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2"/>
  </p:notesMasterIdLst>
  <p:handoutMasterIdLst>
    <p:handoutMasterId r:id="rId53"/>
  </p:handoutMasterIdLst>
  <p:sldIdLst>
    <p:sldId id="258" r:id="rId6"/>
    <p:sldId id="259" r:id="rId7"/>
    <p:sldId id="260" r:id="rId8"/>
    <p:sldId id="261" r:id="rId9"/>
    <p:sldId id="262" r:id="rId10"/>
    <p:sldId id="263" r:id="rId11"/>
    <p:sldId id="264" r:id="rId12"/>
    <p:sldId id="265" r:id="rId13"/>
    <p:sldId id="266" r:id="rId14"/>
    <p:sldId id="267" r:id="rId15"/>
    <p:sldId id="307" r:id="rId16"/>
    <p:sldId id="306" r:id="rId17"/>
    <p:sldId id="313" r:id="rId18"/>
    <p:sldId id="270" r:id="rId19"/>
    <p:sldId id="271" r:id="rId20"/>
    <p:sldId id="312" r:id="rId21"/>
    <p:sldId id="272" r:id="rId22"/>
    <p:sldId id="273" r:id="rId23"/>
    <p:sldId id="310" r:id="rId24"/>
    <p:sldId id="311" r:id="rId25"/>
    <p:sldId id="276" r:id="rId26"/>
    <p:sldId id="277" r:id="rId27"/>
    <p:sldId id="278" r:id="rId28"/>
    <p:sldId id="279" r:id="rId29"/>
    <p:sldId id="314" r:id="rId30"/>
    <p:sldId id="315" r:id="rId31"/>
    <p:sldId id="316"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722D"/>
    <a:srgbClr val="1661A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85698" autoAdjust="0"/>
  </p:normalViewPr>
  <p:slideViewPr>
    <p:cSldViewPr snapToGrid="0" snapToObjects="1">
      <p:cViewPr>
        <p:scale>
          <a:sx n="80" d="100"/>
          <a:sy n="80" d="100"/>
        </p:scale>
        <p:origin x="402" y="8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033064379698584E-2"/>
          <c:y val="0.14436336750554382"/>
          <c:w val="0.89399115123433914"/>
          <c:h val="0.6289839825189214"/>
        </c:manualLayout>
      </c:layout>
      <c:barChart>
        <c:barDir val="col"/>
        <c:grouping val="clustered"/>
        <c:varyColors val="0"/>
        <c:ser>
          <c:idx val="0"/>
          <c:order val="0"/>
          <c:tx>
            <c:strRef>
              <c:f>Sheet1!$B$1</c:f>
              <c:strCache>
                <c:ptCount val="1"/>
                <c:pt idx="0">
                  <c:v>2020 (CY/FY)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Measures in a Program </c:v>
                </c:pt>
              </c:strCache>
            </c:strRef>
          </c:cat>
          <c:val>
            <c:numRef>
              <c:f>Sheet1!$B$2:$B$5</c:f>
              <c:numCache>
                <c:formatCode>General</c:formatCode>
                <c:ptCount val="4"/>
                <c:pt idx="0">
                  <c:v>543</c:v>
                </c:pt>
              </c:numCache>
            </c:numRef>
          </c:val>
          <c:extLst>
            <c:ext xmlns:c16="http://schemas.microsoft.com/office/drawing/2014/chart" uri="{C3380CC4-5D6E-409C-BE32-E72D297353CC}">
              <c16:uniqueId val="{00000000-57DD-4409-A41F-CA69CB8093F7}"/>
            </c:ext>
          </c:extLst>
        </c:ser>
        <c:ser>
          <c:idx val="1"/>
          <c:order val="1"/>
          <c:tx>
            <c:strRef>
              <c:f>Sheet1!$C$1</c:f>
              <c:strCache>
                <c:ptCount val="1"/>
                <c:pt idx="0">
                  <c:v>2021 (CY/FY)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Measures in a Program </c:v>
                </c:pt>
              </c:strCache>
            </c:strRef>
          </c:cat>
          <c:val>
            <c:numRef>
              <c:f>Sheet1!$C$2:$C$5</c:f>
              <c:numCache>
                <c:formatCode>General</c:formatCode>
                <c:ptCount val="4"/>
                <c:pt idx="0">
                  <c:v>494</c:v>
                </c:pt>
              </c:numCache>
            </c:numRef>
          </c:val>
          <c:extLst>
            <c:ext xmlns:c16="http://schemas.microsoft.com/office/drawing/2014/chart" uri="{C3380CC4-5D6E-409C-BE32-E72D297353CC}">
              <c16:uniqueId val="{00000001-57DD-4409-A41F-CA69CB8093F7}"/>
            </c:ext>
          </c:extLst>
        </c:ser>
        <c:ser>
          <c:idx val="2"/>
          <c:order val="2"/>
          <c:tx>
            <c:strRef>
              <c:f>Sheet1!$D$1</c:f>
              <c:strCache>
                <c:ptCount val="1"/>
                <c:pt idx="0">
                  <c:v>2022 (CY/FY)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Measures in a Program </c:v>
                </c:pt>
              </c:strCache>
            </c:strRef>
          </c:cat>
          <c:val>
            <c:numRef>
              <c:f>Sheet1!$D$2:$D$5</c:f>
              <c:numCache>
                <c:formatCode>General</c:formatCode>
                <c:ptCount val="4"/>
                <c:pt idx="0">
                  <c:v>460</c:v>
                </c:pt>
              </c:numCache>
            </c:numRef>
          </c:val>
          <c:extLst>
            <c:ext xmlns:c16="http://schemas.microsoft.com/office/drawing/2014/chart" uri="{C3380CC4-5D6E-409C-BE32-E72D297353CC}">
              <c16:uniqueId val="{00000002-57DD-4409-A41F-CA69CB8093F7}"/>
            </c:ext>
          </c:extLst>
        </c:ser>
        <c:dLbls>
          <c:showLegendKey val="0"/>
          <c:showVal val="0"/>
          <c:showCatName val="0"/>
          <c:showSerName val="0"/>
          <c:showPercent val="0"/>
          <c:showBubbleSize val="0"/>
        </c:dLbls>
        <c:gapWidth val="75"/>
        <c:overlap val="-25"/>
        <c:axId val="448584920"/>
        <c:axId val="448582296"/>
      </c:barChart>
      <c:catAx>
        <c:axId val="448584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8582296"/>
        <c:crosses val="autoZero"/>
        <c:auto val="1"/>
        <c:lblAlgn val="ctr"/>
        <c:lblOffset val="100"/>
        <c:noMultiLvlLbl val="0"/>
      </c:catAx>
      <c:valAx>
        <c:axId val="4485822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8584920"/>
        <c:crosses val="autoZero"/>
        <c:crossBetween val="between"/>
      </c:valAx>
      <c:spPr>
        <a:noFill/>
        <a:ln>
          <a:noFill/>
        </a:ln>
        <a:effectLst/>
      </c:spPr>
    </c:plotArea>
    <c:legend>
      <c:legendPos val="b"/>
      <c:layout>
        <c:manualLayout>
          <c:xMode val="edge"/>
          <c:yMode val="edge"/>
          <c:x val="0.57689051662306823"/>
          <c:y val="0.31672627270871384"/>
          <c:w val="0.24795401130528033"/>
          <c:h val="0.26487927751212192"/>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smtClean="0"/>
              <a:t>Changes in Outcomes and Process </a:t>
            </a:r>
            <a:r>
              <a:rPr lang="en-US" sz="1400" b="1" dirty="0"/>
              <a:t>Measures </a:t>
            </a:r>
            <a:r>
              <a:rPr lang="en-US" sz="1400" b="1" dirty="0" smtClean="0"/>
              <a:t>for ALL Programs</a:t>
            </a:r>
            <a:endParaRPr lang="en-US" sz="1400" b="1" dirty="0"/>
          </a:p>
        </c:rich>
      </c:tx>
      <c:layout>
        <c:manualLayout>
          <c:xMode val="edge"/>
          <c:yMode val="edge"/>
          <c:x val="0.1383870442812937"/>
          <c:y val="2.99922026104794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7481352380359567E-2"/>
          <c:y val="0.22430011198208286"/>
          <c:w val="0.89089809425995659"/>
          <c:h val="0.68957302789558916"/>
        </c:manualLayout>
      </c:layout>
      <c:barChart>
        <c:barDir val="col"/>
        <c:grouping val="clustered"/>
        <c:varyColors val="0"/>
        <c:ser>
          <c:idx val="0"/>
          <c:order val="0"/>
          <c:tx>
            <c:v>2017</c:v>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('Measure Type Sum Trends'!$K$17,'Measure Type Sum Trends'!$K$21:$K$22)</c:f>
              <c:strCache>
                <c:ptCount val="2"/>
                <c:pt idx="0">
                  <c:v>Outcome (+PROMS)</c:v>
                </c:pt>
                <c:pt idx="1">
                  <c:v>Process (all 6 subcategories)</c:v>
                </c:pt>
              </c:strCache>
            </c:strRef>
          </c:cat>
          <c:val>
            <c:numRef>
              <c:f>('Measure Type Sum Trends'!$M$17,'Measure Type Sum Trends'!$M$21:$M$22)</c:f>
              <c:numCache>
                <c:formatCode>0%</c:formatCode>
                <c:ptCount val="2"/>
                <c:pt idx="0">
                  <c:v>0.32958801498127338</c:v>
                </c:pt>
                <c:pt idx="1">
                  <c:v>0.52434456928838946</c:v>
                </c:pt>
              </c:numCache>
            </c:numRef>
          </c:val>
          <c:extLst>
            <c:ext xmlns:c16="http://schemas.microsoft.com/office/drawing/2014/chart" uri="{C3380CC4-5D6E-409C-BE32-E72D297353CC}">
              <c16:uniqueId val="{00000000-DDF0-40FF-8B87-1C8133F331EA}"/>
            </c:ext>
          </c:extLst>
        </c:ser>
        <c:ser>
          <c:idx val="1"/>
          <c:order val="1"/>
          <c:tx>
            <c:v>2018</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('Measure Type Sum Trends'!$K$17,'Measure Type Sum Trends'!$K$21:$K$22)</c:f>
              <c:strCache>
                <c:ptCount val="2"/>
                <c:pt idx="0">
                  <c:v>Outcome (+PROMS)</c:v>
                </c:pt>
                <c:pt idx="1">
                  <c:v>Process (all 6 subcategories)</c:v>
                </c:pt>
              </c:strCache>
            </c:strRef>
          </c:cat>
          <c:val>
            <c:numRef>
              <c:f>('Measure Type Sum Trends'!$O$17,'Measure Type Sum Trends'!$O$21:$O$22)</c:f>
              <c:numCache>
                <c:formatCode>0%</c:formatCode>
                <c:ptCount val="2"/>
                <c:pt idx="0">
                  <c:v>0.33514492753623187</c:v>
                </c:pt>
                <c:pt idx="1">
                  <c:v>0.51992753623188404</c:v>
                </c:pt>
              </c:numCache>
            </c:numRef>
          </c:val>
          <c:extLst>
            <c:ext xmlns:c16="http://schemas.microsoft.com/office/drawing/2014/chart" uri="{C3380CC4-5D6E-409C-BE32-E72D297353CC}">
              <c16:uniqueId val="{00000001-DDF0-40FF-8B87-1C8133F331EA}"/>
            </c:ext>
          </c:extLst>
        </c:ser>
        <c:ser>
          <c:idx val="2"/>
          <c:order val="2"/>
          <c:tx>
            <c:v>2019</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('Measure Type Sum Trends'!$K$17,'Measure Type Sum Trends'!$K$21:$K$22)</c:f>
              <c:strCache>
                <c:ptCount val="2"/>
                <c:pt idx="0">
                  <c:v>Outcome (+PROMS)</c:v>
                </c:pt>
                <c:pt idx="1">
                  <c:v>Process (all 6 subcategories)</c:v>
                </c:pt>
              </c:strCache>
            </c:strRef>
          </c:cat>
          <c:val>
            <c:numRef>
              <c:f>('Measure Type Sum Trends'!$Q$17,'Measure Type Sum Trends'!$Q$21:$Q$22)</c:f>
              <c:numCache>
                <c:formatCode>0%</c:formatCode>
                <c:ptCount val="2"/>
                <c:pt idx="0">
                  <c:v>0.35294117647058826</c:v>
                </c:pt>
                <c:pt idx="1">
                  <c:v>0.48197343453510438</c:v>
                </c:pt>
              </c:numCache>
            </c:numRef>
          </c:val>
          <c:extLst>
            <c:ext xmlns:c16="http://schemas.microsoft.com/office/drawing/2014/chart" uri="{C3380CC4-5D6E-409C-BE32-E72D297353CC}">
              <c16:uniqueId val="{00000002-DDF0-40FF-8B87-1C8133F331EA}"/>
            </c:ext>
          </c:extLst>
        </c:ser>
        <c:ser>
          <c:idx val="3"/>
          <c:order val="3"/>
          <c:tx>
            <c:v>2020</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('Measure Type Sum Trends'!$K$17,'Measure Type Sum Trends'!$K$21:$K$22)</c:f>
              <c:strCache>
                <c:ptCount val="2"/>
                <c:pt idx="0">
                  <c:v>Outcome (+PROMS)</c:v>
                </c:pt>
                <c:pt idx="1">
                  <c:v>Process (all 6 subcategories)</c:v>
                </c:pt>
              </c:strCache>
            </c:strRef>
          </c:cat>
          <c:val>
            <c:numRef>
              <c:f>('Measure Type Sum Trends'!$S$17,'Measure Type Sum Trends'!$S$21:$S$22)</c:f>
              <c:numCache>
                <c:formatCode>0%</c:formatCode>
                <c:ptCount val="2"/>
                <c:pt idx="0">
                  <c:v>0.34182590233545646</c:v>
                </c:pt>
                <c:pt idx="1">
                  <c:v>0.47983014861995754</c:v>
                </c:pt>
              </c:numCache>
            </c:numRef>
          </c:val>
          <c:extLst>
            <c:ext xmlns:c16="http://schemas.microsoft.com/office/drawing/2014/chart" uri="{C3380CC4-5D6E-409C-BE32-E72D297353CC}">
              <c16:uniqueId val="{00000003-DDF0-40FF-8B87-1C8133F331EA}"/>
            </c:ext>
          </c:extLst>
        </c:ser>
        <c:ser>
          <c:idx val="4"/>
          <c:order val="4"/>
          <c:tx>
            <c:v>2021</c:v>
          </c:tx>
          <c:spPr>
            <a:solidFill>
              <a:schemeClr val="accent5"/>
            </a:solidFill>
            <a:ln>
              <a:noFill/>
            </a:ln>
            <a:effectLst/>
          </c:spPr>
          <c:invertIfNegative val="0"/>
          <c:dLbls>
            <c:dLbl>
              <c:idx val="1"/>
              <c:layout>
                <c:manualLayout>
                  <c:x val="-9.6617241357305873E-17"/>
                  <c:y val="1.11982082866741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DDF0-40FF-8B87-1C8133F331E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('Measure Type Sum Trends'!$K$17,'Measure Type Sum Trends'!$K$21:$K$22)</c:f>
              <c:strCache>
                <c:ptCount val="2"/>
                <c:pt idx="0">
                  <c:v>Outcome (+PROMS)</c:v>
                </c:pt>
                <c:pt idx="1">
                  <c:v>Process (all 6 subcategories)</c:v>
                </c:pt>
              </c:strCache>
            </c:strRef>
          </c:cat>
          <c:val>
            <c:numRef>
              <c:f>('Measure Type Sum Trends'!$U$17,'Measure Type Sum Trends'!$U$21:$U$22)</c:f>
              <c:numCache>
                <c:formatCode>0%</c:formatCode>
                <c:ptCount val="2"/>
                <c:pt idx="0">
                  <c:v>0.41269841269841268</c:v>
                </c:pt>
                <c:pt idx="1">
                  <c:v>0.36904761904761907</c:v>
                </c:pt>
              </c:numCache>
            </c:numRef>
          </c:val>
          <c:extLst>
            <c:ext xmlns:c16="http://schemas.microsoft.com/office/drawing/2014/chart" uri="{C3380CC4-5D6E-409C-BE32-E72D297353CC}">
              <c16:uniqueId val="{00000005-DDF0-40FF-8B87-1C8133F331EA}"/>
            </c:ext>
          </c:extLst>
        </c:ser>
        <c:dLbls>
          <c:showLegendKey val="0"/>
          <c:showVal val="0"/>
          <c:showCatName val="0"/>
          <c:showSerName val="0"/>
          <c:showPercent val="0"/>
          <c:showBubbleSize val="0"/>
        </c:dLbls>
        <c:gapWidth val="219"/>
        <c:axId val="392686200"/>
        <c:axId val="392687184"/>
      </c:barChart>
      <c:catAx>
        <c:axId val="39268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92687184"/>
        <c:crosses val="autoZero"/>
        <c:auto val="1"/>
        <c:lblAlgn val="ctr"/>
        <c:lblOffset val="100"/>
        <c:noMultiLvlLbl val="0"/>
      </c:catAx>
      <c:valAx>
        <c:axId val="39268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2686200"/>
        <c:crosses val="autoZero"/>
        <c:crossBetween val="between"/>
      </c:valAx>
      <c:spPr>
        <a:noFill/>
        <a:ln>
          <a:noFill/>
        </a:ln>
        <a:effectLst/>
      </c:spPr>
    </c:plotArea>
    <c:legend>
      <c:legendPos val="b"/>
      <c:layout>
        <c:manualLayout>
          <c:xMode val="edge"/>
          <c:yMode val="edge"/>
          <c:x val="0.24340024690589565"/>
          <c:y val="0.14566958525481066"/>
          <c:w val="0.44468830724222713"/>
          <c:h val="6.29903624868839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8CAC3-68FA-4A40-AF45-8E711E433EB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08F3C28-CD0E-4A9F-9951-9A682517C0EB}">
      <dgm:prSet phldrT="[Text]"/>
      <dgm:spPr>
        <a:xfrm>
          <a:off x="985971" y="2486344"/>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National Serious Safety Event Rate</a:t>
          </a:r>
        </a:p>
      </dgm:t>
    </dgm:pt>
    <dgm:pt modelId="{3E02DAAA-6D18-4137-80EC-654571C57698}" type="parTrans" cxnId="{94452D18-EF35-47E9-920F-D98618ACFAAF}">
      <dgm:prSet/>
      <dgm:spPr/>
      <dgm:t>
        <a:bodyPr/>
        <a:lstStyle/>
        <a:p>
          <a:endParaRPr lang="en-US"/>
        </a:p>
      </dgm:t>
    </dgm:pt>
    <dgm:pt modelId="{F25A77EC-F7AA-4743-B77C-57F27F345EB2}" type="sibTrans" cxnId="{94452D18-EF35-47E9-920F-D98618ACFAAF}">
      <dgm:prSet/>
      <dgm:spPr/>
      <dgm:t>
        <a:bodyPr/>
        <a:lstStyle/>
        <a:p>
          <a:endParaRPr lang="en-US"/>
        </a:p>
      </dgm:t>
    </dgm:pt>
    <dgm:pt modelId="{1018DE0C-C6A0-4102-9917-27E0DC884233}">
      <dgm:prSet phldrT="[Text]"/>
      <dgm:spPr>
        <a:xfrm>
          <a:off x="2068085" y="177945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Healthcare Associated Infections</a:t>
          </a:r>
        </a:p>
      </dgm:t>
    </dgm:pt>
    <dgm:pt modelId="{A58EE1F4-77DF-44FF-99A3-988EB93C2DB3}" type="parTrans" cxnId="{4179EB23-FAB0-47C4-AEBC-AD15E1A7A6DD}">
      <dgm:prSet/>
      <dgm:spPr>
        <a:xfrm rot="17617408">
          <a:off x="1527727" y="2316425"/>
          <a:ext cx="771541" cy="19423"/>
        </a:xfrm>
        <a:custGeom>
          <a:avLst/>
          <a:gdLst/>
          <a:ahLst/>
          <a:cxnLst/>
          <a:rect l="0" t="0" r="0" b="0"/>
          <a:pathLst>
            <a:path>
              <a:moveTo>
                <a:pt x="0" y="9711"/>
              </a:moveTo>
              <a:lnTo>
                <a:pt x="771541" y="971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0E19EA99-532E-4156-8D87-71DDAB533B6B}" type="sibTrans" cxnId="{4179EB23-FAB0-47C4-AEBC-AD15E1A7A6DD}">
      <dgm:prSet/>
      <dgm:spPr/>
      <dgm:t>
        <a:bodyPr/>
        <a:lstStyle/>
        <a:p>
          <a:endParaRPr lang="en-US"/>
        </a:p>
      </dgm:t>
    </dgm:pt>
    <dgm:pt modelId="{83FBDA3A-7E22-42A2-B182-A3D95F33CDB5}">
      <dgm:prSet phldrT="[Text]"/>
      <dgm:spPr>
        <a:xfrm>
          <a:off x="3150200" y="66835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Calibri" panose="020F0502020204030204"/>
              <a:ea typeface="+mn-ea"/>
              <a:cs typeface="+mn-cs"/>
            </a:rPr>
            <a:t>CLABSI</a:t>
          </a:r>
        </a:p>
      </dgm:t>
    </dgm:pt>
    <dgm:pt modelId="{4020063F-F583-4FD8-9B88-5ABAAB018186}" type="parTrans" cxnId="{4C6A6F7B-B5D7-49F0-A06D-AE1F63C5DA6C}">
      <dgm:prSet/>
      <dgm:spPr>
        <a:xfrm rot="17132988">
          <a:off x="2418955" y="1407432"/>
          <a:ext cx="1153313" cy="19423"/>
        </a:xfrm>
        <a:custGeom>
          <a:avLst/>
          <a:gdLst/>
          <a:ahLst/>
          <a:cxnLst/>
          <a:rect l="0" t="0" r="0" b="0"/>
          <a:pathLst>
            <a:path>
              <a:moveTo>
                <a:pt x="0" y="9711"/>
              </a:moveTo>
              <a:lnTo>
                <a:pt x="1153313"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5F530195-DBB1-4CFD-AF14-C976F2E3454B}" type="sibTrans" cxnId="{4C6A6F7B-B5D7-49F0-A06D-AE1F63C5DA6C}">
      <dgm:prSet/>
      <dgm:spPr/>
      <dgm:t>
        <a:bodyPr/>
        <a:lstStyle/>
        <a:p>
          <a:endParaRPr lang="en-US"/>
        </a:p>
      </dgm:t>
    </dgm:pt>
    <dgm:pt modelId="{6B6E2E23-BCF1-4533-BA01-0851A4375735}">
      <dgm:prSet phldrT="[Text]"/>
      <dgm:spPr>
        <a:xfrm>
          <a:off x="3150200" y="111279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Calibri" panose="020F0502020204030204"/>
              <a:ea typeface="+mn-ea"/>
              <a:cs typeface="+mn-cs"/>
            </a:rPr>
            <a:t>CAUTI</a:t>
          </a:r>
        </a:p>
      </dgm:t>
    </dgm:pt>
    <dgm:pt modelId="{C36A7FB9-9D25-4EBB-A283-E6BF97C47E22}" type="parTrans" cxnId="{25EFE27E-9B9F-402F-A762-DA13578D3003}">
      <dgm:prSet/>
      <dgm:spPr>
        <a:xfrm rot="17692822">
          <a:off x="2628180" y="1629652"/>
          <a:ext cx="734863"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481613A4-D216-46FE-8C7D-6D643BA9AF1A}" type="sibTrans" cxnId="{25EFE27E-9B9F-402F-A762-DA13578D3003}">
      <dgm:prSet/>
      <dgm:spPr/>
      <dgm:t>
        <a:bodyPr/>
        <a:lstStyle/>
        <a:p>
          <a:endParaRPr lang="en-US"/>
        </a:p>
      </dgm:t>
    </dgm:pt>
    <dgm:pt modelId="{FA98E64F-8C9C-4B1F-82B3-C7FF0481635A}">
      <dgm:prSet phldrT="[Text]"/>
      <dgm:spPr>
        <a:xfrm>
          <a:off x="2068085" y="2223899"/>
          <a:ext cx="773371" cy="466920"/>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Calibri" panose="020F0502020204030204"/>
              <a:ea typeface="+mn-ea"/>
              <a:cs typeface="+mn-cs"/>
            </a:rPr>
            <a:t>Healthcare Unintended Complications</a:t>
          </a:r>
        </a:p>
      </dgm:t>
    </dgm:pt>
    <dgm:pt modelId="{20EA6A07-4FEB-4829-A945-B62AB50214BC}" type="parTrans" cxnId="{55865098-DA85-46A8-B5CF-9EFC81F5C6B0}">
      <dgm:prSet/>
      <dgm:spPr>
        <a:xfrm rot="19457599">
          <a:off x="1723122" y="2558757"/>
          <a:ext cx="380750" cy="19423"/>
        </a:xfrm>
        <a:custGeom>
          <a:avLst/>
          <a:gdLst/>
          <a:ahLst/>
          <a:cxnLst/>
          <a:rect l="0" t="0" r="0" b="0"/>
          <a:pathLst>
            <a:path>
              <a:moveTo>
                <a:pt x="0" y="9711"/>
              </a:moveTo>
              <a:lnTo>
                <a:pt x="380750" y="971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CDD32AFC-6571-48C8-95ED-A43D9BA59F43}" type="sibTrans" cxnId="{55865098-DA85-46A8-B5CF-9EFC81F5C6B0}">
      <dgm:prSet/>
      <dgm:spPr/>
      <dgm:t>
        <a:bodyPr/>
        <a:lstStyle/>
        <a:p>
          <a:endParaRPr lang="en-US"/>
        </a:p>
      </dgm:t>
    </dgm:pt>
    <dgm:pt modelId="{1C40E6E6-C1DA-4D5D-BBAD-BE5395E16DC3}">
      <dgm:prSet/>
      <dgm:spPr>
        <a:xfrm>
          <a:off x="2068085" y="2748790"/>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High Reliability/Error Reduction</a:t>
          </a:r>
        </a:p>
      </dgm:t>
    </dgm:pt>
    <dgm:pt modelId="{135566E3-EDE8-4DD9-BA23-979B293770BE}" type="parTrans" cxnId="{4FF76AAD-1C83-4F13-B0EE-5E508F00E2BD}">
      <dgm:prSet/>
      <dgm:spPr>
        <a:xfrm rot="2419588">
          <a:off x="1710725" y="2801090"/>
          <a:ext cx="405545" cy="19423"/>
        </a:xfrm>
        <a:custGeom>
          <a:avLst/>
          <a:gdLst/>
          <a:ahLst/>
          <a:cxnLst/>
          <a:rect l="0" t="0" r="0" b="0"/>
          <a:pathLst>
            <a:path>
              <a:moveTo>
                <a:pt x="0" y="9711"/>
              </a:moveTo>
              <a:lnTo>
                <a:pt x="405545" y="971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B1F535D6-1938-4B15-9780-2C00A4FEF37F}" type="sibTrans" cxnId="{4FF76AAD-1C83-4F13-B0EE-5E508F00E2BD}">
      <dgm:prSet/>
      <dgm:spPr/>
      <dgm:t>
        <a:bodyPr/>
        <a:lstStyle/>
        <a:p>
          <a:endParaRPr lang="en-US"/>
        </a:p>
      </dgm:t>
    </dgm:pt>
    <dgm:pt modelId="{3A5E62A5-A3C4-4C5D-B38C-AAB576D5C379}">
      <dgm:prSet/>
      <dgm:spPr>
        <a:xfrm>
          <a:off x="2068085" y="3193230"/>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EMR Safety</a:t>
          </a:r>
        </a:p>
      </dgm:t>
    </dgm:pt>
    <dgm:pt modelId="{FA055FBB-963E-421B-A279-3A654F920F93}" type="parTrans" cxnId="{DDC1E91E-5F87-4638-96A2-021D9E7A481F}">
      <dgm:prSet/>
      <dgm:spPr>
        <a:xfrm rot="3982592">
          <a:off x="1527727" y="3023310"/>
          <a:ext cx="771541" cy="19423"/>
        </a:xfrm>
        <a:custGeom>
          <a:avLst/>
          <a:gdLst/>
          <a:ahLst/>
          <a:cxnLst/>
          <a:rect l="0" t="0" r="0" b="0"/>
          <a:pathLst>
            <a:path>
              <a:moveTo>
                <a:pt x="0" y="9711"/>
              </a:moveTo>
              <a:lnTo>
                <a:pt x="771541" y="9711"/>
              </a:lnTo>
            </a:path>
          </a:pathLst>
        </a:custGeom>
        <a:noFill/>
        <a:ln w="12700" cap="flat" cmpd="sng" algn="ctr">
          <a:solidFill>
            <a:srgbClr val="5B9BD5">
              <a:shade val="6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27FAAD18-8300-48DF-8847-2A29D1127D12}" type="sibTrans" cxnId="{DDC1E91E-5F87-4638-96A2-021D9E7A481F}">
      <dgm:prSet/>
      <dgm:spPr/>
      <dgm:t>
        <a:bodyPr/>
        <a:lstStyle/>
        <a:p>
          <a:endParaRPr lang="en-US"/>
        </a:p>
      </dgm:t>
    </dgm:pt>
    <dgm:pt modelId="{7717B1E8-8600-4B20-9101-F373B00EF099}">
      <dgm:prSet/>
      <dgm:spPr>
        <a:xfrm>
          <a:off x="3150200" y="155723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MRSA</a:t>
          </a:r>
        </a:p>
      </dgm:t>
    </dgm:pt>
    <dgm:pt modelId="{42C17C7F-2A57-46E4-9491-2858B9C21EF1}" type="parTrans" cxnId="{FCE0B7B8-12CA-46D3-95C9-5F4C61CE9D6D}">
      <dgm:prSet/>
      <dgm:spPr>
        <a:xfrm rot="19457599">
          <a:off x="2805237" y="1851872"/>
          <a:ext cx="380750"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E2FAB917-0400-4C6A-A48C-F4D10BBBD354}" type="sibTrans" cxnId="{FCE0B7B8-12CA-46D3-95C9-5F4C61CE9D6D}">
      <dgm:prSet/>
      <dgm:spPr/>
      <dgm:t>
        <a:bodyPr/>
        <a:lstStyle/>
        <a:p>
          <a:endParaRPr lang="en-US"/>
        </a:p>
      </dgm:t>
    </dgm:pt>
    <dgm:pt modelId="{770DF7F8-0CFF-4E5E-B204-BACD3DBFA007}">
      <dgm:prSet/>
      <dgm:spPr>
        <a:xfrm>
          <a:off x="3150200" y="200167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CDI</a:t>
          </a:r>
        </a:p>
      </dgm:t>
    </dgm:pt>
    <dgm:pt modelId="{474696DC-DE43-45AD-8178-310C9A01C540}" type="parTrans" cxnId="{0AADE038-FC8F-4AAF-812F-4252FB362653}">
      <dgm:prSet/>
      <dgm:spPr>
        <a:xfrm rot="2142401">
          <a:off x="2805237" y="2074092"/>
          <a:ext cx="380750"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CB2D5315-D64A-4574-A656-3CB611E07ABF}" type="sibTrans" cxnId="{0AADE038-FC8F-4AAF-812F-4252FB362653}">
      <dgm:prSet/>
      <dgm:spPr/>
      <dgm:t>
        <a:bodyPr/>
        <a:lstStyle/>
        <a:p>
          <a:endParaRPr lang="en-US"/>
        </a:p>
      </dgm:t>
    </dgm:pt>
    <dgm:pt modelId="{249EC207-5862-48FB-816D-68E913C82A63}">
      <dgm:prSet/>
      <dgm:spPr>
        <a:xfrm>
          <a:off x="3150200" y="244611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SSI</a:t>
          </a:r>
        </a:p>
      </dgm:t>
    </dgm:pt>
    <dgm:pt modelId="{003BC69C-5821-4DB3-AEF2-03515145FDCA}" type="parTrans" cxnId="{54AA8CB1-ADFE-49C2-AC3F-99C500083FE9}">
      <dgm:prSet/>
      <dgm:spPr>
        <a:xfrm rot="3907178">
          <a:off x="2628180" y="2296312"/>
          <a:ext cx="734863"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FE81D0D7-3F42-4816-BB9A-6E4646955460}" type="sibTrans" cxnId="{54AA8CB1-ADFE-49C2-AC3F-99C500083FE9}">
      <dgm:prSet/>
      <dgm:spPr/>
      <dgm:t>
        <a:bodyPr/>
        <a:lstStyle/>
        <a:p>
          <a:endParaRPr lang="en-US"/>
        </a:p>
      </dgm:t>
    </dgm:pt>
    <dgm:pt modelId="{C314D505-7871-4193-84AF-4E8D12382073}">
      <dgm:prSet/>
      <dgm:spPr>
        <a:xfrm>
          <a:off x="3150200" y="289055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Hand Hygiene</a:t>
          </a:r>
        </a:p>
      </dgm:t>
    </dgm:pt>
    <dgm:pt modelId="{E0B3CA84-FED7-41BA-801A-F3625B341293}" type="parTrans" cxnId="{5958FB6C-2843-46B5-B13A-BD691A5BAD90}">
      <dgm:prSet/>
      <dgm:spPr>
        <a:xfrm rot="4467012">
          <a:off x="2418955" y="2518532"/>
          <a:ext cx="1153313" cy="19423"/>
        </a:xfrm>
        <a:custGeom>
          <a:avLst/>
          <a:gdLst/>
          <a:ahLst/>
          <a:cxnLst/>
          <a:rect l="0" t="0" r="0" b="0"/>
          <a:pathLst>
            <a:path>
              <a:moveTo>
                <a:pt x="0" y="9711"/>
              </a:moveTo>
              <a:lnTo>
                <a:pt x="1153313"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85F3A7D8-E7E5-4AF0-A8C1-7268DC4BC357}" type="sibTrans" cxnId="{5958FB6C-2843-46B5-B13A-BD691A5BAD90}">
      <dgm:prSet/>
      <dgm:spPr/>
      <dgm:t>
        <a:bodyPr/>
        <a:lstStyle/>
        <a:p>
          <a:endParaRPr lang="en-US"/>
        </a:p>
      </dgm:t>
    </dgm:pt>
    <dgm:pt modelId="{D137B5B9-DE74-4FBD-B9E8-95019D4D79CF}">
      <dgm:prSet/>
      <dgm:spPr>
        <a:xfrm>
          <a:off x="4232314" y="1700"/>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Line Insertion Protocol Compliance</a:t>
          </a:r>
        </a:p>
      </dgm:t>
    </dgm:pt>
    <dgm:pt modelId="{2B93BA4B-47D0-4D3B-9FD5-5E2D4F28A41E}" type="parTrans" cxnId="{A711BA4A-8D1A-4984-B6C7-E1789CE2EFA6}">
      <dgm:prSet/>
      <dgm:spPr>
        <a:xfrm rot="17692822">
          <a:off x="3710295" y="518552"/>
          <a:ext cx="734863"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CD3ACAEB-A11F-452A-B16C-206E0D656BAA}" type="sibTrans" cxnId="{A711BA4A-8D1A-4984-B6C7-E1789CE2EFA6}">
      <dgm:prSet/>
      <dgm:spPr/>
      <dgm:t>
        <a:bodyPr/>
        <a:lstStyle/>
        <a:p>
          <a:endParaRPr lang="en-US"/>
        </a:p>
      </dgm:t>
    </dgm:pt>
    <dgm:pt modelId="{8F85CC1D-1AAC-4846-9E98-02542FD07AA5}">
      <dgm:prSet/>
      <dgm:spPr>
        <a:xfrm>
          <a:off x="4232314" y="44613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Maintenance Protocol Compliance</a:t>
          </a:r>
        </a:p>
      </dgm:t>
    </dgm:pt>
    <dgm:pt modelId="{81C52387-989A-47B2-8342-809C88895290}" type="parTrans" cxnId="{9A13E46E-0907-4EDE-888C-7191F7DD4174}">
      <dgm:prSet/>
      <dgm:spPr>
        <a:xfrm rot="19457599">
          <a:off x="3887351" y="740772"/>
          <a:ext cx="380750"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5EB39C77-D13F-48EC-AFBE-288B098843F7}" type="sibTrans" cxnId="{9A13E46E-0907-4EDE-888C-7191F7DD4174}">
      <dgm:prSet/>
      <dgm:spPr/>
      <dgm:t>
        <a:bodyPr/>
        <a:lstStyle/>
        <a:p>
          <a:endParaRPr lang="en-US"/>
        </a:p>
      </dgm:t>
    </dgm:pt>
    <dgm:pt modelId="{60119C09-BE2E-44C9-BEA7-0CF58498C889}">
      <dgm:prSet/>
      <dgm:spPr>
        <a:xfrm>
          <a:off x="4232314" y="89057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latin typeface="Calibri" panose="020F0502020204030204"/>
              <a:ea typeface="+mn-ea"/>
              <a:cs typeface="+mn-cs"/>
            </a:rPr>
            <a:t>Femoral Line Use</a:t>
          </a:r>
        </a:p>
      </dgm:t>
    </dgm:pt>
    <dgm:pt modelId="{9C16DE41-4753-4B69-ABA6-CB3868C36AD4}" type="parTrans" cxnId="{0D0E6CDA-22A5-496D-B5B3-06CABFFB7DC4}">
      <dgm:prSet/>
      <dgm:spPr>
        <a:xfrm rot="2142401">
          <a:off x="3887351" y="962992"/>
          <a:ext cx="380750"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6C651E33-56B4-47D2-9FE7-7C28F93CBF23}" type="sibTrans" cxnId="{0D0E6CDA-22A5-496D-B5B3-06CABFFB7DC4}">
      <dgm:prSet/>
      <dgm:spPr/>
      <dgm:t>
        <a:bodyPr/>
        <a:lstStyle/>
        <a:p>
          <a:endParaRPr lang="en-US"/>
        </a:p>
      </dgm:t>
    </dgm:pt>
    <dgm:pt modelId="{EEBE7B71-B625-422C-8231-3D00C115E741}">
      <dgm:prSet/>
      <dgm:spPr>
        <a:xfrm>
          <a:off x="4232314" y="1335019"/>
          <a:ext cx="772938" cy="386469"/>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a:solidFill>
                <a:sysClr val="window" lastClr="FFFFFF"/>
              </a:solidFill>
              <a:latin typeface="Calibri" panose="020F0502020204030204"/>
              <a:ea typeface="+mn-ea"/>
              <a:cs typeface="+mn-cs"/>
            </a:rPr>
            <a:t>Catheter Days</a:t>
          </a:r>
        </a:p>
      </dgm:t>
    </dgm:pt>
    <dgm:pt modelId="{4012861D-556F-41E2-8436-61F96E1C97C6}" type="parTrans" cxnId="{28B02C07-C1BA-4756-9106-9ABB02D35B58}">
      <dgm:prSet/>
      <dgm:spPr>
        <a:xfrm rot="3907178">
          <a:off x="3710295" y="1185212"/>
          <a:ext cx="734863"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EFCF00ED-5891-4C3F-9207-500A118554FE}" type="sibTrans" cxnId="{28B02C07-C1BA-4756-9106-9ABB02D35B58}">
      <dgm:prSet/>
      <dgm:spPr/>
      <dgm:t>
        <a:bodyPr/>
        <a:lstStyle/>
        <a:p>
          <a:endParaRPr lang="en-US"/>
        </a:p>
      </dgm:t>
    </dgm:pt>
    <dgm:pt modelId="{EEE71638-000C-42F3-955E-44D08C604BFD}">
      <dgm:prSet phldrT="[Text]"/>
      <dgm:spPr>
        <a:xfrm>
          <a:off x="985971" y="2486344"/>
          <a:ext cx="772938" cy="386469"/>
        </a:xfrm>
        <a:solidFill>
          <a:schemeClr val="tx2">
            <a:lumMod val="75000"/>
          </a:schemeClr>
        </a:solidFill>
        <a:ln w="12700" cap="flat" cmpd="sng" algn="ctr">
          <a:solidFill>
            <a:sysClr val="window" lastClr="FFFFFF">
              <a:hueOff val="0"/>
              <a:satOff val="0"/>
              <a:lumOff val="0"/>
              <a:alphaOff val="0"/>
            </a:sysClr>
          </a:solidFill>
          <a:prstDash val="solid"/>
          <a:miter lim="800000"/>
        </a:ln>
        <a:effectLst/>
      </dgm:spPr>
      <dgm:t>
        <a:bodyPr/>
        <a:lstStyle/>
        <a:p>
          <a:r>
            <a:rPr lang="en-US" b="1" dirty="0" smtClean="0">
              <a:solidFill>
                <a:sysClr val="window" lastClr="FFFFFF"/>
              </a:solidFill>
              <a:latin typeface="Calibri" panose="020F0502020204030204"/>
              <a:ea typeface="+mn-ea"/>
              <a:cs typeface="+mn-cs"/>
            </a:rPr>
            <a:t>Patient Safety</a:t>
          </a:r>
          <a:endParaRPr lang="en-US" b="1" dirty="0">
            <a:solidFill>
              <a:sysClr val="window" lastClr="FFFFFF"/>
            </a:solidFill>
            <a:latin typeface="Calibri" panose="020F0502020204030204"/>
            <a:ea typeface="+mn-ea"/>
            <a:cs typeface="+mn-cs"/>
          </a:endParaRPr>
        </a:p>
      </dgm:t>
    </dgm:pt>
    <dgm:pt modelId="{91FA5BEF-63B8-4197-8EA2-1DB71F28CE3C}" type="parTrans" cxnId="{DEF04356-620C-4D3C-A3C6-594B2FE8488F}">
      <dgm:prSet/>
      <dgm:spPr/>
      <dgm:t>
        <a:bodyPr/>
        <a:lstStyle/>
        <a:p>
          <a:endParaRPr lang="en-US"/>
        </a:p>
      </dgm:t>
    </dgm:pt>
    <dgm:pt modelId="{674D4020-A0CA-42E6-9CBA-61EA4F26B157}" type="sibTrans" cxnId="{DEF04356-620C-4D3C-A3C6-594B2FE8488F}">
      <dgm:prSet/>
      <dgm:spPr/>
      <dgm:t>
        <a:bodyPr/>
        <a:lstStyle/>
        <a:p>
          <a:endParaRPr lang="en-US"/>
        </a:p>
      </dgm:t>
    </dgm:pt>
    <dgm:pt modelId="{C625D0E9-AF9E-4F5E-AF1B-13737FB735F1}" type="pres">
      <dgm:prSet presAssocID="{0A78CAC3-68FA-4A40-AF45-8E711E433EB6}" presName="diagram" presStyleCnt="0">
        <dgm:presLayoutVars>
          <dgm:chPref val="1"/>
          <dgm:dir/>
          <dgm:animOne val="branch"/>
          <dgm:animLvl val="lvl"/>
          <dgm:resizeHandles val="exact"/>
        </dgm:presLayoutVars>
      </dgm:prSet>
      <dgm:spPr/>
      <dgm:t>
        <a:bodyPr/>
        <a:lstStyle/>
        <a:p>
          <a:endParaRPr lang="en-US"/>
        </a:p>
      </dgm:t>
    </dgm:pt>
    <dgm:pt modelId="{DAEAF21D-33EE-491D-94A4-5304788CA720}" type="pres">
      <dgm:prSet presAssocID="{C08F3C28-CD0E-4A9F-9951-9A682517C0EB}" presName="root1" presStyleCnt="0"/>
      <dgm:spPr/>
    </dgm:pt>
    <dgm:pt modelId="{00540D9A-0F88-4C9D-A4D6-05547494411C}" type="pres">
      <dgm:prSet presAssocID="{C08F3C28-CD0E-4A9F-9951-9A682517C0EB}" presName="LevelOneTextNode" presStyleLbl="node0" presStyleIdx="0" presStyleCnt="2">
        <dgm:presLayoutVars>
          <dgm:chPref val="3"/>
        </dgm:presLayoutVars>
      </dgm:prSet>
      <dgm:spPr/>
      <dgm:t>
        <a:bodyPr/>
        <a:lstStyle/>
        <a:p>
          <a:endParaRPr lang="en-US"/>
        </a:p>
      </dgm:t>
    </dgm:pt>
    <dgm:pt modelId="{2BDDF840-C06A-4D6C-8FA3-04C0B3E1A409}" type="pres">
      <dgm:prSet presAssocID="{C08F3C28-CD0E-4A9F-9951-9A682517C0EB}" presName="level2hierChild" presStyleCnt="0"/>
      <dgm:spPr/>
    </dgm:pt>
    <dgm:pt modelId="{CE1E8EC6-365E-470A-93A9-DEA3911E5E6F}" type="pres">
      <dgm:prSet presAssocID="{A58EE1F4-77DF-44FF-99A3-988EB93C2DB3}" presName="conn2-1" presStyleLbl="parChTrans1D2" presStyleIdx="0" presStyleCnt="4"/>
      <dgm:spPr/>
      <dgm:t>
        <a:bodyPr/>
        <a:lstStyle/>
        <a:p>
          <a:endParaRPr lang="en-US"/>
        </a:p>
      </dgm:t>
    </dgm:pt>
    <dgm:pt modelId="{955B1378-F094-4D28-949E-43DA20D4F6A4}" type="pres">
      <dgm:prSet presAssocID="{A58EE1F4-77DF-44FF-99A3-988EB93C2DB3}" presName="connTx" presStyleLbl="parChTrans1D2" presStyleIdx="0" presStyleCnt="4"/>
      <dgm:spPr/>
      <dgm:t>
        <a:bodyPr/>
        <a:lstStyle/>
        <a:p>
          <a:endParaRPr lang="en-US"/>
        </a:p>
      </dgm:t>
    </dgm:pt>
    <dgm:pt modelId="{6E4457BA-73F6-4F73-B470-525C90D3DA73}" type="pres">
      <dgm:prSet presAssocID="{1018DE0C-C6A0-4102-9917-27E0DC884233}" presName="root2" presStyleCnt="0"/>
      <dgm:spPr/>
    </dgm:pt>
    <dgm:pt modelId="{BF941DEC-E1CE-406B-BE27-A4885FF31AAD}" type="pres">
      <dgm:prSet presAssocID="{1018DE0C-C6A0-4102-9917-27E0DC884233}" presName="LevelTwoTextNode" presStyleLbl="node2" presStyleIdx="0" presStyleCnt="4">
        <dgm:presLayoutVars>
          <dgm:chPref val="3"/>
        </dgm:presLayoutVars>
      </dgm:prSet>
      <dgm:spPr/>
      <dgm:t>
        <a:bodyPr/>
        <a:lstStyle/>
        <a:p>
          <a:endParaRPr lang="en-US"/>
        </a:p>
      </dgm:t>
    </dgm:pt>
    <dgm:pt modelId="{AADB5DD3-77F5-435C-A7C6-0C5C94FF6AF8}" type="pres">
      <dgm:prSet presAssocID="{1018DE0C-C6A0-4102-9917-27E0DC884233}" presName="level3hierChild" presStyleCnt="0"/>
      <dgm:spPr/>
    </dgm:pt>
    <dgm:pt modelId="{97346A27-0A7C-4654-9D04-DA8C63ED64D2}" type="pres">
      <dgm:prSet presAssocID="{4020063F-F583-4FD8-9B88-5ABAAB018186}" presName="conn2-1" presStyleLbl="parChTrans1D3" presStyleIdx="0" presStyleCnt="6"/>
      <dgm:spPr/>
      <dgm:t>
        <a:bodyPr/>
        <a:lstStyle/>
        <a:p>
          <a:endParaRPr lang="en-US"/>
        </a:p>
      </dgm:t>
    </dgm:pt>
    <dgm:pt modelId="{7EE396F0-525B-4927-87FE-67A7375C43BE}" type="pres">
      <dgm:prSet presAssocID="{4020063F-F583-4FD8-9B88-5ABAAB018186}" presName="connTx" presStyleLbl="parChTrans1D3" presStyleIdx="0" presStyleCnt="6"/>
      <dgm:spPr/>
      <dgm:t>
        <a:bodyPr/>
        <a:lstStyle/>
        <a:p>
          <a:endParaRPr lang="en-US"/>
        </a:p>
      </dgm:t>
    </dgm:pt>
    <dgm:pt modelId="{553D71C8-94FC-4AE9-980B-FF88032541BD}" type="pres">
      <dgm:prSet presAssocID="{83FBDA3A-7E22-42A2-B182-A3D95F33CDB5}" presName="root2" presStyleCnt="0"/>
      <dgm:spPr/>
    </dgm:pt>
    <dgm:pt modelId="{D662ED8D-09CF-44FC-A9F5-CFECAAA63F7D}" type="pres">
      <dgm:prSet presAssocID="{83FBDA3A-7E22-42A2-B182-A3D95F33CDB5}" presName="LevelTwoTextNode" presStyleLbl="node3" presStyleIdx="0" presStyleCnt="6">
        <dgm:presLayoutVars>
          <dgm:chPref val="3"/>
        </dgm:presLayoutVars>
      </dgm:prSet>
      <dgm:spPr/>
      <dgm:t>
        <a:bodyPr/>
        <a:lstStyle/>
        <a:p>
          <a:endParaRPr lang="en-US"/>
        </a:p>
      </dgm:t>
    </dgm:pt>
    <dgm:pt modelId="{F23F5D59-A3C4-419B-8890-82F250142EBB}" type="pres">
      <dgm:prSet presAssocID="{83FBDA3A-7E22-42A2-B182-A3D95F33CDB5}" presName="level3hierChild" presStyleCnt="0"/>
      <dgm:spPr/>
    </dgm:pt>
    <dgm:pt modelId="{D5BDB0C7-0F43-4B97-8643-892D2439C565}" type="pres">
      <dgm:prSet presAssocID="{2B93BA4B-47D0-4D3B-9FD5-5E2D4F28A41E}" presName="conn2-1" presStyleLbl="parChTrans1D4" presStyleIdx="0" presStyleCnt="4"/>
      <dgm:spPr/>
      <dgm:t>
        <a:bodyPr/>
        <a:lstStyle/>
        <a:p>
          <a:endParaRPr lang="en-US"/>
        </a:p>
      </dgm:t>
    </dgm:pt>
    <dgm:pt modelId="{6AE3044B-9421-43A6-A3F7-7C14DC781DF2}" type="pres">
      <dgm:prSet presAssocID="{2B93BA4B-47D0-4D3B-9FD5-5E2D4F28A41E}" presName="connTx" presStyleLbl="parChTrans1D4" presStyleIdx="0" presStyleCnt="4"/>
      <dgm:spPr/>
      <dgm:t>
        <a:bodyPr/>
        <a:lstStyle/>
        <a:p>
          <a:endParaRPr lang="en-US"/>
        </a:p>
      </dgm:t>
    </dgm:pt>
    <dgm:pt modelId="{0AB18991-96C6-462D-B777-460D0EF4F7E6}" type="pres">
      <dgm:prSet presAssocID="{D137B5B9-DE74-4FBD-B9E8-95019D4D79CF}" presName="root2" presStyleCnt="0"/>
      <dgm:spPr/>
    </dgm:pt>
    <dgm:pt modelId="{4439C79E-1629-4A35-875B-F458C72E3058}" type="pres">
      <dgm:prSet presAssocID="{D137B5B9-DE74-4FBD-B9E8-95019D4D79CF}" presName="LevelTwoTextNode" presStyleLbl="node4" presStyleIdx="0" presStyleCnt="4">
        <dgm:presLayoutVars>
          <dgm:chPref val="3"/>
        </dgm:presLayoutVars>
      </dgm:prSet>
      <dgm:spPr/>
      <dgm:t>
        <a:bodyPr/>
        <a:lstStyle/>
        <a:p>
          <a:endParaRPr lang="en-US"/>
        </a:p>
      </dgm:t>
    </dgm:pt>
    <dgm:pt modelId="{6B031B84-96A7-4B35-8977-2A15E170085E}" type="pres">
      <dgm:prSet presAssocID="{D137B5B9-DE74-4FBD-B9E8-95019D4D79CF}" presName="level3hierChild" presStyleCnt="0"/>
      <dgm:spPr/>
    </dgm:pt>
    <dgm:pt modelId="{FA895A5C-CB11-4B65-8532-52468E0A0A12}" type="pres">
      <dgm:prSet presAssocID="{81C52387-989A-47B2-8342-809C88895290}" presName="conn2-1" presStyleLbl="parChTrans1D4" presStyleIdx="1" presStyleCnt="4"/>
      <dgm:spPr/>
      <dgm:t>
        <a:bodyPr/>
        <a:lstStyle/>
        <a:p>
          <a:endParaRPr lang="en-US"/>
        </a:p>
      </dgm:t>
    </dgm:pt>
    <dgm:pt modelId="{8D51EF80-1C16-47A9-90A1-6E99961760D8}" type="pres">
      <dgm:prSet presAssocID="{81C52387-989A-47B2-8342-809C88895290}" presName="connTx" presStyleLbl="parChTrans1D4" presStyleIdx="1" presStyleCnt="4"/>
      <dgm:spPr/>
      <dgm:t>
        <a:bodyPr/>
        <a:lstStyle/>
        <a:p>
          <a:endParaRPr lang="en-US"/>
        </a:p>
      </dgm:t>
    </dgm:pt>
    <dgm:pt modelId="{2D8A829D-0BD0-4CCD-ACEA-F2BA174875C3}" type="pres">
      <dgm:prSet presAssocID="{8F85CC1D-1AAC-4846-9E98-02542FD07AA5}" presName="root2" presStyleCnt="0"/>
      <dgm:spPr/>
    </dgm:pt>
    <dgm:pt modelId="{06AC8F86-F510-49E2-AE9F-A9842B749B6B}" type="pres">
      <dgm:prSet presAssocID="{8F85CC1D-1AAC-4846-9E98-02542FD07AA5}" presName="LevelTwoTextNode" presStyleLbl="node4" presStyleIdx="1" presStyleCnt="4">
        <dgm:presLayoutVars>
          <dgm:chPref val="3"/>
        </dgm:presLayoutVars>
      </dgm:prSet>
      <dgm:spPr/>
      <dgm:t>
        <a:bodyPr/>
        <a:lstStyle/>
        <a:p>
          <a:endParaRPr lang="en-US"/>
        </a:p>
      </dgm:t>
    </dgm:pt>
    <dgm:pt modelId="{67643ADD-BB02-4EC9-B744-2C764954131C}" type="pres">
      <dgm:prSet presAssocID="{8F85CC1D-1AAC-4846-9E98-02542FD07AA5}" presName="level3hierChild" presStyleCnt="0"/>
      <dgm:spPr/>
    </dgm:pt>
    <dgm:pt modelId="{0D3EA85F-1314-4506-A33A-30B10EFBFE88}" type="pres">
      <dgm:prSet presAssocID="{9C16DE41-4753-4B69-ABA6-CB3868C36AD4}" presName="conn2-1" presStyleLbl="parChTrans1D4" presStyleIdx="2" presStyleCnt="4"/>
      <dgm:spPr/>
      <dgm:t>
        <a:bodyPr/>
        <a:lstStyle/>
        <a:p>
          <a:endParaRPr lang="en-US"/>
        </a:p>
      </dgm:t>
    </dgm:pt>
    <dgm:pt modelId="{E7ECC8DD-B05F-4DF9-A45E-5DB527BBF0E5}" type="pres">
      <dgm:prSet presAssocID="{9C16DE41-4753-4B69-ABA6-CB3868C36AD4}" presName="connTx" presStyleLbl="parChTrans1D4" presStyleIdx="2" presStyleCnt="4"/>
      <dgm:spPr/>
      <dgm:t>
        <a:bodyPr/>
        <a:lstStyle/>
        <a:p>
          <a:endParaRPr lang="en-US"/>
        </a:p>
      </dgm:t>
    </dgm:pt>
    <dgm:pt modelId="{A77DE9EF-84F7-4524-A3EE-27DBA1F8BB35}" type="pres">
      <dgm:prSet presAssocID="{60119C09-BE2E-44C9-BEA7-0CF58498C889}" presName="root2" presStyleCnt="0"/>
      <dgm:spPr/>
    </dgm:pt>
    <dgm:pt modelId="{6B291AF2-92A8-4FC7-9DE8-C831CE29FE91}" type="pres">
      <dgm:prSet presAssocID="{60119C09-BE2E-44C9-BEA7-0CF58498C889}" presName="LevelTwoTextNode" presStyleLbl="node4" presStyleIdx="2" presStyleCnt="4">
        <dgm:presLayoutVars>
          <dgm:chPref val="3"/>
        </dgm:presLayoutVars>
      </dgm:prSet>
      <dgm:spPr/>
      <dgm:t>
        <a:bodyPr/>
        <a:lstStyle/>
        <a:p>
          <a:endParaRPr lang="en-US"/>
        </a:p>
      </dgm:t>
    </dgm:pt>
    <dgm:pt modelId="{DEEB30EA-52F9-4017-9A02-D43F65C541F0}" type="pres">
      <dgm:prSet presAssocID="{60119C09-BE2E-44C9-BEA7-0CF58498C889}" presName="level3hierChild" presStyleCnt="0"/>
      <dgm:spPr/>
    </dgm:pt>
    <dgm:pt modelId="{E597F561-6314-440B-A377-A746C7471D9F}" type="pres">
      <dgm:prSet presAssocID="{4012861D-556F-41E2-8436-61F96E1C97C6}" presName="conn2-1" presStyleLbl="parChTrans1D4" presStyleIdx="3" presStyleCnt="4"/>
      <dgm:spPr/>
      <dgm:t>
        <a:bodyPr/>
        <a:lstStyle/>
        <a:p>
          <a:endParaRPr lang="en-US"/>
        </a:p>
      </dgm:t>
    </dgm:pt>
    <dgm:pt modelId="{DF290ED9-60A0-47F0-8E17-E042A4D97EAB}" type="pres">
      <dgm:prSet presAssocID="{4012861D-556F-41E2-8436-61F96E1C97C6}" presName="connTx" presStyleLbl="parChTrans1D4" presStyleIdx="3" presStyleCnt="4"/>
      <dgm:spPr/>
      <dgm:t>
        <a:bodyPr/>
        <a:lstStyle/>
        <a:p>
          <a:endParaRPr lang="en-US"/>
        </a:p>
      </dgm:t>
    </dgm:pt>
    <dgm:pt modelId="{31A96D5B-56D3-45BD-B840-F8611F7770EB}" type="pres">
      <dgm:prSet presAssocID="{EEBE7B71-B625-422C-8231-3D00C115E741}" presName="root2" presStyleCnt="0"/>
      <dgm:spPr/>
    </dgm:pt>
    <dgm:pt modelId="{CC948285-5931-48DE-8E80-42DB0F3D6A20}" type="pres">
      <dgm:prSet presAssocID="{EEBE7B71-B625-422C-8231-3D00C115E741}" presName="LevelTwoTextNode" presStyleLbl="node4" presStyleIdx="3" presStyleCnt="4">
        <dgm:presLayoutVars>
          <dgm:chPref val="3"/>
        </dgm:presLayoutVars>
      </dgm:prSet>
      <dgm:spPr/>
      <dgm:t>
        <a:bodyPr/>
        <a:lstStyle/>
        <a:p>
          <a:endParaRPr lang="en-US"/>
        </a:p>
      </dgm:t>
    </dgm:pt>
    <dgm:pt modelId="{E85D84AC-C8AA-4EFD-BC27-058482E6420D}" type="pres">
      <dgm:prSet presAssocID="{EEBE7B71-B625-422C-8231-3D00C115E741}" presName="level3hierChild" presStyleCnt="0"/>
      <dgm:spPr/>
    </dgm:pt>
    <dgm:pt modelId="{196502A4-072D-44EF-99EA-19E9500445DD}" type="pres">
      <dgm:prSet presAssocID="{C36A7FB9-9D25-4EBB-A283-E6BF97C47E22}" presName="conn2-1" presStyleLbl="parChTrans1D3" presStyleIdx="1" presStyleCnt="6"/>
      <dgm:spPr/>
      <dgm:t>
        <a:bodyPr/>
        <a:lstStyle/>
        <a:p>
          <a:endParaRPr lang="en-US"/>
        </a:p>
      </dgm:t>
    </dgm:pt>
    <dgm:pt modelId="{E1940B7D-1103-4443-8310-A77BA6D4ADFC}" type="pres">
      <dgm:prSet presAssocID="{C36A7FB9-9D25-4EBB-A283-E6BF97C47E22}" presName="connTx" presStyleLbl="parChTrans1D3" presStyleIdx="1" presStyleCnt="6"/>
      <dgm:spPr/>
      <dgm:t>
        <a:bodyPr/>
        <a:lstStyle/>
        <a:p>
          <a:endParaRPr lang="en-US"/>
        </a:p>
      </dgm:t>
    </dgm:pt>
    <dgm:pt modelId="{A388F664-D491-4A6B-840C-E704BCD572B6}" type="pres">
      <dgm:prSet presAssocID="{6B6E2E23-BCF1-4533-BA01-0851A4375735}" presName="root2" presStyleCnt="0"/>
      <dgm:spPr/>
    </dgm:pt>
    <dgm:pt modelId="{A986DEB8-AAF8-4F72-82A6-0B18E1178904}" type="pres">
      <dgm:prSet presAssocID="{6B6E2E23-BCF1-4533-BA01-0851A4375735}" presName="LevelTwoTextNode" presStyleLbl="node3" presStyleIdx="1" presStyleCnt="6">
        <dgm:presLayoutVars>
          <dgm:chPref val="3"/>
        </dgm:presLayoutVars>
      </dgm:prSet>
      <dgm:spPr/>
      <dgm:t>
        <a:bodyPr/>
        <a:lstStyle/>
        <a:p>
          <a:endParaRPr lang="en-US"/>
        </a:p>
      </dgm:t>
    </dgm:pt>
    <dgm:pt modelId="{1D670AA2-10E2-49C3-939C-EA2D8088B324}" type="pres">
      <dgm:prSet presAssocID="{6B6E2E23-BCF1-4533-BA01-0851A4375735}" presName="level3hierChild" presStyleCnt="0"/>
      <dgm:spPr/>
    </dgm:pt>
    <dgm:pt modelId="{CFF896D5-BC6D-49A4-9994-18500F80FB9E}" type="pres">
      <dgm:prSet presAssocID="{42C17C7F-2A57-46E4-9491-2858B9C21EF1}" presName="conn2-1" presStyleLbl="parChTrans1D3" presStyleIdx="2" presStyleCnt="6"/>
      <dgm:spPr/>
      <dgm:t>
        <a:bodyPr/>
        <a:lstStyle/>
        <a:p>
          <a:endParaRPr lang="en-US"/>
        </a:p>
      </dgm:t>
    </dgm:pt>
    <dgm:pt modelId="{0BF3FE0D-1BA0-40D7-9421-DCC079D531F5}" type="pres">
      <dgm:prSet presAssocID="{42C17C7F-2A57-46E4-9491-2858B9C21EF1}" presName="connTx" presStyleLbl="parChTrans1D3" presStyleIdx="2" presStyleCnt="6"/>
      <dgm:spPr/>
      <dgm:t>
        <a:bodyPr/>
        <a:lstStyle/>
        <a:p>
          <a:endParaRPr lang="en-US"/>
        </a:p>
      </dgm:t>
    </dgm:pt>
    <dgm:pt modelId="{ED40BCF3-DC96-4875-A107-C3D712E766A0}" type="pres">
      <dgm:prSet presAssocID="{7717B1E8-8600-4B20-9101-F373B00EF099}" presName="root2" presStyleCnt="0"/>
      <dgm:spPr/>
    </dgm:pt>
    <dgm:pt modelId="{FCB9FEFF-B98F-4987-9E08-463166E2BD1D}" type="pres">
      <dgm:prSet presAssocID="{7717B1E8-8600-4B20-9101-F373B00EF099}" presName="LevelTwoTextNode" presStyleLbl="node3" presStyleIdx="2" presStyleCnt="6">
        <dgm:presLayoutVars>
          <dgm:chPref val="3"/>
        </dgm:presLayoutVars>
      </dgm:prSet>
      <dgm:spPr/>
      <dgm:t>
        <a:bodyPr/>
        <a:lstStyle/>
        <a:p>
          <a:endParaRPr lang="en-US"/>
        </a:p>
      </dgm:t>
    </dgm:pt>
    <dgm:pt modelId="{D2B3B921-CDA9-436E-BDBF-C8AE78AE7DFC}" type="pres">
      <dgm:prSet presAssocID="{7717B1E8-8600-4B20-9101-F373B00EF099}" presName="level3hierChild" presStyleCnt="0"/>
      <dgm:spPr/>
    </dgm:pt>
    <dgm:pt modelId="{F996C954-9B3D-4CEC-8E5E-014C6A80172C}" type="pres">
      <dgm:prSet presAssocID="{474696DC-DE43-45AD-8178-310C9A01C540}" presName="conn2-1" presStyleLbl="parChTrans1D3" presStyleIdx="3" presStyleCnt="6"/>
      <dgm:spPr/>
      <dgm:t>
        <a:bodyPr/>
        <a:lstStyle/>
        <a:p>
          <a:endParaRPr lang="en-US"/>
        </a:p>
      </dgm:t>
    </dgm:pt>
    <dgm:pt modelId="{A53C097A-EB07-4018-B931-AD28C7D3B1CC}" type="pres">
      <dgm:prSet presAssocID="{474696DC-DE43-45AD-8178-310C9A01C540}" presName="connTx" presStyleLbl="parChTrans1D3" presStyleIdx="3" presStyleCnt="6"/>
      <dgm:spPr/>
      <dgm:t>
        <a:bodyPr/>
        <a:lstStyle/>
        <a:p>
          <a:endParaRPr lang="en-US"/>
        </a:p>
      </dgm:t>
    </dgm:pt>
    <dgm:pt modelId="{3A0945A9-29FD-4B7C-90E6-B26AE9DD7396}" type="pres">
      <dgm:prSet presAssocID="{770DF7F8-0CFF-4E5E-B204-BACD3DBFA007}" presName="root2" presStyleCnt="0"/>
      <dgm:spPr/>
    </dgm:pt>
    <dgm:pt modelId="{E8D5778C-695A-4B53-B3F3-89841EA32090}" type="pres">
      <dgm:prSet presAssocID="{770DF7F8-0CFF-4E5E-B204-BACD3DBFA007}" presName="LevelTwoTextNode" presStyleLbl="node3" presStyleIdx="3" presStyleCnt="6">
        <dgm:presLayoutVars>
          <dgm:chPref val="3"/>
        </dgm:presLayoutVars>
      </dgm:prSet>
      <dgm:spPr/>
      <dgm:t>
        <a:bodyPr/>
        <a:lstStyle/>
        <a:p>
          <a:endParaRPr lang="en-US"/>
        </a:p>
      </dgm:t>
    </dgm:pt>
    <dgm:pt modelId="{614DAC65-0163-47A9-83E5-470E282738DC}" type="pres">
      <dgm:prSet presAssocID="{770DF7F8-0CFF-4E5E-B204-BACD3DBFA007}" presName="level3hierChild" presStyleCnt="0"/>
      <dgm:spPr/>
    </dgm:pt>
    <dgm:pt modelId="{43300DB3-14FF-4611-A2F2-355EE178FA49}" type="pres">
      <dgm:prSet presAssocID="{003BC69C-5821-4DB3-AEF2-03515145FDCA}" presName="conn2-1" presStyleLbl="parChTrans1D3" presStyleIdx="4" presStyleCnt="6"/>
      <dgm:spPr/>
      <dgm:t>
        <a:bodyPr/>
        <a:lstStyle/>
        <a:p>
          <a:endParaRPr lang="en-US"/>
        </a:p>
      </dgm:t>
    </dgm:pt>
    <dgm:pt modelId="{6EF140FD-9333-4814-B0E6-491206B26FA7}" type="pres">
      <dgm:prSet presAssocID="{003BC69C-5821-4DB3-AEF2-03515145FDCA}" presName="connTx" presStyleLbl="parChTrans1D3" presStyleIdx="4" presStyleCnt="6"/>
      <dgm:spPr/>
      <dgm:t>
        <a:bodyPr/>
        <a:lstStyle/>
        <a:p>
          <a:endParaRPr lang="en-US"/>
        </a:p>
      </dgm:t>
    </dgm:pt>
    <dgm:pt modelId="{A1C9CEE3-92F7-493F-9E0D-AD8C8761C617}" type="pres">
      <dgm:prSet presAssocID="{249EC207-5862-48FB-816D-68E913C82A63}" presName="root2" presStyleCnt="0"/>
      <dgm:spPr/>
    </dgm:pt>
    <dgm:pt modelId="{37E2250B-B172-4405-9DE7-BF24BF5DE98F}" type="pres">
      <dgm:prSet presAssocID="{249EC207-5862-48FB-816D-68E913C82A63}" presName="LevelTwoTextNode" presStyleLbl="node3" presStyleIdx="4" presStyleCnt="6">
        <dgm:presLayoutVars>
          <dgm:chPref val="3"/>
        </dgm:presLayoutVars>
      </dgm:prSet>
      <dgm:spPr/>
      <dgm:t>
        <a:bodyPr/>
        <a:lstStyle/>
        <a:p>
          <a:endParaRPr lang="en-US"/>
        </a:p>
      </dgm:t>
    </dgm:pt>
    <dgm:pt modelId="{A2595175-752D-46DC-83E9-7600122067B5}" type="pres">
      <dgm:prSet presAssocID="{249EC207-5862-48FB-816D-68E913C82A63}" presName="level3hierChild" presStyleCnt="0"/>
      <dgm:spPr/>
    </dgm:pt>
    <dgm:pt modelId="{9EF7F1F2-7384-4B00-A024-D4D07690F6A2}" type="pres">
      <dgm:prSet presAssocID="{E0B3CA84-FED7-41BA-801A-F3625B341293}" presName="conn2-1" presStyleLbl="parChTrans1D3" presStyleIdx="5" presStyleCnt="6"/>
      <dgm:spPr/>
      <dgm:t>
        <a:bodyPr/>
        <a:lstStyle/>
        <a:p>
          <a:endParaRPr lang="en-US"/>
        </a:p>
      </dgm:t>
    </dgm:pt>
    <dgm:pt modelId="{CF4CEE6F-F0F8-4D55-91B6-30793D692903}" type="pres">
      <dgm:prSet presAssocID="{E0B3CA84-FED7-41BA-801A-F3625B341293}" presName="connTx" presStyleLbl="parChTrans1D3" presStyleIdx="5" presStyleCnt="6"/>
      <dgm:spPr/>
      <dgm:t>
        <a:bodyPr/>
        <a:lstStyle/>
        <a:p>
          <a:endParaRPr lang="en-US"/>
        </a:p>
      </dgm:t>
    </dgm:pt>
    <dgm:pt modelId="{0431975E-05B7-46C5-968E-1F2792CFC281}" type="pres">
      <dgm:prSet presAssocID="{C314D505-7871-4193-84AF-4E8D12382073}" presName="root2" presStyleCnt="0"/>
      <dgm:spPr/>
    </dgm:pt>
    <dgm:pt modelId="{2A5C651F-6A3E-4091-80D8-8F1D2C1215E9}" type="pres">
      <dgm:prSet presAssocID="{C314D505-7871-4193-84AF-4E8D12382073}" presName="LevelTwoTextNode" presStyleLbl="node3" presStyleIdx="5" presStyleCnt="6">
        <dgm:presLayoutVars>
          <dgm:chPref val="3"/>
        </dgm:presLayoutVars>
      </dgm:prSet>
      <dgm:spPr/>
      <dgm:t>
        <a:bodyPr/>
        <a:lstStyle/>
        <a:p>
          <a:endParaRPr lang="en-US"/>
        </a:p>
      </dgm:t>
    </dgm:pt>
    <dgm:pt modelId="{1E7E7E10-A28F-4605-845F-CF2347D63EA5}" type="pres">
      <dgm:prSet presAssocID="{C314D505-7871-4193-84AF-4E8D12382073}" presName="level3hierChild" presStyleCnt="0"/>
      <dgm:spPr/>
    </dgm:pt>
    <dgm:pt modelId="{0A856C9E-F09F-4ABE-8930-39EDF648688B}" type="pres">
      <dgm:prSet presAssocID="{20EA6A07-4FEB-4829-A945-B62AB50214BC}" presName="conn2-1" presStyleLbl="parChTrans1D2" presStyleIdx="1" presStyleCnt="4"/>
      <dgm:spPr/>
      <dgm:t>
        <a:bodyPr/>
        <a:lstStyle/>
        <a:p>
          <a:endParaRPr lang="en-US"/>
        </a:p>
      </dgm:t>
    </dgm:pt>
    <dgm:pt modelId="{C2DD02F5-D029-47DA-96D9-7CF033332FFD}" type="pres">
      <dgm:prSet presAssocID="{20EA6A07-4FEB-4829-A945-B62AB50214BC}" presName="connTx" presStyleLbl="parChTrans1D2" presStyleIdx="1" presStyleCnt="4"/>
      <dgm:spPr/>
      <dgm:t>
        <a:bodyPr/>
        <a:lstStyle/>
        <a:p>
          <a:endParaRPr lang="en-US"/>
        </a:p>
      </dgm:t>
    </dgm:pt>
    <dgm:pt modelId="{355EDCFC-6BF7-4A36-93F3-24F40606959B}" type="pres">
      <dgm:prSet presAssocID="{FA98E64F-8C9C-4B1F-82B3-C7FF0481635A}" presName="root2" presStyleCnt="0"/>
      <dgm:spPr/>
    </dgm:pt>
    <dgm:pt modelId="{E12037F9-A294-444F-8510-3BEA76E86A4D}" type="pres">
      <dgm:prSet presAssocID="{FA98E64F-8C9C-4B1F-82B3-C7FF0481635A}" presName="LevelTwoTextNode" presStyleLbl="node2" presStyleIdx="1" presStyleCnt="4" custScaleX="100056" custScaleY="120817">
        <dgm:presLayoutVars>
          <dgm:chPref val="3"/>
        </dgm:presLayoutVars>
      </dgm:prSet>
      <dgm:spPr/>
      <dgm:t>
        <a:bodyPr/>
        <a:lstStyle/>
        <a:p>
          <a:endParaRPr lang="en-US"/>
        </a:p>
      </dgm:t>
    </dgm:pt>
    <dgm:pt modelId="{46A3D072-D056-4ED5-8DF7-6AC10F3ABFE3}" type="pres">
      <dgm:prSet presAssocID="{FA98E64F-8C9C-4B1F-82B3-C7FF0481635A}" presName="level3hierChild" presStyleCnt="0"/>
      <dgm:spPr/>
    </dgm:pt>
    <dgm:pt modelId="{0D521EB7-B96B-42BE-844F-C427C207845F}" type="pres">
      <dgm:prSet presAssocID="{135566E3-EDE8-4DD9-BA23-979B293770BE}" presName="conn2-1" presStyleLbl="parChTrans1D2" presStyleIdx="2" presStyleCnt="4"/>
      <dgm:spPr/>
      <dgm:t>
        <a:bodyPr/>
        <a:lstStyle/>
        <a:p>
          <a:endParaRPr lang="en-US"/>
        </a:p>
      </dgm:t>
    </dgm:pt>
    <dgm:pt modelId="{E51EB3FC-E5EF-4D23-8B3B-33D642C7E1A3}" type="pres">
      <dgm:prSet presAssocID="{135566E3-EDE8-4DD9-BA23-979B293770BE}" presName="connTx" presStyleLbl="parChTrans1D2" presStyleIdx="2" presStyleCnt="4"/>
      <dgm:spPr/>
      <dgm:t>
        <a:bodyPr/>
        <a:lstStyle/>
        <a:p>
          <a:endParaRPr lang="en-US"/>
        </a:p>
      </dgm:t>
    </dgm:pt>
    <dgm:pt modelId="{62BA6FC5-5489-4673-A015-8F83AA8AAA5C}" type="pres">
      <dgm:prSet presAssocID="{1C40E6E6-C1DA-4D5D-BBAD-BE5395E16DC3}" presName="root2" presStyleCnt="0"/>
      <dgm:spPr/>
    </dgm:pt>
    <dgm:pt modelId="{FA926FE3-70B6-44AA-8FD9-CE13EF2F3451}" type="pres">
      <dgm:prSet presAssocID="{1C40E6E6-C1DA-4D5D-BBAD-BE5395E16DC3}" presName="LevelTwoTextNode" presStyleLbl="node2" presStyleIdx="2" presStyleCnt="4">
        <dgm:presLayoutVars>
          <dgm:chPref val="3"/>
        </dgm:presLayoutVars>
      </dgm:prSet>
      <dgm:spPr/>
      <dgm:t>
        <a:bodyPr/>
        <a:lstStyle/>
        <a:p>
          <a:endParaRPr lang="en-US"/>
        </a:p>
      </dgm:t>
    </dgm:pt>
    <dgm:pt modelId="{33CE0BEC-80BF-4102-A43F-B9F6360390F4}" type="pres">
      <dgm:prSet presAssocID="{1C40E6E6-C1DA-4D5D-BBAD-BE5395E16DC3}" presName="level3hierChild" presStyleCnt="0"/>
      <dgm:spPr/>
    </dgm:pt>
    <dgm:pt modelId="{4C74E409-3614-4629-B602-A0EB22DB7473}" type="pres">
      <dgm:prSet presAssocID="{FA055FBB-963E-421B-A279-3A654F920F93}" presName="conn2-1" presStyleLbl="parChTrans1D2" presStyleIdx="3" presStyleCnt="4"/>
      <dgm:spPr/>
      <dgm:t>
        <a:bodyPr/>
        <a:lstStyle/>
        <a:p>
          <a:endParaRPr lang="en-US"/>
        </a:p>
      </dgm:t>
    </dgm:pt>
    <dgm:pt modelId="{714D5CE4-8524-4169-A29A-9BCCE83586DD}" type="pres">
      <dgm:prSet presAssocID="{FA055FBB-963E-421B-A279-3A654F920F93}" presName="connTx" presStyleLbl="parChTrans1D2" presStyleIdx="3" presStyleCnt="4"/>
      <dgm:spPr/>
      <dgm:t>
        <a:bodyPr/>
        <a:lstStyle/>
        <a:p>
          <a:endParaRPr lang="en-US"/>
        </a:p>
      </dgm:t>
    </dgm:pt>
    <dgm:pt modelId="{B63542AB-78E8-49FE-BC0B-0578C7453989}" type="pres">
      <dgm:prSet presAssocID="{3A5E62A5-A3C4-4C5D-B38C-AAB576D5C379}" presName="root2" presStyleCnt="0"/>
      <dgm:spPr/>
    </dgm:pt>
    <dgm:pt modelId="{1B9DEF4B-6DCA-4E75-AB71-16AEE7B59D93}" type="pres">
      <dgm:prSet presAssocID="{3A5E62A5-A3C4-4C5D-B38C-AAB576D5C379}" presName="LevelTwoTextNode" presStyleLbl="node2" presStyleIdx="3" presStyleCnt="4">
        <dgm:presLayoutVars>
          <dgm:chPref val="3"/>
        </dgm:presLayoutVars>
      </dgm:prSet>
      <dgm:spPr/>
      <dgm:t>
        <a:bodyPr/>
        <a:lstStyle/>
        <a:p>
          <a:endParaRPr lang="en-US"/>
        </a:p>
      </dgm:t>
    </dgm:pt>
    <dgm:pt modelId="{2CACFADF-B5A6-4031-ABC4-44FD8DD37F72}" type="pres">
      <dgm:prSet presAssocID="{3A5E62A5-A3C4-4C5D-B38C-AAB576D5C379}" presName="level3hierChild" presStyleCnt="0"/>
      <dgm:spPr/>
    </dgm:pt>
    <dgm:pt modelId="{DFFC798B-42DE-48D1-8668-34A400038619}" type="pres">
      <dgm:prSet presAssocID="{EEE71638-000C-42F3-955E-44D08C604BFD}" presName="root1" presStyleCnt="0"/>
      <dgm:spPr/>
    </dgm:pt>
    <dgm:pt modelId="{452A5602-BD94-421D-A7C7-D45E064F62EE}" type="pres">
      <dgm:prSet presAssocID="{EEE71638-000C-42F3-955E-44D08C604BFD}" presName="LevelOneTextNode" presStyleLbl="node0" presStyleIdx="1" presStyleCnt="2" custLinFactX="-19766" custLinFactY="-13297" custLinFactNeighborX="-100000" custLinFactNeighborY="-100000">
        <dgm:presLayoutVars>
          <dgm:chPref val="3"/>
        </dgm:presLayoutVars>
      </dgm:prSet>
      <dgm:spPr>
        <a:prstGeom prst="roundRect">
          <a:avLst>
            <a:gd name="adj" fmla="val 10000"/>
          </a:avLst>
        </a:prstGeom>
      </dgm:spPr>
      <dgm:t>
        <a:bodyPr/>
        <a:lstStyle/>
        <a:p>
          <a:endParaRPr lang="en-US"/>
        </a:p>
      </dgm:t>
    </dgm:pt>
    <dgm:pt modelId="{A7AB471E-36D6-4F9F-8EBA-3EE92DE4EE88}" type="pres">
      <dgm:prSet presAssocID="{EEE71638-000C-42F3-955E-44D08C604BFD}" presName="level2hierChild" presStyleCnt="0"/>
      <dgm:spPr/>
    </dgm:pt>
  </dgm:ptLst>
  <dgm:cxnLst>
    <dgm:cxn modelId="{6E99038E-3278-4202-A823-8B730A203C0C}" type="presOf" srcId="{2B93BA4B-47D0-4D3B-9FD5-5E2D4F28A41E}" destId="{D5BDB0C7-0F43-4B97-8643-892D2439C565}" srcOrd="0" destOrd="0" presId="urn:microsoft.com/office/officeart/2005/8/layout/hierarchy2"/>
    <dgm:cxn modelId="{7192DDC1-8478-4F9E-B6C8-BFA2699D3D9D}" type="presOf" srcId="{A58EE1F4-77DF-44FF-99A3-988EB93C2DB3}" destId="{CE1E8EC6-365E-470A-93A9-DEA3911E5E6F}" srcOrd="0" destOrd="0" presId="urn:microsoft.com/office/officeart/2005/8/layout/hierarchy2"/>
    <dgm:cxn modelId="{958764E5-663B-4405-8427-29185F1271B2}" type="presOf" srcId="{1018DE0C-C6A0-4102-9917-27E0DC884233}" destId="{BF941DEC-E1CE-406B-BE27-A4885FF31AAD}" srcOrd="0" destOrd="0" presId="urn:microsoft.com/office/officeart/2005/8/layout/hierarchy2"/>
    <dgm:cxn modelId="{DEF04356-620C-4D3C-A3C6-594B2FE8488F}" srcId="{0A78CAC3-68FA-4A40-AF45-8E711E433EB6}" destId="{EEE71638-000C-42F3-955E-44D08C604BFD}" srcOrd="1" destOrd="0" parTransId="{91FA5BEF-63B8-4197-8EA2-1DB71F28CE3C}" sibTransId="{674D4020-A0CA-42E6-9CBA-61EA4F26B157}"/>
    <dgm:cxn modelId="{A307D5B4-59FA-42A8-BC7A-5A63BD4D2F65}" type="presOf" srcId="{E0B3CA84-FED7-41BA-801A-F3625B341293}" destId="{9EF7F1F2-7384-4B00-A024-D4D07690F6A2}" srcOrd="0" destOrd="0" presId="urn:microsoft.com/office/officeart/2005/8/layout/hierarchy2"/>
    <dgm:cxn modelId="{C6F4D375-4F87-4423-ACBF-A4EE51F9F794}" type="presOf" srcId="{135566E3-EDE8-4DD9-BA23-979B293770BE}" destId="{0D521EB7-B96B-42BE-844F-C427C207845F}" srcOrd="0" destOrd="0" presId="urn:microsoft.com/office/officeart/2005/8/layout/hierarchy2"/>
    <dgm:cxn modelId="{4C6A6F7B-B5D7-49F0-A06D-AE1F63C5DA6C}" srcId="{1018DE0C-C6A0-4102-9917-27E0DC884233}" destId="{83FBDA3A-7E22-42A2-B182-A3D95F33CDB5}" srcOrd="0" destOrd="0" parTransId="{4020063F-F583-4FD8-9B88-5ABAAB018186}" sibTransId="{5F530195-DBB1-4CFD-AF14-C976F2E3454B}"/>
    <dgm:cxn modelId="{91C8C57B-A2AD-4121-A2D6-5D3AE6AD1609}" type="presOf" srcId="{FA055FBB-963E-421B-A279-3A654F920F93}" destId="{4C74E409-3614-4629-B602-A0EB22DB7473}" srcOrd="0" destOrd="0" presId="urn:microsoft.com/office/officeart/2005/8/layout/hierarchy2"/>
    <dgm:cxn modelId="{4CED15FF-F90A-4983-9DAF-BEADACCDA11D}" type="presOf" srcId="{83FBDA3A-7E22-42A2-B182-A3D95F33CDB5}" destId="{D662ED8D-09CF-44FC-A9F5-CFECAAA63F7D}" srcOrd="0" destOrd="0" presId="urn:microsoft.com/office/officeart/2005/8/layout/hierarchy2"/>
    <dgm:cxn modelId="{DDC1E91E-5F87-4638-96A2-021D9E7A481F}" srcId="{C08F3C28-CD0E-4A9F-9951-9A682517C0EB}" destId="{3A5E62A5-A3C4-4C5D-B38C-AAB576D5C379}" srcOrd="3" destOrd="0" parTransId="{FA055FBB-963E-421B-A279-3A654F920F93}" sibTransId="{27FAAD18-8300-48DF-8847-2A29D1127D12}"/>
    <dgm:cxn modelId="{8D575283-6255-4FF0-A81E-4D72DC1DD4D6}" type="presOf" srcId="{42C17C7F-2A57-46E4-9491-2858B9C21EF1}" destId="{CFF896D5-BC6D-49A4-9994-18500F80FB9E}" srcOrd="0" destOrd="0" presId="urn:microsoft.com/office/officeart/2005/8/layout/hierarchy2"/>
    <dgm:cxn modelId="{94452D18-EF35-47E9-920F-D98618ACFAAF}" srcId="{0A78CAC3-68FA-4A40-AF45-8E711E433EB6}" destId="{C08F3C28-CD0E-4A9F-9951-9A682517C0EB}" srcOrd="0" destOrd="0" parTransId="{3E02DAAA-6D18-4137-80EC-654571C57698}" sibTransId="{F25A77EC-F7AA-4743-B77C-57F27F345EB2}"/>
    <dgm:cxn modelId="{5958FB6C-2843-46B5-B13A-BD691A5BAD90}" srcId="{1018DE0C-C6A0-4102-9917-27E0DC884233}" destId="{C314D505-7871-4193-84AF-4E8D12382073}" srcOrd="5" destOrd="0" parTransId="{E0B3CA84-FED7-41BA-801A-F3625B341293}" sibTransId="{85F3A7D8-E7E5-4AF0-A8C1-7268DC4BC357}"/>
    <dgm:cxn modelId="{E782AF50-C834-4034-A53F-135971E03AA7}" type="presOf" srcId="{D137B5B9-DE74-4FBD-B9E8-95019D4D79CF}" destId="{4439C79E-1629-4A35-875B-F458C72E3058}" srcOrd="0" destOrd="0" presId="urn:microsoft.com/office/officeart/2005/8/layout/hierarchy2"/>
    <dgm:cxn modelId="{70E55823-E74E-49B0-920D-705797DE481B}" type="presOf" srcId="{E0B3CA84-FED7-41BA-801A-F3625B341293}" destId="{CF4CEE6F-F0F8-4D55-91B6-30793D692903}" srcOrd="1" destOrd="0" presId="urn:microsoft.com/office/officeart/2005/8/layout/hierarchy2"/>
    <dgm:cxn modelId="{6E71E25A-22A1-4CE3-84CC-A68EFC6F16F8}" type="presOf" srcId="{EEE71638-000C-42F3-955E-44D08C604BFD}" destId="{452A5602-BD94-421D-A7C7-D45E064F62EE}" srcOrd="0" destOrd="0" presId="urn:microsoft.com/office/officeart/2005/8/layout/hierarchy2"/>
    <dgm:cxn modelId="{959C05DE-EF07-4AC1-83A2-34F8750F545D}" type="presOf" srcId="{4020063F-F583-4FD8-9B88-5ABAAB018186}" destId="{97346A27-0A7C-4654-9D04-DA8C63ED64D2}" srcOrd="0" destOrd="0" presId="urn:microsoft.com/office/officeart/2005/8/layout/hierarchy2"/>
    <dgm:cxn modelId="{359723B6-91C3-45D6-A860-8B1756507738}" type="presOf" srcId="{20EA6A07-4FEB-4829-A945-B62AB50214BC}" destId="{C2DD02F5-D029-47DA-96D9-7CF033332FFD}" srcOrd="1" destOrd="0" presId="urn:microsoft.com/office/officeart/2005/8/layout/hierarchy2"/>
    <dgm:cxn modelId="{1F0533F8-65AC-4CFB-8440-89278498D2FC}" type="presOf" srcId="{EEBE7B71-B625-422C-8231-3D00C115E741}" destId="{CC948285-5931-48DE-8E80-42DB0F3D6A20}" srcOrd="0" destOrd="0" presId="urn:microsoft.com/office/officeart/2005/8/layout/hierarchy2"/>
    <dgm:cxn modelId="{A711BA4A-8D1A-4984-B6C7-E1789CE2EFA6}" srcId="{83FBDA3A-7E22-42A2-B182-A3D95F33CDB5}" destId="{D137B5B9-DE74-4FBD-B9E8-95019D4D79CF}" srcOrd="0" destOrd="0" parTransId="{2B93BA4B-47D0-4D3B-9FD5-5E2D4F28A41E}" sibTransId="{CD3ACAEB-A11F-452A-B16C-206E0D656BAA}"/>
    <dgm:cxn modelId="{0AADE038-FC8F-4AAF-812F-4252FB362653}" srcId="{1018DE0C-C6A0-4102-9917-27E0DC884233}" destId="{770DF7F8-0CFF-4E5E-B204-BACD3DBFA007}" srcOrd="3" destOrd="0" parTransId="{474696DC-DE43-45AD-8178-310C9A01C540}" sibTransId="{CB2D5315-D64A-4574-A656-3CB611E07ABF}"/>
    <dgm:cxn modelId="{26888D62-3B81-4B87-9F0E-C8C705F15400}" type="presOf" srcId="{8F85CC1D-1AAC-4846-9E98-02542FD07AA5}" destId="{06AC8F86-F510-49E2-AE9F-A9842B749B6B}" srcOrd="0" destOrd="0" presId="urn:microsoft.com/office/officeart/2005/8/layout/hierarchy2"/>
    <dgm:cxn modelId="{7B3C63FA-394A-40C2-ADD3-64D9700AAEE2}" type="presOf" srcId="{20EA6A07-4FEB-4829-A945-B62AB50214BC}" destId="{0A856C9E-F09F-4ABE-8930-39EDF648688B}" srcOrd="0" destOrd="0" presId="urn:microsoft.com/office/officeart/2005/8/layout/hierarchy2"/>
    <dgm:cxn modelId="{976E1825-AFC3-4B44-A40A-0852F22B423C}" type="presOf" srcId="{1C40E6E6-C1DA-4D5D-BBAD-BE5395E16DC3}" destId="{FA926FE3-70B6-44AA-8FD9-CE13EF2F3451}" srcOrd="0" destOrd="0" presId="urn:microsoft.com/office/officeart/2005/8/layout/hierarchy2"/>
    <dgm:cxn modelId="{9819E66F-3C4C-4E6A-BF0E-0DE011073AA6}" type="presOf" srcId="{C36A7FB9-9D25-4EBB-A283-E6BF97C47E22}" destId="{E1940B7D-1103-4443-8310-A77BA6D4ADFC}" srcOrd="1" destOrd="0" presId="urn:microsoft.com/office/officeart/2005/8/layout/hierarchy2"/>
    <dgm:cxn modelId="{225EC036-487C-4BED-B6CA-E244E23397B0}" type="presOf" srcId="{3A5E62A5-A3C4-4C5D-B38C-AAB576D5C379}" destId="{1B9DEF4B-6DCA-4E75-AB71-16AEE7B59D93}" srcOrd="0" destOrd="0" presId="urn:microsoft.com/office/officeart/2005/8/layout/hierarchy2"/>
    <dgm:cxn modelId="{617B264A-EA14-4E59-BCF6-B0250CD995AD}" type="presOf" srcId="{135566E3-EDE8-4DD9-BA23-979B293770BE}" destId="{E51EB3FC-E5EF-4D23-8B3B-33D642C7E1A3}" srcOrd="1" destOrd="0" presId="urn:microsoft.com/office/officeart/2005/8/layout/hierarchy2"/>
    <dgm:cxn modelId="{320974AC-2DA5-475F-9047-55878F094DC0}" type="presOf" srcId="{9C16DE41-4753-4B69-ABA6-CB3868C36AD4}" destId="{E7ECC8DD-B05F-4DF9-A45E-5DB527BBF0E5}" srcOrd="1" destOrd="0" presId="urn:microsoft.com/office/officeart/2005/8/layout/hierarchy2"/>
    <dgm:cxn modelId="{24A053F2-C276-4EDF-9303-14D8BA9CFB41}" type="presOf" srcId="{4012861D-556F-41E2-8436-61F96E1C97C6}" destId="{DF290ED9-60A0-47F0-8E17-E042A4D97EAB}" srcOrd="1" destOrd="0" presId="urn:microsoft.com/office/officeart/2005/8/layout/hierarchy2"/>
    <dgm:cxn modelId="{7C15FA93-2D2C-4731-A434-C399C0D7BEB5}" type="presOf" srcId="{2B93BA4B-47D0-4D3B-9FD5-5E2D4F28A41E}" destId="{6AE3044B-9421-43A6-A3F7-7C14DC781DF2}" srcOrd="1" destOrd="0" presId="urn:microsoft.com/office/officeart/2005/8/layout/hierarchy2"/>
    <dgm:cxn modelId="{6E6EAF43-DBCA-4792-9663-C04188C19906}" type="presOf" srcId="{FA98E64F-8C9C-4B1F-82B3-C7FF0481635A}" destId="{E12037F9-A294-444F-8510-3BEA76E86A4D}" srcOrd="0" destOrd="0" presId="urn:microsoft.com/office/officeart/2005/8/layout/hierarchy2"/>
    <dgm:cxn modelId="{54AA8CB1-ADFE-49C2-AC3F-99C500083FE9}" srcId="{1018DE0C-C6A0-4102-9917-27E0DC884233}" destId="{249EC207-5862-48FB-816D-68E913C82A63}" srcOrd="4" destOrd="0" parTransId="{003BC69C-5821-4DB3-AEF2-03515145FDCA}" sibTransId="{FE81D0D7-3F42-4816-BB9A-6E4646955460}"/>
    <dgm:cxn modelId="{28B02C07-C1BA-4756-9106-9ABB02D35B58}" srcId="{83FBDA3A-7E22-42A2-B182-A3D95F33CDB5}" destId="{EEBE7B71-B625-422C-8231-3D00C115E741}" srcOrd="3" destOrd="0" parTransId="{4012861D-556F-41E2-8436-61F96E1C97C6}" sibTransId="{EFCF00ED-5891-4C3F-9207-500A118554FE}"/>
    <dgm:cxn modelId="{25EFE27E-9B9F-402F-A762-DA13578D3003}" srcId="{1018DE0C-C6A0-4102-9917-27E0DC884233}" destId="{6B6E2E23-BCF1-4533-BA01-0851A4375735}" srcOrd="1" destOrd="0" parTransId="{C36A7FB9-9D25-4EBB-A283-E6BF97C47E22}" sibTransId="{481613A4-D216-46FE-8C7D-6D643BA9AF1A}"/>
    <dgm:cxn modelId="{55865098-DA85-46A8-B5CF-9EFC81F5C6B0}" srcId="{C08F3C28-CD0E-4A9F-9951-9A682517C0EB}" destId="{FA98E64F-8C9C-4B1F-82B3-C7FF0481635A}" srcOrd="1" destOrd="0" parTransId="{20EA6A07-4FEB-4829-A945-B62AB50214BC}" sibTransId="{CDD32AFC-6571-48C8-95ED-A43D9BA59F43}"/>
    <dgm:cxn modelId="{4C01F554-D0D1-4370-8FD4-93DCFDB2176F}" type="presOf" srcId="{003BC69C-5821-4DB3-AEF2-03515145FDCA}" destId="{43300DB3-14FF-4611-A2F2-355EE178FA49}" srcOrd="0" destOrd="0" presId="urn:microsoft.com/office/officeart/2005/8/layout/hierarchy2"/>
    <dgm:cxn modelId="{4179EB23-FAB0-47C4-AEBC-AD15E1A7A6DD}" srcId="{C08F3C28-CD0E-4A9F-9951-9A682517C0EB}" destId="{1018DE0C-C6A0-4102-9917-27E0DC884233}" srcOrd="0" destOrd="0" parTransId="{A58EE1F4-77DF-44FF-99A3-988EB93C2DB3}" sibTransId="{0E19EA99-532E-4156-8D87-71DDAB533B6B}"/>
    <dgm:cxn modelId="{3691682E-EC45-4F79-8F1A-2C6601E02E0F}" type="presOf" srcId="{474696DC-DE43-45AD-8178-310C9A01C540}" destId="{A53C097A-EB07-4018-B931-AD28C7D3B1CC}" srcOrd="1" destOrd="0" presId="urn:microsoft.com/office/officeart/2005/8/layout/hierarchy2"/>
    <dgm:cxn modelId="{F4032846-F216-480B-81B9-AFD48F61FA4D}" type="presOf" srcId="{7717B1E8-8600-4B20-9101-F373B00EF099}" destId="{FCB9FEFF-B98F-4987-9E08-463166E2BD1D}" srcOrd="0" destOrd="0" presId="urn:microsoft.com/office/officeart/2005/8/layout/hierarchy2"/>
    <dgm:cxn modelId="{BE14A5D8-18B6-4185-81CD-9569CC162DEB}" type="presOf" srcId="{81C52387-989A-47B2-8342-809C88895290}" destId="{FA895A5C-CB11-4B65-8532-52468E0A0A12}" srcOrd="0" destOrd="0" presId="urn:microsoft.com/office/officeart/2005/8/layout/hierarchy2"/>
    <dgm:cxn modelId="{DBAED0B2-908B-49F2-8F01-87730017BA33}" type="presOf" srcId="{4020063F-F583-4FD8-9B88-5ABAAB018186}" destId="{7EE396F0-525B-4927-87FE-67A7375C43BE}" srcOrd="1" destOrd="0" presId="urn:microsoft.com/office/officeart/2005/8/layout/hierarchy2"/>
    <dgm:cxn modelId="{A0CFEFBB-B6DF-434E-A77A-746D4CEC94F9}" type="presOf" srcId="{60119C09-BE2E-44C9-BEA7-0CF58498C889}" destId="{6B291AF2-92A8-4FC7-9DE8-C831CE29FE91}" srcOrd="0" destOrd="0" presId="urn:microsoft.com/office/officeart/2005/8/layout/hierarchy2"/>
    <dgm:cxn modelId="{9A13E46E-0907-4EDE-888C-7191F7DD4174}" srcId="{83FBDA3A-7E22-42A2-B182-A3D95F33CDB5}" destId="{8F85CC1D-1AAC-4846-9E98-02542FD07AA5}" srcOrd="1" destOrd="0" parTransId="{81C52387-989A-47B2-8342-809C88895290}" sibTransId="{5EB39C77-D13F-48EC-AFBE-288B098843F7}"/>
    <dgm:cxn modelId="{407866B3-BF17-4F76-9E20-D045B7FAD070}" type="presOf" srcId="{4012861D-556F-41E2-8436-61F96E1C97C6}" destId="{E597F561-6314-440B-A377-A746C7471D9F}" srcOrd="0" destOrd="0" presId="urn:microsoft.com/office/officeart/2005/8/layout/hierarchy2"/>
    <dgm:cxn modelId="{FEF5C780-C15A-48D9-A197-E6705F5AF268}" type="presOf" srcId="{A58EE1F4-77DF-44FF-99A3-988EB93C2DB3}" destId="{955B1378-F094-4D28-949E-43DA20D4F6A4}" srcOrd="1" destOrd="0" presId="urn:microsoft.com/office/officeart/2005/8/layout/hierarchy2"/>
    <dgm:cxn modelId="{9D8A9CA2-3C98-481C-A3FD-BD90EE834B02}" type="presOf" srcId="{6B6E2E23-BCF1-4533-BA01-0851A4375735}" destId="{A986DEB8-AAF8-4F72-82A6-0B18E1178904}" srcOrd="0" destOrd="0" presId="urn:microsoft.com/office/officeart/2005/8/layout/hierarchy2"/>
    <dgm:cxn modelId="{B953D524-89DB-4E7B-915D-F4F329122746}" type="presOf" srcId="{C36A7FB9-9D25-4EBB-A283-E6BF97C47E22}" destId="{196502A4-072D-44EF-99EA-19E9500445DD}" srcOrd="0" destOrd="0" presId="urn:microsoft.com/office/officeart/2005/8/layout/hierarchy2"/>
    <dgm:cxn modelId="{2ACFD7A3-422F-463E-92AA-7E55EBF100D9}" type="presOf" srcId="{0A78CAC3-68FA-4A40-AF45-8E711E433EB6}" destId="{C625D0E9-AF9E-4F5E-AF1B-13737FB735F1}" srcOrd="0" destOrd="0" presId="urn:microsoft.com/office/officeart/2005/8/layout/hierarchy2"/>
    <dgm:cxn modelId="{DD70EE45-A5A6-4536-902D-C2EA5BC08D6A}" type="presOf" srcId="{C314D505-7871-4193-84AF-4E8D12382073}" destId="{2A5C651F-6A3E-4091-80D8-8F1D2C1215E9}" srcOrd="0" destOrd="0" presId="urn:microsoft.com/office/officeart/2005/8/layout/hierarchy2"/>
    <dgm:cxn modelId="{0D0E6CDA-22A5-496D-B5B3-06CABFFB7DC4}" srcId="{83FBDA3A-7E22-42A2-B182-A3D95F33CDB5}" destId="{60119C09-BE2E-44C9-BEA7-0CF58498C889}" srcOrd="2" destOrd="0" parTransId="{9C16DE41-4753-4B69-ABA6-CB3868C36AD4}" sibTransId="{6C651E33-56B4-47D2-9FE7-7C28F93CBF23}"/>
    <dgm:cxn modelId="{69B1B2FF-171A-4694-AB42-28FFB8C72D08}" type="presOf" srcId="{770DF7F8-0CFF-4E5E-B204-BACD3DBFA007}" destId="{E8D5778C-695A-4B53-B3F3-89841EA32090}" srcOrd="0" destOrd="0" presId="urn:microsoft.com/office/officeart/2005/8/layout/hierarchy2"/>
    <dgm:cxn modelId="{BF3D4A8F-82D7-4D65-897B-D7FF25B0DD56}" type="presOf" srcId="{C08F3C28-CD0E-4A9F-9951-9A682517C0EB}" destId="{00540D9A-0F88-4C9D-A4D6-05547494411C}" srcOrd="0" destOrd="0" presId="urn:microsoft.com/office/officeart/2005/8/layout/hierarchy2"/>
    <dgm:cxn modelId="{3A6A4A33-4D87-4D23-9DEC-6C111356E8B9}" type="presOf" srcId="{003BC69C-5821-4DB3-AEF2-03515145FDCA}" destId="{6EF140FD-9333-4814-B0E6-491206B26FA7}" srcOrd="1" destOrd="0" presId="urn:microsoft.com/office/officeart/2005/8/layout/hierarchy2"/>
    <dgm:cxn modelId="{3C60757B-1270-46F4-8C70-438F8FBACB92}" type="presOf" srcId="{474696DC-DE43-45AD-8178-310C9A01C540}" destId="{F996C954-9B3D-4CEC-8E5E-014C6A80172C}" srcOrd="0" destOrd="0" presId="urn:microsoft.com/office/officeart/2005/8/layout/hierarchy2"/>
    <dgm:cxn modelId="{C22D5F41-23B9-4239-A260-13DB3EFF7C34}" type="presOf" srcId="{42C17C7F-2A57-46E4-9491-2858B9C21EF1}" destId="{0BF3FE0D-1BA0-40D7-9421-DCC079D531F5}" srcOrd="1" destOrd="0" presId="urn:microsoft.com/office/officeart/2005/8/layout/hierarchy2"/>
    <dgm:cxn modelId="{23691F29-9335-49E4-8FD0-DB20B393B2C4}" type="presOf" srcId="{FA055FBB-963E-421B-A279-3A654F920F93}" destId="{714D5CE4-8524-4169-A29A-9BCCE83586DD}" srcOrd="1" destOrd="0" presId="urn:microsoft.com/office/officeart/2005/8/layout/hierarchy2"/>
    <dgm:cxn modelId="{FCE0B7B8-12CA-46D3-95C9-5F4C61CE9D6D}" srcId="{1018DE0C-C6A0-4102-9917-27E0DC884233}" destId="{7717B1E8-8600-4B20-9101-F373B00EF099}" srcOrd="2" destOrd="0" parTransId="{42C17C7F-2A57-46E4-9491-2858B9C21EF1}" sibTransId="{E2FAB917-0400-4C6A-A48C-F4D10BBBD354}"/>
    <dgm:cxn modelId="{0659B38C-59FA-4D02-99D1-B51E1BDD0A97}" type="presOf" srcId="{249EC207-5862-48FB-816D-68E913C82A63}" destId="{37E2250B-B172-4405-9DE7-BF24BF5DE98F}" srcOrd="0" destOrd="0" presId="urn:microsoft.com/office/officeart/2005/8/layout/hierarchy2"/>
    <dgm:cxn modelId="{BA401B60-2016-42E5-AD01-06B453D2673B}" type="presOf" srcId="{81C52387-989A-47B2-8342-809C88895290}" destId="{8D51EF80-1C16-47A9-90A1-6E99961760D8}" srcOrd="1" destOrd="0" presId="urn:microsoft.com/office/officeart/2005/8/layout/hierarchy2"/>
    <dgm:cxn modelId="{2B2AF361-B3F3-4A57-9690-A9D9DCC9D8BB}" type="presOf" srcId="{9C16DE41-4753-4B69-ABA6-CB3868C36AD4}" destId="{0D3EA85F-1314-4506-A33A-30B10EFBFE88}" srcOrd="0" destOrd="0" presId="urn:microsoft.com/office/officeart/2005/8/layout/hierarchy2"/>
    <dgm:cxn modelId="{4FF76AAD-1C83-4F13-B0EE-5E508F00E2BD}" srcId="{C08F3C28-CD0E-4A9F-9951-9A682517C0EB}" destId="{1C40E6E6-C1DA-4D5D-BBAD-BE5395E16DC3}" srcOrd="2" destOrd="0" parTransId="{135566E3-EDE8-4DD9-BA23-979B293770BE}" sibTransId="{B1F535D6-1938-4B15-9780-2C00A4FEF37F}"/>
    <dgm:cxn modelId="{FA083C79-A4A2-4202-BB54-8F919249001C}" type="presParOf" srcId="{C625D0E9-AF9E-4F5E-AF1B-13737FB735F1}" destId="{DAEAF21D-33EE-491D-94A4-5304788CA720}" srcOrd="0" destOrd="0" presId="urn:microsoft.com/office/officeart/2005/8/layout/hierarchy2"/>
    <dgm:cxn modelId="{0C602E89-3E19-41BF-B31B-81B78EDFDD9E}" type="presParOf" srcId="{DAEAF21D-33EE-491D-94A4-5304788CA720}" destId="{00540D9A-0F88-4C9D-A4D6-05547494411C}" srcOrd="0" destOrd="0" presId="urn:microsoft.com/office/officeart/2005/8/layout/hierarchy2"/>
    <dgm:cxn modelId="{A3D8356A-3C86-431F-ABC1-AA55797AD6BA}" type="presParOf" srcId="{DAEAF21D-33EE-491D-94A4-5304788CA720}" destId="{2BDDF840-C06A-4D6C-8FA3-04C0B3E1A409}" srcOrd="1" destOrd="0" presId="urn:microsoft.com/office/officeart/2005/8/layout/hierarchy2"/>
    <dgm:cxn modelId="{0B917423-8E7E-466D-BF91-9753B530E674}" type="presParOf" srcId="{2BDDF840-C06A-4D6C-8FA3-04C0B3E1A409}" destId="{CE1E8EC6-365E-470A-93A9-DEA3911E5E6F}" srcOrd="0" destOrd="0" presId="urn:microsoft.com/office/officeart/2005/8/layout/hierarchy2"/>
    <dgm:cxn modelId="{D73CAE1F-E8E2-4777-B98D-310E6D3F4060}" type="presParOf" srcId="{CE1E8EC6-365E-470A-93A9-DEA3911E5E6F}" destId="{955B1378-F094-4D28-949E-43DA20D4F6A4}" srcOrd="0" destOrd="0" presId="urn:microsoft.com/office/officeart/2005/8/layout/hierarchy2"/>
    <dgm:cxn modelId="{22B3137A-136D-4274-8BD9-F98B9FEB01FF}" type="presParOf" srcId="{2BDDF840-C06A-4D6C-8FA3-04C0B3E1A409}" destId="{6E4457BA-73F6-4F73-B470-525C90D3DA73}" srcOrd="1" destOrd="0" presId="urn:microsoft.com/office/officeart/2005/8/layout/hierarchy2"/>
    <dgm:cxn modelId="{232ED858-FBC8-48F7-A1EE-964CB7F3D0BA}" type="presParOf" srcId="{6E4457BA-73F6-4F73-B470-525C90D3DA73}" destId="{BF941DEC-E1CE-406B-BE27-A4885FF31AAD}" srcOrd="0" destOrd="0" presId="urn:microsoft.com/office/officeart/2005/8/layout/hierarchy2"/>
    <dgm:cxn modelId="{E946DB0B-D4BB-4162-A421-EEDC04071C9D}" type="presParOf" srcId="{6E4457BA-73F6-4F73-B470-525C90D3DA73}" destId="{AADB5DD3-77F5-435C-A7C6-0C5C94FF6AF8}" srcOrd="1" destOrd="0" presId="urn:microsoft.com/office/officeart/2005/8/layout/hierarchy2"/>
    <dgm:cxn modelId="{60485AC6-4639-4E47-BDEF-2960F9F67E87}" type="presParOf" srcId="{AADB5DD3-77F5-435C-A7C6-0C5C94FF6AF8}" destId="{97346A27-0A7C-4654-9D04-DA8C63ED64D2}" srcOrd="0" destOrd="0" presId="urn:microsoft.com/office/officeart/2005/8/layout/hierarchy2"/>
    <dgm:cxn modelId="{D2C8221F-787E-415E-82ED-DA90BE694A0C}" type="presParOf" srcId="{97346A27-0A7C-4654-9D04-DA8C63ED64D2}" destId="{7EE396F0-525B-4927-87FE-67A7375C43BE}" srcOrd="0" destOrd="0" presId="urn:microsoft.com/office/officeart/2005/8/layout/hierarchy2"/>
    <dgm:cxn modelId="{3B370D59-E954-4374-9FC2-E798B28753E6}" type="presParOf" srcId="{AADB5DD3-77F5-435C-A7C6-0C5C94FF6AF8}" destId="{553D71C8-94FC-4AE9-980B-FF88032541BD}" srcOrd="1" destOrd="0" presId="urn:microsoft.com/office/officeart/2005/8/layout/hierarchy2"/>
    <dgm:cxn modelId="{8A549441-6278-4CBB-AABC-4F1A2B54C025}" type="presParOf" srcId="{553D71C8-94FC-4AE9-980B-FF88032541BD}" destId="{D662ED8D-09CF-44FC-A9F5-CFECAAA63F7D}" srcOrd="0" destOrd="0" presId="urn:microsoft.com/office/officeart/2005/8/layout/hierarchy2"/>
    <dgm:cxn modelId="{F564AB3A-40C8-4024-8B3D-1E4819802513}" type="presParOf" srcId="{553D71C8-94FC-4AE9-980B-FF88032541BD}" destId="{F23F5D59-A3C4-419B-8890-82F250142EBB}" srcOrd="1" destOrd="0" presId="urn:microsoft.com/office/officeart/2005/8/layout/hierarchy2"/>
    <dgm:cxn modelId="{D74F89C1-701E-4641-B942-AB2B3530B855}" type="presParOf" srcId="{F23F5D59-A3C4-419B-8890-82F250142EBB}" destId="{D5BDB0C7-0F43-4B97-8643-892D2439C565}" srcOrd="0" destOrd="0" presId="urn:microsoft.com/office/officeart/2005/8/layout/hierarchy2"/>
    <dgm:cxn modelId="{55DD91F1-BC70-43C5-8B94-D816220C4EF5}" type="presParOf" srcId="{D5BDB0C7-0F43-4B97-8643-892D2439C565}" destId="{6AE3044B-9421-43A6-A3F7-7C14DC781DF2}" srcOrd="0" destOrd="0" presId="urn:microsoft.com/office/officeart/2005/8/layout/hierarchy2"/>
    <dgm:cxn modelId="{65BF91C8-013C-4F13-87DA-981514B180B4}" type="presParOf" srcId="{F23F5D59-A3C4-419B-8890-82F250142EBB}" destId="{0AB18991-96C6-462D-B777-460D0EF4F7E6}" srcOrd="1" destOrd="0" presId="urn:microsoft.com/office/officeart/2005/8/layout/hierarchy2"/>
    <dgm:cxn modelId="{5367CEDD-7F9F-4978-8509-0F1521172895}" type="presParOf" srcId="{0AB18991-96C6-462D-B777-460D0EF4F7E6}" destId="{4439C79E-1629-4A35-875B-F458C72E3058}" srcOrd="0" destOrd="0" presId="urn:microsoft.com/office/officeart/2005/8/layout/hierarchy2"/>
    <dgm:cxn modelId="{96BF92EC-DBEC-4033-A22F-D09D3E022C6A}" type="presParOf" srcId="{0AB18991-96C6-462D-B777-460D0EF4F7E6}" destId="{6B031B84-96A7-4B35-8977-2A15E170085E}" srcOrd="1" destOrd="0" presId="urn:microsoft.com/office/officeart/2005/8/layout/hierarchy2"/>
    <dgm:cxn modelId="{1B167B84-C27B-4C80-A65E-6173D0D87902}" type="presParOf" srcId="{F23F5D59-A3C4-419B-8890-82F250142EBB}" destId="{FA895A5C-CB11-4B65-8532-52468E0A0A12}" srcOrd="2" destOrd="0" presId="urn:microsoft.com/office/officeart/2005/8/layout/hierarchy2"/>
    <dgm:cxn modelId="{AEB18106-F533-4D76-8738-9E175B6B141D}" type="presParOf" srcId="{FA895A5C-CB11-4B65-8532-52468E0A0A12}" destId="{8D51EF80-1C16-47A9-90A1-6E99961760D8}" srcOrd="0" destOrd="0" presId="urn:microsoft.com/office/officeart/2005/8/layout/hierarchy2"/>
    <dgm:cxn modelId="{16971A4C-F1C4-432E-8A5C-8858B05AF466}" type="presParOf" srcId="{F23F5D59-A3C4-419B-8890-82F250142EBB}" destId="{2D8A829D-0BD0-4CCD-ACEA-F2BA174875C3}" srcOrd="3" destOrd="0" presId="urn:microsoft.com/office/officeart/2005/8/layout/hierarchy2"/>
    <dgm:cxn modelId="{1F54B9B0-C266-40C6-BFBF-050B01966CE9}" type="presParOf" srcId="{2D8A829D-0BD0-4CCD-ACEA-F2BA174875C3}" destId="{06AC8F86-F510-49E2-AE9F-A9842B749B6B}" srcOrd="0" destOrd="0" presId="urn:microsoft.com/office/officeart/2005/8/layout/hierarchy2"/>
    <dgm:cxn modelId="{1369C040-799E-4794-AB12-4C2BAE2BE5FD}" type="presParOf" srcId="{2D8A829D-0BD0-4CCD-ACEA-F2BA174875C3}" destId="{67643ADD-BB02-4EC9-B744-2C764954131C}" srcOrd="1" destOrd="0" presId="urn:microsoft.com/office/officeart/2005/8/layout/hierarchy2"/>
    <dgm:cxn modelId="{623A7C2F-B5F9-4A60-B759-DEC5BDE3626C}" type="presParOf" srcId="{F23F5D59-A3C4-419B-8890-82F250142EBB}" destId="{0D3EA85F-1314-4506-A33A-30B10EFBFE88}" srcOrd="4" destOrd="0" presId="urn:microsoft.com/office/officeart/2005/8/layout/hierarchy2"/>
    <dgm:cxn modelId="{F2166F87-B5F4-48EE-B64F-FFD50070DB69}" type="presParOf" srcId="{0D3EA85F-1314-4506-A33A-30B10EFBFE88}" destId="{E7ECC8DD-B05F-4DF9-A45E-5DB527BBF0E5}" srcOrd="0" destOrd="0" presId="urn:microsoft.com/office/officeart/2005/8/layout/hierarchy2"/>
    <dgm:cxn modelId="{83B19E88-EE47-4654-9CF0-669DC5DD8F93}" type="presParOf" srcId="{F23F5D59-A3C4-419B-8890-82F250142EBB}" destId="{A77DE9EF-84F7-4524-A3EE-27DBA1F8BB35}" srcOrd="5" destOrd="0" presId="urn:microsoft.com/office/officeart/2005/8/layout/hierarchy2"/>
    <dgm:cxn modelId="{6E686110-8214-4EA7-B621-6CEC4FE66C0F}" type="presParOf" srcId="{A77DE9EF-84F7-4524-A3EE-27DBA1F8BB35}" destId="{6B291AF2-92A8-4FC7-9DE8-C831CE29FE91}" srcOrd="0" destOrd="0" presId="urn:microsoft.com/office/officeart/2005/8/layout/hierarchy2"/>
    <dgm:cxn modelId="{0769D74E-14E5-47A2-8D0A-DCAF8505603B}" type="presParOf" srcId="{A77DE9EF-84F7-4524-A3EE-27DBA1F8BB35}" destId="{DEEB30EA-52F9-4017-9A02-D43F65C541F0}" srcOrd="1" destOrd="0" presId="urn:microsoft.com/office/officeart/2005/8/layout/hierarchy2"/>
    <dgm:cxn modelId="{74AA4AE2-DDBC-4795-9245-96FA4AC53E03}" type="presParOf" srcId="{F23F5D59-A3C4-419B-8890-82F250142EBB}" destId="{E597F561-6314-440B-A377-A746C7471D9F}" srcOrd="6" destOrd="0" presId="urn:microsoft.com/office/officeart/2005/8/layout/hierarchy2"/>
    <dgm:cxn modelId="{BC9F42CE-7E71-400B-9C48-BE94579EFE58}" type="presParOf" srcId="{E597F561-6314-440B-A377-A746C7471D9F}" destId="{DF290ED9-60A0-47F0-8E17-E042A4D97EAB}" srcOrd="0" destOrd="0" presId="urn:microsoft.com/office/officeart/2005/8/layout/hierarchy2"/>
    <dgm:cxn modelId="{BE7F2E32-81C4-4866-98EF-AE5276458123}" type="presParOf" srcId="{F23F5D59-A3C4-419B-8890-82F250142EBB}" destId="{31A96D5B-56D3-45BD-B840-F8611F7770EB}" srcOrd="7" destOrd="0" presId="urn:microsoft.com/office/officeart/2005/8/layout/hierarchy2"/>
    <dgm:cxn modelId="{9EC444A0-C995-486E-9BDC-609D676A5803}" type="presParOf" srcId="{31A96D5B-56D3-45BD-B840-F8611F7770EB}" destId="{CC948285-5931-48DE-8E80-42DB0F3D6A20}" srcOrd="0" destOrd="0" presId="urn:microsoft.com/office/officeart/2005/8/layout/hierarchy2"/>
    <dgm:cxn modelId="{E605417E-5A4E-419B-863A-EC9AADCF8885}" type="presParOf" srcId="{31A96D5B-56D3-45BD-B840-F8611F7770EB}" destId="{E85D84AC-C8AA-4EFD-BC27-058482E6420D}" srcOrd="1" destOrd="0" presId="urn:microsoft.com/office/officeart/2005/8/layout/hierarchy2"/>
    <dgm:cxn modelId="{D7A446CB-E734-4AB0-A6EE-F48DC2ECC8EB}" type="presParOf" srcId="{AADB5DD3-77F5-435C-A7C6-0C5C94FF6AF8}" destId="{196502A4-072D-44EF-99EA-19E9500445DD}" srcOrd="2" destOrd="0" presId="urn:microsoft.com/office/officeart/2005/8/layout/hierarchy2"/>
    <dgm:cxn modelId="{A0DF6049-53EB-4A64-AEB1-28552BA34607}" type="presParOf" srcId="{196502A4-072D-44EF-99EA-19E9500445DD}" destId="{E1940B7D-1103-4443-8310-A77BA6D4ADFC}" srcOrd="0" destOrd="0" presId="urn:microsoft.com/office/officeart/2005/8/layout/hierarchy2"/>
    <dgm:cxn modelId="{CECC8C7F-DD92-41C6-84DE-899D54C88F6D}" type="presParOf" srcId="{AADB5DD3-77F5-435C-A7C6-0C5C94FF6AF8}" destId="{A388F664-D491-4A6B-840C-E704BCD572B6}" srcOrd="3" destOrd="0" presId="urn:microsoft.com/office/officeart/2005/8/layout/hierarchy2"/>
    <dgm:cxn modelId="{6E9724B9-E13D-4F13-B7BC-C9736D98C3A5}" type="presParOf" srcId="{A388F664-D491-4A6B-840C-E704BCD572B6}" destId="{A986DEB8-AAF8-4F72-82A6-0B18E1178904}" srcOrd="0" destOrd="0" presId="urn:microsoft.com/office/officeart/2005/8/layout/hierarchy2"/>
    <dgm:cxn modelId="{5BFF0729-8DB5-4929-8C21-078CE7BFED84}" type="presParOf" srcId="{A388F664-D491-4A6B-840C-E704BCD572B6}" destId="{1D670AA2-10E2-49C3-939C-EA2D8088B324}" srcOrd="1" destOrd="0" presId="urn:microsoft.com/office/officeart/2005/8/layout/hierarchy2"/>
    <dgm:cxn modelId="{39454765-EC5F-473F-BDEC-A9C08E87D143}" type="presParOf" srcId="{AADB5DD3-77F5-435C-A7C6-0C5C94FF6AF8}" destId="{CFF896D5-BC6D-49A4-9994-18500F80FB9E}" srcOrd="4" destOrd="0" presId="urn:microsoft.com/office/officeart/2005/8/layout/hierarchy2"/>
    <dgm:cxn modelId="{F279808F-7B9E-414F-A905-AFCA21E8ED96}" type="presParOf" srcId="{CFF896D5-BC6D-49A4-9994-18500F80FB9E}" destId="{0BF3FE0D-1BA0-40D7-9421-DCC079D531F5}" srcOrd="0" destOrd="0" presId="urn:microsoft.com/office/officeart/2005/8/layout/hierarchy2"/>
    <dgm:cxn modelId="{219308CF-CECF-4847-8141-9727FF3D4D89}" type="presParOf" srcId="{AADB5DD3-77F5-435C-A7C6-0C5C94FF6AF8}" destId="{ED40BCF3-DC96-4875-A107-C3D712E766A0}" srcOrd="5" destOrd="0" presId="urn:microsoft.com/office/officeart/2005/8/layout/hierarchy2"/>
    <dgm:cxn modelId="{02F5EDBA-2A87-4DC4-82BA-1AF8AB5A449D}" type="presParOf" srcId="{ED40BCF3-DC96-4875-A107-C3D712E766A0}" destId="{FCB9FEFF-B98F-4987-9E08-463166E2BD1D}" srcOrd="0" destOrd="0" presId="urn:microsoft.com/office/officeart/2005/8/layout/hierarchy2"/>
    <dgm:cxn modelId="{1608B9A7-76F9-4AC1-984B-A53A43543709}" type="presParOf" srcId="{ED40BCF3-DC96-4875-A107-C3D712E766A0}" destId="{D2B3B921-CDA9-436E-BDBF-C8AE78AE7DFC}" srcOrd="1" destOrd="0" presId="urn:microsoft.com/office/officeart/2005/8/layout/hierarchy2"/>
    <dgm:cxn modelId="{367D1F4E-506E-4B52-9BFE-EA24D685D202}" type="presParOf" srcId="{AADB5DD3-77F5-435C-A7C6-0C5C94FF6AF8}" destId="{F996C954-9B3D-4CEC-8E5E-014C6A80172C}" srcOrd="6" destOrd="0" presId="urn:microsoft.com/office/officeart/2005/8/layout/hierarchy2"/>
    <dgm:cxn modelId="{00F04F14-5EDC-47BA-B87C-BA0DC1E50BC0}" type="presParOf" srcId="{F996C954-9B3D-4CEC-8E5E-014C6A80172C}" destId="{A53C097A-EB07-4018-B931-AD28C7D3B1CC}" srcOrd="0" destOrd="0" presId="urn:microsoft.com/office/officeart/2005/8/layout/hierarchy2"/>
    <dgm:cxn modelId="{A0168BDA-F161-4199-91A8-E24522933254}" type="presParOf" srcId="{AADB5DD3-77F5-435C-A7C6-0C5C94FF6AF8}" destId="{3A0945A9-29FD-4B7C-90E6-B26AE9DD7396}" srcOrd="7" destOrd="0" presId="urn:microsoft.com/office/officeart/2005/8/layout/hierarchy2"/>
    <dgm:cxn modelId="{C50E8AC8-2815-4FA2-A5B8-AAA44AD496E0}" type="presParOf" srcId="{3A0945A9-29FD-4B7C-90E6-B26AE9DD7396}" destId="{E8D5778C-695A-4B53-B3F3-89841EA32090}" srcOrd="0" destOrd="0" presId="urn:microsoft.com/office/officeart/2005/8/layout/hierarchy2"/>
    <dgm:cxn modelId="{9E847FE8-B9D0-4E2B-AB92-5C263631FEB4}" type="presParOf" srcId="{3A0945A9-29FD-4B7C-90E6-B26AE9DD7396}" destId="{614DAC65-0163-47A9-83E5-470E282738DC}" srcOrd="1" destOrd="0" presId="urn:microsoft.com/office/officeart/2005/8/layout/hierarchy2"/>
    <dgm:cxn modelId="{12B7ACDA-B0A5-49DF-9A7E-1D67D2A2055A}" type="presParOf" srcId="{AADB5DD3-77F5-435C-A7C6-0C5C94FF6AF8}" destId="{43300DB3-14FF-4611-A2F2-355EE178FA49}" srcOrd="8" destOrd="0" presId="urn:microsoft.com/office/officeart/2005/8/layout/hierarchy2"/>
    <dgm:cxn modelId="{2969DDF6-2524-4811-97F0-8DF6397344E8}" type="presParOf" srcId="{43300DB3-14FF-4611-A2F2-355EE178FA49}" destId="{6EF140FD-9333-4814-B0E6-491206B26FA7}" srcOrd="0" destOrd="0" presId="urn:microsoft.com/office/officeart/2005/8/layout/hierarchy2"/>
    <dgm:cxn modelId="{C284B234-F6E1-4860-B81C-9641D5549A1A}" type="presParOf" srcId="{AADB5DD3-77F5-435C-A7C6-0C5C94FF6AF8}" destId="{A1C9CEE3-92F7-493F-9E0D-AD8C8761C617}" srcOrd="9" destOrd="0" presId="urn:microsoft.com/office/officeart/2005/8/layout/hierarchy2"/>
    <dgm:cxn modelId="{CEC5C5A5-04DD-4EE7-AA4E-73DD52B0EBFF}" type="presParOf" srcId="{A1C9CEE3-92F7-493F-9E0D-AD8C8761C617}" destId="{37E2250B-B172-4405-9DE7-BF24BF5DE98F}" srcOrd="0" destOrd="0" presId="urn:microsoft.com/office/officeart/2005/8/layout/hierarchy2"/>
    <dgm:cxn modelId="{F42A95C1-7BFF-4387-95BD-0303512B7025}" type="presParOf" srcId="{A1C9CEE3-92F7-493F-9E0D-AD8C8761C617}" destId="{A2595175-752D-46DC-83E9-7600122067B5}" srcOrd="1" destOrd="0" presId="urn:microsoft.com/office/officeart/2005/8/layout/hierarchy2"/>
    <dgm:cxn modelId="{902EBEF1-37E6-4EAF-80AD-CA9745239FDA}" type="presParOf" srcId="{AADB5DD3-77F5-435C-A7C6-0C5C94FF6AF8}" destId="{9EF7F1F2-7384-4B00-A024-D4D07690F6A2}" srcOrd="10" destOrd="0" presId="urn:microsoft.com/office/officeart/2005/8/layout/hierarchy2"/>
    <dgm:cxn modelId="{668BB958-4510-4174-8E09-EBD751262835}" type="presParOf" srcId="{9EF7F1F2-7384-4B00-A024-D4D07690F6A2}" destId="{CF4CEE6F-F0F8-4D55-91B6-30793D692903}" srcOrd="0" destOrd="0" presId="urn:microsoft.com/office/officeart/2005/8/layout/hierarchy2"/>
    <dgm:cxn modelId="{595A41AB-5046-4FDC-AA64-C478636E346E}" type="presParOf" srcId="{AADB5DD3-77F5-435C-A7C6-0C5C94FF6AF8}" destId="{0431975E-05B7-46C5-968E-1F2792CFC281}" srcOrd="11" destOrd="0" presId="urn:microsoft.com/office/officeart/2005/8/layout/hierarchy2"/>
    <dgm:cxn modelId="{3065D6B9-956E-4D2C-AA46-AE84567F6E77}" type="presParOf" srcId="{0431975E-05B7-46C5-968E-1F2792CFC281}" destId="{2A5C651F-6A3E-4091-80D8-8F1D2C1215E9}" srcOrd="0" destOrd="0" presId="urn:microsoft.com/office/officeart/2005/8/layout/hierarchy2"/>
    <dgm:cxn modelId="{25B8813D-2EE5-42FA-B289-D73A919ED4F1}" type="presParOf" srcId="{0431975E-05B7-46C5-968E-1F2792CFC281}" destId="{1E7E7E10-A28F-4605-845F-CF2347D63EA5}" srcOrd="1" destOrd="0" presId="urn:microsoft.com/office/officeart/2005/8/layout/hierarchy2"/>
    <dgm:cxn modelId="{602C78D4-87D0-4CA2-A060-E70D92D526A0}" type="presParOf" srcId="{2BDDF840-C06A-4D6C-8FA3-04C0B3E1A409}" destId="{0A856C9E-F09F-4ABE-8930-39EDF648688B}" srcOrd="2" destOrd="0" presId="urn:microsoft.com/office/officeart/2005/8/layout/hierarchy2"/>
    <dgm:cxn modelId="{6B7BBEEE-29ED-4CA8-8904-6D6B122205B5}" type="presParOf" srcId="{0A856C9E-F09F-4ABE-8930-39EDF648688B}" destId="{C2DD02F5-D029-47DA-96D9-7CF033332FFD}" srcOrd="0" destOrd="0" presId="urn:microsoft.com/office/officeart/2005/8/layout/hierarchy2"/>
    <dgm:cxn modelId="{67D0D562-2121-4DA9-9651-A8CF56ABECBE}" type="presParOf" srcId="{2BDDF840-C06A-4D6C-8FA3-04C0B3E1A409}" destId="{355EDCFC-6BF7-4A36-93F3-24F40606959B}" srcOrd="3" destOrd="0" presId="urn:microsoft.com/office/officeart/2005/8/layout/hierarchy2"/>
    <dgm:cxn modelId="{FEB0B899-7318-4A2F-9422-E74715843967}" type="presParOf" srcId="{355EDCFC-6BF7-4A36-93F3-24F40606959B}" destId="{E12037F9-A294-444F-8510-3BEA76E86A4D}" srcOrd="0" destOrd="0" presId="urn:microsoft.com/office/officeart/2005/8/layout/hierarchy2"/>
    <dgm:cxn modelId="{FF2CD09D-09DC-4D31-9D46-06102E623BE0}" type="presParOf" srcId="{355EDCFC-6BF7-4A36-93F3-24F40606959B}" destId="{46A3D072-D056-4ED5-8DF7-6AC10F3ABFE3}" srcOrd="1" destOrd="0" presId="urn:microsoft.com/office/officeart/2005/8/layout/hierarchy2"/>
    <dgm:cxn modelId="{77AA815B-457A-4243-9BCC-ED343D105BB7}" type="presParOf" srcId="{2BDDF840-C06A-4D6C-8FA3-04C0B3E1A409}" destId="{0D521EB7-B96B-42BE-844F-C427C207845F}" srcOrd="4" destOrd="0" presId="urn:microsoft.com/office/officeart/2005/8/layout/hierarchy2"/>
    <dgm:cxn modelId="{C02C8D3C-BE92-4139-965B-C0B3CB12BA98}" type="presParOf" srcId="{0D521EB7-B96B-42BE-844F-C427C207845F}" destId="{E51EB3FC-E5EF-4D23-8B3B-33D642C7E1A3}" srcOrd="0" destOrd="0" presId="urn:microsoft.com/office/officeart/2005/8/layout/hierarchy2"/>
    <dgm:cxn modelId="{629BCEA3-AB47-46FF-B473-49C7564963D5}" type="presParOf" srcId="{2BDDF840-C06A-4D6C-8FA3-04C0B3E1A409}" destId="{62BA6FC5-5489-4673-A015-8F83AA8AAA5C}" srcOrd="5" destOrd="0" presId="urn:microsoft.com/office/officeart/2005/8/layout/hierarchy2"/>
    <dgm:cxn modelId="{6E592D22-6152-4118-9CE5-F3067413CE79}" type="presParOf" srcId="{62BA6FC5-5489-4673-A015-8F83AA8AAA5C}" destId="{FA926FE3-70B6-44AA-8FD9-CE13EF2F3451}" srcOrd="0" destOrd="0" presId="urn:microsoft.com/office/officeart/2005/8/layout/hierarchy2"/>
    <dgm:cxn modelId="{948902C5-99A4-4FB5-8F7F-48D52E05BECB}" type="presParOf" srcId="{62BA6FC5-5489-4673-A015-8F83AA8AAA5C}" destId="{33CE0BEC-80BF-4102-A43F-B9F6360390F4}" srcOrd="1" destOrd="0" presId="urn:microsoft.com/office/officeart/2005/8/layout/hierarchy2"/>
    <dgm:cxn modelId="{C7D91FA5-BF4F-4A43-8787-7100B9F39C8B}" type="presParOf" srcId="{2BDDF840-C06A-4D6C-8FA3-04C0B3E1A409}" destId="{4C74E409-3614-4629-B602-A0EB22DB7473}" srcOrd="6" destOrd="0" presId="urn:microsoft.com/office/officeart/2005/8/layout/hierarchy2"/>
    <dgm:cxn modelId="{6943B04D-24A8-4082-B830-D57F35DF5D4B}" type="presParOf" srcId="{4C74E409-3614-4629-B602-A0EB22DB7473}" destId="{714D5CE4-8524-4169-A29A-9BCCE83586DD}" srcOrd="0" destOrd="0" presId="urn:microsoft.com/office/officeart/2005/8/layout/hierarchy2"/>
    <dgm:cxn modelId="{CB0F3975-EE64-4124-B58D-911BBDB703AE}" type="presParOf" srcId="{2BDDF840-C06A-4D6C-8FA3-04C0B3E1A409}" destId="{B63542AB-78E8-49FE-BC0B-0578C7453989}" srcOrd="7" destOrd="0" presId="urn:microsoft.com/office/officeart/2005/8/layout/hierarchy2"/>
    <dgm:cxn modelId="{3254462A-22C4-4A98-B809-0E5291B5F1C9}" type="presParOf" srcId="{B63542AB-78E8-49FE-BC0B-0578C7453989}" destId="{1B9DEF4B-6DCA-4E75-AB71-16AEE7B59D93}" srcOrd="0" destOrd="0" presId="urn:microsoft.com/office/officeart/2005/8/layout/hierarchy2"/>
    <dgm:cxn modelId="{7854765B-5561-4E6A-B43D-DA0D08933515}" type="presParOf" srcId="{B63542AB-78E8-49FE-BC0B-0578C7453989}" destId="{2CACFADF-B5A6-4031-ABC4-44FD8DD37F72}" srcOrd="1" destOrd="0" presId="urn:microsoft.com/office/officeart/2005/8/layout/hierarchy2"/>
    <dgm:cxn modelId="{D868E813-1CB1-457A-A28C-B67F4020E711}" type="presParOf" srcId="{C625D0E9-AF9E-4F5E-AF1B-13737FB735F1}" destId="{DFFC798B-42DE-48D1-8668-34A400038619}" srcOrd="1" destOrd="0" presId="urn:microsoft.com/office/officeart/2005/8/layout/hierarchy2"/>
    <dgm:cxn modelId="{8E3D317D-3A4F-4374-B46C-23090CDA1F17}" type="presParOf" srcId="{DFFC798B-42DE-48D1-8668-34A400038619}" destId="{452A5602-BD94-421D-A7C7-D45E064F62EE}" srcOrd="0" destOrd="0" presId="urn:microsoft.com/office/officeart/2005/8/layout/hierarchy2"/>
    <dgm:cxn modelId="{29A816BA-5674-4A0C-A3AC-5A0E0DBD936A}" type="presParOf" srcId="{DFFC798B-42DE-48D1-8668-34A400038619}" destId="{A7AB471E-36D6-4F9F-8EBA-3EE92DE4EE8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40D9A-0F88-4C9D-A4D6-05547494411C}">
      <dsp:nvSpPr>
        <dsp:cNvPr id="0" name=""/>
        <dsp:cNvSpPr/>
      </dsp:nvSpPr>
      <dsp:spPr>
        <a:xfrm>
          <a:off x="1593090" y="2815842"/>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National Serious Safety Event Rate</a:t>
          </a:r>
        </a:p>
      </dsp:txBody>
      <dsp:txXfrm>
        <a:off x="1605909" y="2828661"/>
        <a:ext cx="849732" cy="412047"/>
      </dsp:txXfrm>
    </dsp:sp>
    <dsp:sp modelId="{CE1E8EC6-365E-470A-93A9-DEA3911E5E6F}">
      <dsp:nvSpPr>
        <dsp:cNvPr id="0" name=""/>
        <dsp:cNvSpPr/>
      </dsp:nvSpPr>
      <dsp:spPr>
        <a:xfrm rot="17617408">
          <a:off x="2206641" y="2624691"/>
          <a:ext cx="873788" cy="19423"/>
        </a:xfrm>
        <a:custGeom>
          <a:avLst/>
          <a:gdLst/>
          <a:ahLst/>
          <a:cxnLst/>
          <a:rect l="0" t="0" r="0" b="0"/>
          <a:pathLst>
            <a:path>
              <a:moveTo>
                <a:pt x="0" y="9711"/>
              </a:moveTo>
              <a:lnTo>
                <a:pt x="771541" y="971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2614768" y="2645663"/>
        <a:ext cx="0" cy="0"/>
      </dsp:txXfrm>
    </dsp:sp>
    <dsp:sp modelId="{BF941DEC-E1CE-406B-BE27-A4885FF31AAD}">
      <dsp:nvSpPr>
        <dsp:cNvPr id="0" name=""/>
        <dsp:cNvSpPr/>
      </dsp:nvSpPr>
      <dsp:spPr>
        <a:xfrm>
          <a:off x="2818609" y="2015278"/>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Healthcare Associated Infections</a:t>
          </a:r>
        </a:p>
      </dsp:txBody>
      <dsp:txXfrm>
        <a:off x="2831428" y="2028097"/>
        <a:ext cx="849732" cy="412047"/>
      </dsp:txXfrm>
    </dsp:sp>
    <dsp:sp modelId="{97346A27-0A7C-4654-9D04-DA8C63ED64D2}">
      <dsp:nvSpPr>
        <dsp:cNvPr id="0" name=""/>
        <dsp:cNvSpPr/>
      </dsp:nvSpPr>
      <dsp:spPr>
        <a:xfrm rot="17132988">
          <a:off x="3215978" y="1595236"/>
          <a:ext cx="1306153" cy="19423"/>
        </a:xfrm>
        <a:custGeom>
          <a:avLst/>
          <a:gdLst/>
          <a:ahLst/>
          <a:cxnLst/>
          <a:rect l="0" t="0" r="0" b="0"/>
          <a:pathLst>
            <a:path>
              <a:moveTo>
                <a:pt x="0" y="9711"/>
              </a:moveTo>
              <a:lnTo>
                <a:pt x="1153313"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828843" y="1627652"/>
        <a:ext cx="0" cy="0"/>
      </dsp:txXfrm>
    </dsp:sp>
    <dsp:sp modelId="{D662ED8D-09CF-44FC-A9F5-CFECAAA63F7D}">
      <dsp:nvSpPr>
        <dsp:cNvPr id="0" name=""/>
        <dsp:cNvSpPr/>
      </dsp:nvSpPr>
      <dsp:spPr>
        <a:xfrm>
          <a:off x="4044129" y="756932"/>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solidFill>
                <a:sysClr val="window" lastClr="FFFFFF"/>
              </a:solidFill>
              <a:latin typeface="Calibri" panose="020F0502020204030204"/>
              <a:ea typeface="+mn-ea"/>
              <a:cs typeface="+mn-cs"/>
            </a:rPr>
            <a:t>CLABSI</a:t>
          </a:r>
        </a:p>
      </dsp:txBody>
      <dsp:txXfrm>
        <a:off x="4056948" y="769751"/>
        <a:ext cx="849732" cy="412047"/>
      </dsp:txXfrm>
    </dsp:sp>
    <dsp:sp modelId="{D5BDB0C7-0F43-4B97-8643-892D2439C565}">
      <dsp:nvSpPr>
        <dsp:cNvPr id="0" name=""/>
        <dsp:cNvSpPr/>
      </dsp:nvSpPr>
      <dsp:spPr>
        <a:xfrm rot="17692822">
          <a:off x="4678449" y="588559"/>
          <a:ext cx="832249"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066944" y="608392"/>
        <a:ext cx="0" cy="0"/>
      </dsp:txXfrm>
    </dsp:sp>
    <dsp:sp modelId="{4439C79E-1629-4A35-875B-F458C72E3058}">
      <dsp:nvSpPr>
        <dsp:cNvPr id="0" name=""/>
        <dsp:cNvSpPr/>
      </dsp:nvSpPr>
      <dsp:spPr>
        <a:xfrm>
          <a:off x="5269648" y="1925"/>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Line Insertion Protocol Compliance</a:t>
          </a:r>
        </a:p>
      </dsp:txBody>
      <dsp:txXfrm>
        <a:off x="5282467" y="14744"/>
        <a:ext cx="849732" cy="412047"/>
      </dsp:txXfrm>
    </dsp:sp>
    <dsp:sp modelId="{FA895A5C-CB11-4B65-8532-52468E0A0A12}">
      <dsp:nvSpPr>
        <dsp:cNvPr id="0" name=""/>
        <dsp:cNvSpPr/>
      </dsp:nvSpPr>
      <dsp:spPr>
        <a:xfrm rot="19457599">
          <a:off x="4878969" y="840229"/>
          <a:ext cx="431209"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079528" y="847478"/>
        <a:ext cx="0" cy="0"/>
      </dsp:txXfrm>
    </dsp:sp>
    <dsp:sp modelId="{06AC8F86-F510-49E2-AE9F-A9842B749B6B}">
      <dsp:nvSpPr>
        <dsp:cNvPr id="0" name=""/>
        <dsp:cNvSpPr/>
      </dsp:nvSpPr>
      <dsp:spPr>
        <a:xfrm>
          <a:off x="5269648" y="505263"/>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Maintenance Protocol Compliance</a:t>
          </a:r>
        </a:p>
      </dsp:txBody>
      <dsp:txXfrm>
        <a:off x="5282467" y="518082"/>
        <a:ext cx="849732" cy="412047"/>
      </dsp:txXfrm>
    </dsp:sp>
    <dsp:sp modelId="{0D3EA85F-1314-4506-A33A-30B10EFBFE88}">
      <dsp:nvSpPr>
        <dsp:cNvPr id="0" name=""/>
        <dsp:cNvSpPr/>
      </dsp:nvSpPr>
      <dsp:spPr>
        <a:xfrm rot="2142401">
          <a:off x="4878969" y="1091898"/>
          <a:ext cx="431209"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092111" y="1086564"/>
        <a:ext cx="0" cy="0"/>
      </dsp:txXfrm>
    </dsp:sp>
    <dsp:sp modelId="{6B291AF2-92A8-4FC7-9DE8-C831CE29FE91}">
      <dsp:nvSpPr>
        <dsp:cNvPr id="0" name=""/>
        <dsp:cNvSpPr/>
      </dsp:nvSpPr>
      <dsp:spPr>
        <a:xfrm>
          <a:off x="5269648" y="1008601"/>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solidFill>
                <a:sysClr val="window" lastClr="FFFFFF"/>
              </a:solidFill>
              <a:latin typeface="Calibri" panose="020F0502020204030204"/>
              <a:ea typeface="+mn-ea"/>
              <a:cs typeface="+mn-cs"/>
            </a:rPr>
            <a:t>Femoral Line Use</a:t>
          </a:r>
        </a:p>
      </dsp:txBody>
      <dsp:txXfrm>
        <a:off x="5282467" y="1021420"/>
        <a:ext cx="849732" cy="412047"/>
      </dsp:txXfrm>
    </dsp:sp>
    <dsp:sp modelId="{E597F561-6314-440B-A377-A746C7471D9F}">
      <dsp:nvSpPr>
        <dsp:cNvPr id="0" name=""/>
        <dsp:cNvSpPr/>
      </dsp:nvSpPr>
      <dsp:spPr>
        <a:xfrm rot="3907178">
          <a:off x="4678449" y="1343567"/>
          <a:ext cx="832249"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5104694" y="1325649"/>
        <a:ext cx="0" cy="0"/>
      </dsp:txXfrm>
    </dsp:sp>
    <dsp:sp modelId="{CC948285-5931-48DE-8E80-42DB0F3D6A20}">
      <dsp:nvSpPr>
        <dsp:cNvPr id="0" name=""/>
        <dsp:cNvSpPr/>
      </dsp:nvSpPr>
      <dsp:spPr>
        <a:xfrm>
          <a:off x="5269648" y="1511940"/>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Catheter Days</a:t>
          </a:r>
        </a:p>
      </dsp:txBody>
      <dsp:txXfrm>
        <a:off x="5282467" y="1524759"/>
        <a:ext cx="849732" cy="412047"/>
      </dsp:txXfrm>
    </dsp:sp>
    <dsp:sp modelId="{196502A4-072D-44EF-99EA-19E9500445DD}">
      <dsp:nvSpPr>
        <dsp:cNvPr id="0" name=""/>
        <dsp:cNvSpPr/>
      </dsp:nvSpPr>
      <dsp:spPr>
        <a:xfrm rot="17692822">
          <a:off x="3452930" y="1846905"/>
          <a:ext cx="832249"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841425" y="1866738"/>
        <a:ext cx="0" cy="0"/>
      </dsp:txXfrm>
    </dsp:sp>
    <dsp:sp modelId="{A986DEB8-AAF8-4F72-82A6-0B18E1178904}">
      <dsp:nvSpPr>
        <dsp:cNvPr id="0" name=""/>
        <dsp:cNvSpPr/>
      </dsp:nvSpPr>
      <dsp:spPr>
        <a:xfrm>
          <a:off x="4044129" y="1260271"/>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solidFill>
                <a:sysClr val="window" lastClr="FFFFFF"/>
              </a:solidFill>
              <a:latin typeface="Calibri" panose="020F0502020204030204"/>
              <a:ea typeface="+mn-ea"/>
              <a:cs typeface="+mn-cs"/>
            </a:rPr>
            <a:t>CAUTI</a:t>
          </a:r>
        </a:p>
      </dsp:txBody>
      <dsp:txXfrm>
        <a:off x="4056948" y="1273090"/>
        <a:ext cx="849732" cy="412047"/>
      </dsp:txXfrm>
    </dsp:sp>
    <dsp:sp modelId="{CFF896D5-BC6D-49A4-9994-18500F80FB9E}">
      <dsp:nvSpPr>
        <dsp:cNvPr id="0" name=""/>
        <dsp:cNvSpPr/>
      </dsp:nvSpPr>
      <dsp:spPr>
        <a:xfrm rot="19457599">
          <a:off x="3653450" y="2098574"/>
          <a:ext cx="431209"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854009" y="2105824"/>
        <a:ext cx="0" cy="0"/>
      </dsp:txXfrm>
    </dsp:sp>
    <dsp:sp modelId="{FCB9FEFF-B98F-4987-9E08-463166E2BD1D}">
      <dsp:nvSpPr>
        <dsp:cNvPr id="0" name=""/>
        <dsp:cNvSpPr/>
      </dsp:nvSpPr>
      <dsp:spPr>
        <a:xfrm>
          <a:off x="4044129" y="1763609"/>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MRSA</a:t>
          </a:r>
        </a:p>
      </dsp:txBody>
      <dsp:txXfrm>
        <a:off x="4056948" y="1776428"/>
        <a:ext cx="849732" cy="412047"/>
      </dsp:txXfrm>
    </dsp:sp>
    <dsp:sp modelId="{F996C954-9B3D-4CEC-8E5E-014C6A80172C}">
      <dsp:nvSpPr>
        <dsp:cNvPr id="0" name=""/>
        <dsp:cNvSpPr/>
      </dsp:nvSpPr>
      <dsp:spPr>
        <a:xfrm rot="2142401">
          <a:off x="3653450" y="2350243"/>
          <a:ext cx="431209" cy="19423"/>
        </a:xfrm>
        <a:custGeom>
          <a:avLst/>
          <a:gdLst/>
          <a:ahLst/>
          <a:cxnLst/>
          <a:rect l="0" t="0" r="0" b="0"/>
          <a:pathLst>
            <a:path>
              <a:moveTo>
                <a:pt x="0" y="9711"/>
              </a:moveTo>
              <a:lnTo>
                <a:pt x="380750"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866592" y="2344910"/>
        <a:ext cx="0" cy="0"/>
      </dsp:txXfrm>
    </dsp:sp>
    <dsp:sp modelId="{E8D5778C-695A-4B53-B3F3-89841EA32090}">
      <dsp:nvSpPr>
        <dsp:cNvPr id="0" name=""/>
        <dsp:cNvSpPr/>
      </dsp:nvSpPr>
      <dsp:spPr>
        <a:xfrm>
          <a:off x="4044129" y="2266947"/>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CDI</a:t>
          </a:r>
        </a:p>
      </dsp:txBody>
      <dsp:txXfrm>
        <a:off x="4056948" y="2279766"/>
        <a:ext cx="849732" cy="412047"/>
      </dsp:txXfrm>
    </dsp:sp>
    <dsp:sp modelId="{43300DB3-14FF-4611-A2F2-355EE178FA49}">
      <dsp:nvSpPr>
        <dsp:cNvPr id="0" name=""/>
        <dsp:cNvSpPr/>
      </dsp:nvSpPr>
      <dsp:spPr>
        <a:xfrm rot="3907178">
          <a:off x="3452930" y="2601912"/>
          <a:ext cx="832249" cy="19423"/>
        </a:xfrm>
        <a:custGeom>
          <a:avLst/>
          <a:gdLst/>
          <a:ahLst/>
          <a:cxnLst/>
          <a:rect l="0" t="0" r="0" b="0"/>
          <a:pathLst>
            <a:path>
              <a:moveTo>
                <a:pt x="0" y="9711"/>
              </a:moveTo>
              <a:lnTo>
                <a:pt x="734863"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879175" y="2583995"/>
        <a:ext cx="0" cy="0"/>
      </dsp:txXfrm>
    </dsp:sp>
    <dsp:sp modelId="{37E2250B-B172-4405-9DE7-BF24BF5DE98F}">
      <dsp:nvSpPr>
        <dsp:cNvPr id="0" name=""/>
        <dsp:cNvSpPr/>
      </dsp:nvSpPr>
      <dsp:spPr>
        <a:xfrm>
          <a:off x="4044129" y="2770285"/>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SSI</a:t>
          </a:r>
        </a:p>
      </dsp:txBody>
      <dsp:txXfrm>
        <a:off x="4056948" y="2783104"/>
        <a:ext cx="849732" cy="412047"/>
      </dsp:txXfrm>
    </dsp:sp>
    <dsp:sp modelId="{9EF7F1F2-7384-4B00-A024-D4D07690F6A2}">
      <dsp:nvSpPr>
        <dsp:cNvPr id="0" name=""/>
        <dsp:cNvSpPr/>
      </dsp:nvSpPr>
      <dsp:spPr>
        <a:xfrm rot="4467012">
          <a:off x="3215978" y="2853582"/>
          <a:ext cx="1306153" cy="19423"/>
        </a:xfrm>
        <a:custGeom>
          <a:avLst/>
          <a:gdLst/>
          <a:ahLst/>
          <a:cxnLst/>
          <a:rect l="0" t="0" r="0" b="0"/>
          <a:pathLst>
            <a:path>
              <a:moveTo>
                <a:pt x="0" y="9711"/>
              </a:moveTo>
              <a:lnTo>
                <a:pt x="1153313" y="9711"/>
              </a:lnTo>
            </a:path>
          </a:pathLst>
        </a:custGeom>
        <a:noFill/>
        <a:ln w="12700" cap="flat" cmpd="sng" algn="ctr">
          <a:solidFill>
            <a:srgbClr val="5B9BD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3891759" y="2823082"/>
        <a:ext cx="0" cy="0"/>
      </dsp:txXfrm>
    </dsp:sp>
    <dsp:sp modelId="{2A5C651F-6A3E-4091-80D8-8F1D2C1215E9}">
      <dsp:nvSpPr>
        <dsp:cNvPr id="0" name=""/>
        <dsp:cNvSpPr/>
      </dsp:nvSpPr>
      <dsp:spPr>
        <a:xfrm>
          <a:off x="4044129" y="3273624"/>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Hand Hygiene</a:t>
          </a:r>
        </a:p>
      </dsp:txBody>
      <dsp:txXfrm>
        <a:off x="4056948" y="3286443"/>
        <a:ext cx="849732" cy="412047"/>
      </dsp:txXfrm>
    </dsp:sp>
    <dsp:sp modelId="{0A856C9E-F09F-4ABE-8930-39EDF648688B}">
      <dsp:nvSpPr>
        <dsp:cNvPr id="0" name=""/>
        <dsp:cNvSpPr/>
      </dsp:nvSpPr>
      <dsp:spPr>
        <a:xfrm rot="19457599">
          <a:off x="2427931" y="2899138"/>
          <a:ext cx="431209" cy="19423"/>
        </a:xfrm>
        <a:custGeom>
          <a:avLst/>
          <a:gdLst/>
          <a:ahLst/>
          <a:cxnLst/>
          <a:rect l="0" t="0" r="0" b="0"/>
          <a:pathLst>
            <a:path>
              <a:moveTo>
                <a:pt x="0" y="9711"/>
              </a:moveTo>
              <a:lnTo>
                <a:pt x="380750" y="971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2628490" y="2906388"/>
        <a:ext cx="0" cy="0"/>
      </dsp:txXfrm>
    </dsp:sp>
    <dsp:sp modelId="{E12037F9-A294-444F-8510-3BEA76E86A4D}">
      <dsp:nvSpPr>
        <dsp:cNvPr id="0" name=""/>
        <dsp:cNvSpPr/>
      </dsp:nvSpPr>
      <dsp:spPr>
        <a:xfrm>
          <a:off x="2818609" y="2518616"/>
          <a:ext cx="875861" cy="528798"/>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solidFill>
                <a:sysClr val="window" lastClr="FFFFFF"/>
              </a:solidFill>
              <a:latin typeface="Calibri" panose="020F0502020204030204"/>
              <a:ea typeface="+mn-ea"/>
              <a:cs typeface="+mn-cs"/>
            </a:rPr>
            <a:t>Healthcare Unintended Complications</a:t>
          </a:r>
        </a:p>
      </dsp:txBody>
      <dsp:txXfrm>
        <a:off x="2834097" y="2534104"/>
        <a:ext cx="844885" cy="497822"/>
      </dsp:txXfrm>
    </dsp:sp>
    <dsp:sp modelId="{0D521EB7-B96B-42BE-844F-C427C207845F}">
      <dsp:nvSpPr>
        <dsp:cNvPr id="0" name=""/>
        <dsp:cNvSpPr/>
      </dsp:nvSpPr>
      <dsp:spPr>
        <a:xfrm rot="2419588">
          <a:off x="2413891" y="3173585"/>
          <a:ext cx="459289" cy="19423"/>
        </a:xfrm>
        <a:custGeom>
          <a:avLst/>
          <a:gdLst/>
          <a:ahLst/>
          <a:cxnLst/>
          <a:rect l="0" t="0" r="0" b="0"/>
          <a:pathLst>
            <a:path>
              <a:moveTo>
                <a:pt x="0" y="9711"/>
              </a:moveTo>
              <a:lnTo>
                <a:pt x="405545" y="971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2642212" y="3167113"/>
        <a:ext cx="0" cy="0"/>
      </dsp:txXfrm>
    </dsp:sp>
    <dsp:sp modelId="{FA926FE3-70B6-44AA-8FD9-CE13EF2F3451}">
      <dsp:nvSpPr>
        <dsp:cNvPr id="0" name=""/>
        <dsp:cNvSpPr/>
      </dsp:nvSpPr>
      <dsp:spPr>
        <a:xfrm>
          <a:off x="2818609" y="3113067"/>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High Reliability/Error Reduction</a:t>
          </a:r>
        </a:p>
      </dsp:txBody>
      <dsp:txXfrm>
        <a:off x="2831428" y="3125886"/>
        <a:ext cx="849732" cy="412047"/>
      </dsp:txXfrm>
    </dsp:sp>
    <dsp:sp modelId="{4C74E409-3614-4629-B602-A0EB22DB7473}">
      <dsp:nvSpPr>
        <dsp:cNvPr id="0" name=""/>
        <dsp:cNvSpPr/>
      </dsp:nvSpPr>
      <dsp:spPr>
        <a:xfrm rot="3982592">
          <a:off x="2206641" y="3425254"/>
          <a:ext cx="873788" cy="19423"/>
        </a:xfrm>
        <a:custGeom>
          <a:avLst/>
          <a:gdLst/>
          <a:ahLst/>
          <a:cxnLst/>
          <a:rect l="0" t="0" r="0" b="0"/>
          <a:pathLst>
            <a:path>
              <a:moveTo>
                <a:pt x="0" y="9711"/>
              </a:moveTo>
              <a:lnTo>
                <a:pt x="771541" y="9711"/>
              </a:lnTo>
            </a:path>
          </a:pathLst>
        </a:custGeom>
        <a:noFill/>
        <a:ln w="12700" cap="flat" cmpd="sng" algn="ctr">
          <a:solidFill>
            <a:srgbClr val="5B9BD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2654796" y="3406199"/>
        <a:ext cx="0" cy="0"/>
      </dsp:txXfrm>
    </dsp:sp>
    <dsp:sp modelId="{1B9DEF4B-6DCA-4E75-AB71-16AEE7B59D93}">
      <dsp:nvSpPr>
        <dsp:cNvPr id="0" name=""/>
        <dsp:cNvSpPr/>
      </dsp:nvSpPr>
      <dsp:spPr>
        <a:xfrm>
          <a:off x="2818609" y="3616406"/>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a:solidFill>
                <a:sysClr val="window" lastClr="FFFFFF"/>
              </a:solidFill>
              <a:latin typeface="Calibri" panose="020F0502020204030204"/>
              <a:ea typeface="+mn-ea"/>
              <a:cs typeface="+mn-cs"/>
            </a:rPr>
            <a:t>EMR Safety</a:t>
          </a:r>
        </a:p>
      </dsp:txBody>
      <dsp:txXfrm>
        <a:off x="2831428" y="3629225"/>
        <a:ext cx="849732" cy="412047"/>
      </dsp:txXfrm>
    </dsp:sp>
    <dsp:sp modelId="{452A5602-BD94-421D-A7C7-D45E064F62EE}">
      <dsp:nvSpPr>
        <dsp:cNvPr id="0" name=""/>
        <dsp:cNvSpPr/>
      </dsp:nvSpPr>
      <dsp:spPr>
        <a:xfrm>
          <a:off x="544694" y="2823296"/>
          <a:ext cx="875370" cy="437685"/>
        </a:xfrm>
        <a:prstGeom prst="roundRect">
          <a:avLst>
            <a:gd name="adj" fmla="val 10000"/>
          </a:avLst>
        </a:prstGeom>
        <a:solidFill>
          <a:schemeClr val="tx2">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smtClean="0">
              <a:solidFill>
                <a:sysClr val="window" lastClr="FFFFFF"/>
              </a:solidFill>
              <a:latin typeface="Calibri" panose="020F0502020204030204"/>
              <a:ea typeface="+mn-ea"/>
              <a:cs typeface="+mn-cs"/>
            </a:rPr>
            <a:t>Patient Safety</a:t>
          </a:r>
          <a:endParaRPr lang="en-US" sz="900" b="1" kern="1200" dirty="0">
            <a:solidFill>
              <a:sysClr val="window" lastClr="FFFFFF"/>
            </a:solidFill>
            <a:latin typeface="Calibri" panose="020F0502020204030204"/>
            <a:ea typeface="+mn-ea"/>
            <a:cs typeface="+mn-cs"/>
          </a:endParaRPr>
        </a:p>
      </dsp:txBody>
      <dsp:txXfrm>
        <a:off x="557513" y="2836115"/>
        <a:ext cx="849732" cy="41204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F51009-A190-CD48-8BC9-1AA58DECF992}" type="datetime1">
              <a:rPr lang="en-US" smtClean="0"/>
              <a:t>02/27/2020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CE4EF7-4B70-E348-8FFC-C053120E0171}" type="slidenum">
              <a:rPr lang="en-US" smtClean="0"/>
              <a:t>‹#›</a:t>
            </a:fld>
            <a:endParaRPr lang="en-US"/>
          </a:p>
        </p:txBody>
      </p:sp>
    </p:spTree>
    <p:extLst>
      <p:ext uri="{BB962C8B-B14F-4D97-AF65-F5344CB8AC3E}">
        <p14:creationId xmlns:p14="http://schemas.microsoft.com/office/powerpoint/2010/main" val="1444392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98BD1-9B93-F54F-A3E2-8569CA5348B3}" type="datetime1">
              <a:rPr lang="en-US" smtClean="0"/>
              <a:t>02/27/2020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FFE53D-9A0D-1B43-BB34-0961DE892878}" type="slidenum">
              <a:rPr lang="en-US" smtClean="0"/>
              <a:t>‹#›</a:t>
            </a:fld>
            <a:endParaRPr lang="en-US"/>
          </a:p>
        </p:txBody>
      </p:sp>
    </p:spTree>
    <p:extLst>
      <p:ext uri="{BB962C8B-B14F-4D97-AF65-F5344CB8AC3E}">
        <p14:creationId xmlns:p14="http://schemas.microsoft.com/office/powerpoint/2010/main" val="740324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Maria/</a:t>
            </a:r>
            <a:r>
              <a:rPr lang="en-US" baseline="0" dirty="0" smtClean="0"/>
              <a:t>Michelle</a:t>
            </a:r>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1</a:t>
            </a:fld>
            <a:endParaRPr lang="en-US"/>
          </a:p>
        </p:txBody>
      </p:sp>
    </p:spTree>
    <p:extLst>
      <p:ext uri="{BB962C8B-B14F-4D97-AF65-F5344CB8AC3E}">
        <p14:creationId xmlns:p14="http://schemas.microsoft.com/office/powerpoint/2010/main" val="206063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10</a:t>
            </a:fld>
            <a:endParaRPr lang="en-US"/>
          </a:p>
        </p:txBody>
      </p:sp>
    </p:spTree>
    <p:extLst>
      <p:ext uri="{BB962C8B-B14F-4D97-AF65-F5344CB8AC3E}">
        <p14:creationId xmlns:p14="http://schemas.microsoft.com/office/powerpoint/2010/main" val="427413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11</a:t>
            </a:fld>
            <a:endParaRPr lang="en-US"/>
          </a:p>
        </p:txBody>
      </p:sp>
    </p:spTree>
    <p:extLst>
      <p:ext uri="{BB962C8B-B14F-4D97-AF65-F5344CB8AC3E}">
        <p14:creationId xmlns:p14="http://schemas.microsoft.com/office/powerpoint/2010/main" val="186213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12</a:t>
            </a:fld>
            <a:endParaRPr lang="en-US"/>
          </a:p>
        </p:txBody>
      </p:sp>
    </p:spTree>
    <p:extLst>
      <p:ext uri="{BB962C8B-B14F-4D97-AF65-F5344CB8AC3E}">
        <p14:creationId xmlns:p14="http://schemas.microsoft.com/office/powerpoint/2010/main" val="2085735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13</a:t>
            </a:fld>
            <a:endParaRPr lang="en-US"/>
          </a:p>
        </p:txBody>
      </p:sp>
    </p:spTree>
    <p:extLst>
      <p:ext uri="{BB962C8B-B14F-4D97-AF65-F5344CB8AC3E}">
        <p14:creationId xmlns:p14="http://schemas.microsoft.com/office/powerpoint/2010/main" val="554285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14</a:t>
            </a:fld>
            <a:endParaRPr lang="en-US"/>
          </a:p>
        </p:txBody>
      </p:sp>
    </p:spTree>
    <p:extLst>
      <p:ext uri="{BB962C8B-B14F-4D97-AF65-F5344CB8AC3E}">
        <p14:creationId xmlns:p14="http://schemas.microsoft.com/office/powerpoint/2010/main" val="392066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15</a:t>
            </a:fld>
            <a:endParaRPr lang="en-US"/>
          </a:p>
        </p:txBody>
      </p:sp>
    </p:spTree>
    <p:extLst>
      <p:ext uri="{BB962C8B-B14F-4D97-AF65-F5344CB8AC3E}">
        <p14:creationId xmlns:p14="http://schemas.microsoft.com/office/powerpoint/2010/main" val="664244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First, we should talk about meaningful measures (at a high level), couching it in terms of how CMS views measures as part of a bigger strategy toward healthcare quality improvement.</a:t>
            </a:r>
          </a:p>
          <a:p>
            <a:endParaRPr lang="en-US" dirty="0"/>
          </a:p>
        </p:txBody>
      </p:sp>
      <p:sp>
        <p:nvSpPr>
          <p:cNvPr id="4" name="Slide Number Placeholder 3"/>
          <p:cNvSpPr>
            <a:spLocks noGrp="1"/>
          </p:cNvSpPr>
          <p:nvPr>
            <p:ph type="sldNum" sz="quarter" idx="5"/>
          </p:nvPr>
        </p:nvSpPr>
        <p:spPr/>
        <p:txBody>
          <a:bodyPr/>
          <a:lstStyle/>
          <a:p>
            <a:fld id="{03A64345-DDC5-4442-9A3C-376788754E93}" type="slidenum">
              <a:rPr lang="en-US" smtClean="0"/>
              <a:t>16</a:t>
            </a:fld>
            <a:endParaRPr lang="en-US"/>
          </a:p>
        </p:txBody>
      </p:sp>
    </p:spTree>
    <p:extLst>
      <p:ext uri="{BB962C8B-B14F-4D97-AF65-F5344CB8AC3E}">
        <p14:creationId xmlns:p14="http://schemas.microsoft.com/office/powerpoint/2010/main" val="71818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17</a:t>
            </a:fld>
            <a:endParaRPr lang="en-US"/>
          </a:p>
        </p:txBody>
      </p:sp>
    </p:spTree>
    <p:extLst>
      <p:ext uri="{BB962C8B-B14F-4D97-AF65-F5344CB8AC3E}">
        <p14:creationId xmlns:p14="http://schemas.microsoft.com/office/powerpoint/2010/main" val="3014086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18</a:t>
            </a:fld>
            <a:endParaRPr lang="en-US"/>
          </a:p>
        </p:txBody>
      </p:sp>
    </p:spTree>
    <p:extLst>
      <p:ext uri="{BB962C8B-B14F-4D97-AF65-F5344CB8AC3E}">
        <p14:creationId xmlns:p14="http://schemas.microsoft.com/office/powerpoint/2010/main" val="264695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19</a:t>
            </a:fld>
            <a:endParaRPr lang="en-US"/>
          </a:p>
        </p:txBody>
      </p:sp>
    </p:spTree>
    <p:extLst>
      <p:ext uri="{BB962C8B-B14F-4D97-AF65-F5344CB8AC3E}">
        <p14:creationId xmlns:p14="http://schemas.microsoft.com/office/powerpoint/2010/main" val="2467645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a:t>
            </a:fld>
            <a:endParaRPr lang="en-US"/>
          </a:p>
        </p:txBody>
      </p:sp>
    </p:spTree>
    <p:extLst>
      <p:ext uri="{BB962C8B-B14F-4D97-AF65-F5344CB8AC3E}">
        <p14:creationId xmlns:p14="http://schemas.microsoft.com/office/powerpoint/2010/main" val="26305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20</a:t>
            </a:fld>
            <a:endParaRPr lang="en-US"/>
          </a:p>
        </p:txBody>
      </p:sp>
    </p:spTree>
    <p:extLst>
      <p:ext uri="{BB962C8B-B14F-4D97-AF65-F5344CB8AC3E}">
        <p14:creationId xmlns:p14="http://schemas.microsoft.com/office/powerpoint/2010/main" val="3855688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21</a:t>
            </a:fld>
            <a:endParaRPr lang="en-US"/>
          </a:p>
        </p:txBody>
      </p:sp>
    </p:spTree>
    <p:extLst>
      <p:ext uri="{BB962C8B-B14F-4D97-AF65-F5344CB8AC3E}">
        <p14:creationId xmlns:p14="http://schemas.microsoft.com/office/powerpoint/2010/main" val="4057908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Reena</a:t>
            </a:r>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22</a:t>
            </a:fld>
            <a:endParaRPr lang="en-US"/>
          </a:p>
        </p:txBody>
      </p:sp>
    </p:spTree>
    <p:extLst>
      <p:ext uri="{BB962C8B-B14F-4D97-AF65-F5344CB8AC3E}">
        <p14:creationId xmlns:p14="http://schemas.microsoft.com/office/powerpoint/2010/main" val="333444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23</a:t>
            </a:fld>
            <a:endParaRPr lang="en-US"/>
          </a:p>
        </p:txBody>
      </p:sp>
    </p:spTree>
    <p:extLst>
      <p:ext uri="{BB962C8B-B14F-4D97-AF65-F5344CB8AC3E}">
        <p14:creationId xmlns:p14="http://schemas.microsoft.com/office/powerpoint/2010/main" val="2540316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24</a:t>
            </a:fld>
            <a:endParaRPr lang="en-US"/>
          </a:p>
        </p:txBody>
      </p:sp>
    </p:spTree>
    <p:extLst>
      <p:ext uri="{BB962C8B-B14F-4D97-AF65-F5344CB8AC3E}">
        <p14:creationId xmlns:p14="http://schemas.microsoft.com/office/powerpoint/2010/main" val="295995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25</a:t>
            </a:fld>
            <a:endParaRPr lang="en-US"/>
          </a:p>
        </p:txBody>
      </p:sp>
    </p:spTree>
    <p:extLst>
      <p:ext uri="{BB962C8B-B14F-4D97-AF65-F5344CB8AC3E}">
        <p14:creationId xmlns:p14="http://schemas.microsoft.com/office/powerpoint/2010/main" val="3014838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27</a:t>
            </a:fld>
            <a:endParaRPr lang="en-US"/>
          </a:p>
        </p:txBody>
      </p:sp>
    </p:spTree>
    <p:extLst>
      <p:ext uri="{BB962C8B-B14F-4D97-AF65-F5344CB8AC3E}">
        <p14:creationId xmlns:p14="http://schemas.microsoft.com/office/powerpoint/2010/main" val="793128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28</a:t>
            </a:fld>
            <a:endParaRPr lang="en-US"/>
          </a:p>
        </p:txBody>
      </p:sp>
    </p:spTree>
    <p:extLst>
      <p:ext uri="{BB962C8B-B14F-4D97-AF65-F5344CB8AC3E}">
        <p14:creationId xmlns:p14="http://schemas.microsoft.com/office/powerpoint/2010/main" val="942361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29</a:t>
            </a:fld>
            <a:endParaRPr lang="en-US"/>
          </a:p>
        </p:txBody>
      </p:sp>
    </p:spTree>
    <p:extLst>
      <p:ext uri="{BB962C8B-B14F-4D97-AF65-F5344CB8AC3E}">
        <p14:creationId xmlns:p14="http://schemas.microsoft.com/office/powerpoint/2010/main" val="3000259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30</a:t>
            </a:fld>
            <a:endParaRPr lang="en-US"/>
          </a:p>
        </p:txBody>
      </p:sp>
    </p:spTree>
    <p:extLst>
      <p:ext uri="{BB962C8B-B14F-4D97-AF65-F5344CB8AC3E}">
        <p14:creationId xmlns:p14="http://schemas.microsoft.com/office/powerpoint/2010/main" val="2507807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a:t>
            </a:fld>
            <a:endParaRPr lang="en-US"/>
          </a:p>
        </p:txBody>
      </p:sp>
    </p:spTree>
    <p:extLst>
      <p:ext uri="{BB962C8B-B14F-4D97-AF65-F5344CB8AC3E}">
        <p14:creationId xmlns:p14="http://schemas.microsoft.com/office/powerpoint/2010/main" val="736625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31</a:t>
            </a:fld>
            <a:endParaRPr lang="en-US"/>
          </a:p>
        </p:txBody>
      </p:sp>
    </p:spTree>
    <p:extLst>
      <p:ext uri="{BB962C8B-B14F-4D97-AF65-F5344CB8AC3E}">
        <p14:creationId xmlns:p14="http://schemas.microsoft.com/office/powerpoint/2010/main" val="225081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Reena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32</a:t>
            </a:fld>
            <a:endParaRPr lang="en-US"/>
          </a:p>
        </p:txBody>
      </p:sp>
    </p:spTree>
    <p:extLst>
      <p:ext uri="{BB962C8B-B14F-4D97-AF65-F5344CB8AC3E}">
        <p14:creationId xmlns:p14="http://schemas.microsoft.com/office/powerpoint/2010/main" val="229343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a:p>
            <a:endParaRPr lang="en-US" dirty="0" smtClean="0"/>
          </a:p>
          <a:p>
            <a:endParaRPr lang="en-US" dirty="0" smtClean="0"/>
          </a:p>
          <a:p>
            <a:r>
              <a:rPr lang="en-US" dirty="0" smtClean="0"/>
              <a:t>I </a:t>
            </a:r>
            <a:r>
              <a:rPr lang="en-US" dirty="0"/>
              <a:t>will introduce myself and my experience with PRO-PMs on this slide:</a:t>
            </a:r>
          </a:p>
          <a:p>
            <a:r>
              <a:rPr lang="en-US" dirty="0"/>
              <a:t>Internist and rheumatologist</a:t>
            </a:r>
          </a:p>
          <a:p>
            <a:r>
              <a:rPr lang="en-US" dirty="0"/>
              <a:t>Measure developer (17 outcome measures, 2 PRO-PMs)</a:t>
            </a:r>
          </a:p>
          <a:p>
            <a:r>
              <a:rPr lang="en-US" dirty="0"/>
              <a:t>Since 2015, overseen voluntary PRO and risk variable data collection and submission as part of CMMI’s Comprehensive Care for Joint Replacement (CJR) bundled payment model</a:t>
            </a:r>
          </a:p>
          <a:p>
            <a:r>
              <a:rPr lang="en-US" dirty="0"/>
              <a:t>Over 450 IPPS hospitals in 67 different MSAs</a:t>
            </a:r>
          </a:p>
          <a:p>
            <a:r>
              <a:rPr lang="en-US" dirty="0"/>
              <a:t>Nearly half submitted PRO and risk variable data</a:t>
            </a:r>
          </a:p>
          <a:p>
            <a:r>
              <a:rPr lang="en-US" dirty="0"/>
              <a:t>Data used to develop risk-adjusted hospital-level PRO-PM </a:t>
            </a:r>
          </a:p>
          <a:p>
            <a:endParaRPr lang="en-US" dirty="0"/>
          </a:p>
          <a:p>
            <a:endParaRPr lang="en-US" dirty="0"/>
          </a:p>
        </p:txBody>
      </p:sp>
      <p:sp>
        <p:nvSpPr>
          <p:cNvPr id="4" name="Slide Number Placeholder 3"/>
          <p:cNvSpPr>
            <a:spLocks noGrp="1"/>
          </p:cNvSpPr>
          <p:nvPr>
            <p:ph type="sldNum" sz="quarter" idx="10"/>
          </p:nvPr>
        </p:nvSpPr>
        <p:spPr/>
        <p:txBody>
          <a:bodyPr/>
          <a:lstStyle/>
          <a:p>
            <a:fld id="{78EAD09D-2484-4B07-9D67-1EFC1A65A3A8}" type="slidenum">
              <a:rPr lang="en-US" smtClean="0"/>
              <a:t>33</a:t>
            </a:fld>
            <a:endParaRPr lang="en-US"/>
          </a:p>
        </p:txBody>
      </p:sp>
    </p:spTree>
    <p:extLst>
      <p:ext uri="{BB962C8B-B14F-4D97-AF65-F5344CB8AC3E}">
        <p14:creationId xmlns:p14="http://schemas.microsoft.com/office/powerpoint/2010/main" val="2886829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34</a:t>
            </a:fld>
            <a:endParaRPr lang="en-US"/>
          </a:p>
        </p:txBody>
      </p:sp>
    </p:spTree>
    <p:extLst>
      <p:ext uri="{BB962C8B-B14F-4D97-AF65-F5344CB8AC3E}">
        <p14:creationId xmlns:p14="http://schemas.microsoft.com/office/powerpoint/2010/main" val="1650207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35</a:t>
            </a:fld>
            <a:endParaRPr lang="en-US"/>
          </a:p>
        </p:txBody>
      </p:sp>
    </p:spTree>
    <p:extLst>
      <p:ext uri="{BB962C8B-B14F-4D97-AF65-F5344CB8AC3E}">
        <p14:creationId xmlns:p14="http://schemas.microsoft.com/office/powerpoint/2010/main" val="2454377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36</a:t>
            </a:fld>
            <a:endParaRPr lang="en-US"/>
          </a:p>
        </p:txBody>
      </p:sp>
    </p:spTree>
    <p:extLst>
      <p:ext uri="{BB962C8B-B14F-4D97-AF65-F5344CB8AC3E}">
        <p14:creationId xmlns:p14="http://schemas.microsoft.com/office/powerpoint/2010/main" val="2748012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37</a:t>
            </a:fld>
            <a:endParaRPr lang="en-US"/>
          </a:p>
        </p:txBody>
      </p:sp>
    </p:spTree>
    <p:extLst>
      <p:ext uri="{BB962C8B-B14F-4D97-AF65-F5344CB8AC3E}">
        <p14:creationId xmlns:p14="http://schemas.microsoft.com/office/powerpoint/2010/main" val="1369806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Claudia</a:t>
            </a:r>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38</a:t>
            </a:fld>
            <a:endParaRPr lang="en-US"/>
          </a:p>
        </p:txBody>
      </p:sp>
    </p:spTree>
    <p:extLst>
      <p:ext uri="{BB962C8B-B14F-4D97-AF65-F5344CB8AC3E}">
        <p14:creationId xmlns:p14="http://schemas.microsoft.com/office/powerpoint/2010/main" val="565430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Claudia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Bullet 3.3: For example,</a:t>
            </a:r>
            <a:r>
              <a:rPr lang="en-US" b="1" baseline="0" dirty="0" smtClean="0"/>
              <a:t> </a:t>
            </a:r>
            <a:r>
              <a:rPr lang="en-US" b="1" dirty="0" smtClean="0"/>
              <a:t>treatment options vary widely and have different</a:t>
            </a:r>
            <a:r>
              <a:rPr lang="en-US" b="1" baseline="0" dirty="0" smtClean="0"/>
              <a:t> impact on function and quality of life. </a:t>
            </a:r>
            <a:endParaRPr lang="en-US" b="1" dirty="0" smtClean="0"/>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39</a:t>
            </a:fld>
            <a:endParaRPr lang="en-US"/>
          </a:p>
        </p:txBody>
      </p:sp>
    </p:spTree>
    <p:extLst>
      <p:ext uri="{BB962C8B-B14F-4D97-AF65-F5344CB8AC3E}">
        <p14:creationId xmlns:p14="http://schemas.microsoft.com/office/powerpoint/2010/main" val="10978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Claudia</a:t>
            </a:r>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40</a:t>
            </a:fld>
            <a:endParaRPr lang="en-US"/>
          </a:p>
        </p:txBody>
      </p:sp>
    </p:spTree>
    <p:extLst>
      <p:ext uri="{BB962C8B-B14F-4D97-AF65-F5344CB8AC3E}">
        <p14:creationId xmlns:p14="http://schemas.microsoft.com/office/powerpoint/2010/main" val="195975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4</a:t>
            </a:fld>
            <a:endParaRPr lang="en-US"/>
          </a:p>
        </p:txBody>
      </p:sp>
    </p:spTree>
    <p:extLst>
      <p:ext uri="{BB962C8B-B14F-4D97-AF65-F5344CB8AC3E}">
        <p14:creationId xmlns:p14="http://schemas.microsoft.com/office/powerpoint/2010/main" val="2927223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Claudia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Sub-bullet 1: (Quote from a PRO TEP member).  For example, due to consuming nature of chronic dialysis treatment (time, physical fatigue, bothersome symptoms, dietary restrictions) patients and providers felt it was important there was a PRO tool that could support patient-provider discussions and shared decision making around 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Bullet 3: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The need for shorter surveys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Knowing survey responses are used to improve patient care and support shared decision making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Whether individual patient self-report should be anonymous</a:t>
            </a:r>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41</a:t>
            </a:fld>
            <a:endParaRPr lang="en-US"/>
          </a:p>
        </p:txBody>
      </p:sp>
    </p:spTree>
    <p:extLst>
      <p:ext uri="{BB962C8B-B14F-4D97-AF65-F5344CB8AC3E}">
        <p14:creationId xmlns:p14="http://schemas.microsoft.com/office/powerpoint/2010/main" val="2284310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Claudia</a:t>
            </a:r>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42</a:t>
            </a:fld>
            <a:endParaRPr lang="en-US"/>
          </a:p>
        </p:txBody>
      </p:sp>
    </p:spTree>
    <p:extLst>
      <p:ext uri="{BB962C8B-B14F-4D97-AF65-F5344CB8AC3E}">
        <p14:creationId xmlns:p14="http://schemas.microsoft.com/office/powerpoint/2010/main" val="3118500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Claudia</a:t>
            </a: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Bullet 1.1: Examples: because PD is done at home by the patient, it may be a better option for those who</a:t>
            </a:r>
            <a:r>
              <a:rPr lang="en-US" b="1" baseline="0" dirty="0" smtClean="0"/>
              <a:t> </a:t>
            </a:r>
            <a:r>
              <a:rPr lang="en-US" b="1" dirty="0" smtClean="0"/>
              <a:t>want to work full time/return to work, or go to/continue school, travel. </a:t>
            </a:r>
            <a:r>
              <a:rPr lang="en-US" b="1" baseline="0" dirty="0" smtClean="0"/>
              <a:t>In-center may be preferred by patients that do not want the burden of doing their own treatment at home and to keep home life and activities separate from their dialysis treatment.  </a:t>
            </a:r>
            <a:r>
              <a:rPr lang="en-US" b="1" dirty="0" smtClean="0"/>
              <a:t>Transplant considered best treatment option overall because better</a:t>
            </a:r>
            <a:r>
              <a:rPr lang="en-US" b="1" baseline="0" dirty="0" smtClean="0"/>
              <a:t> survival, </a:t>
            </a:r>
            <a:r>
              <a:rPr lang="en-US" b="1" dirty="0" smtClean="0"/>
              <a:t>patients </a:t>
            </a:r>
            <a:r>
              <a:rPr lang="en-US" b="1" baseline="0" dirty="0" smtClean="0"/>
              <a:t>no longer require dialysis, and very often can pursue goals and activities that were severely limited by chronic dialysis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Bullet 1.2: We asked PRO TEP to review PROMIS. </a:t>
            </a:r>
            <a:endParaRPr lang="en-US" b="1" dirty="0" smtClean="0"/>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43</a:t>
            </a:fld>
            <a:endParaRPr lang="en-US"/>
          </a:p>
        </p:txBody>
      </p:sp>
    </p:spTree>
    <p:extLst>
      <p:ext uri="{BB962C8B-B14F-4D97-AF65-F5344CB8AC3E}">
        <p14:creationId xmlns:p14="http://schemas.microsoft.com/office/powerpoint/2010/main" val="3512810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Lisa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Bullet 3.1: For example, there may be high vulnerability in some patient populations and the accuracy of self report may be impacted by their trust in their provider. This may determine whether </a:t>
            </a:r>
            <a:r>
              <a:rPr lang="en-US" sz="1400" b="1" dirty="0" smtClean="0">
                <a:solidFill>
                  <a:srgbClr val="FF0000"/>
                </a:solidFill>
              </a:rPr>
              <a:t>individual patient level data</a:t>
            </a:r>
            <a:r>
              <a:rPr lang="en-US" sz="1400" b="1" baseline="0" dirty="0" smtClean="0">
                <a:solidFill>
                  <a:srgbClr val="FF0000"/>
                </a:solidFill>
              </a:rPr>
              <a:t> are directly available to provider or PRO </a:t>
            </a:r>
            <a:r>
              <a:rPr lang="en-US" sz="1400" b="1" dirty="0" smtClean="0"/>
              <a:t>data need to be </a:t>
            </a:r>
            <a:r>
              <a:rPr lang="en-US" b="1" dirty="0" smtClean="0">
                <a:solidFill>
                  <a:srgbClr val="FF0000"/>
                </a:solidFill>
              </a:rPr>
              <a:t>aggregated and</a:t>
            </a:r>
            <a:r>
              <a:rPr lang="en-US" b="1" baseline="0" dirty="0" smtClean="0">
                <a:solidFill>
                  <a:srgbClr val="FF0000"/>
                </a:solidFill>
              </a:rPr>
              <a:t> </a:t>
            </a:r>
            <a:r>
              <a:rPr lang="en-US" b="1" dirty="0" smtClean="0">
                <a:solidFill>
                  <a:srgbClr val="FF0000"/>
                </a:solidFill>
              </a:rPr>
              <a:t>anonymized</a:t>
            </a:r>
            <a:r>
              <a:rPr lang="en-US" b="1" baseline="0" dirty="0" smtClean="0">
                <a:solidFill>
                  <a:srgbClr val="FF0000"/>
                </a:solidFill>
              </a:rPr>
              <a:t> across patients.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Aggregate</a:t>
            </a:r>
            <a:r>
              <a:rPr lang="en-US" b="1" baseline="0" dirty="0" smtClean="0">
                <a:solidFill>
                  <a:srgbClr val="FF0000"/>
                </a:solidFill>
              </a:rPr>
              <a:t> (anonymized) data may be more accurate but compromises provider’s ability to intervene and directly address individual patient issues;  but </a:t>
            </a:r>
            <a:r>
              <a:rPr lang="en-US" b="1" dirty="0" smtClean="0">
                <a:solidFill>
                  <a:srgbClr val="FF0000"/>
                </a:solidFill>
              </a:rPr>
              <a:t>direct patient level capture may be less</a:t>
            </a:r>
            <a:r>
              <a:rPr lang="en-US" b="1" baseline="0" dirty="0" smtClean="0">
                <a:solidFill>
                  <a:srgbClr val="FF0000"/>
                </a:solidFill>
              </a:rPr>
              <a:t> accurate if patients feel vulnerable or lack trust in provider; can also undermine PRO data validity.   </a:t>
            </a:r>
            <a:r>
              <a:rPr lang="en-US" b="1" dirty="0" smtClean="0">
                <a:solidFill>
                  <a:srgbClr val="FF0000"/>
                </a:solidFill>
              </a:rPr>
              <a:t>Unclear if one method</a:t>
            </a:r>
            <a:r>
              <a:rPr lang="en-US" b="1" baseline="0" dirty="0" smtClean="0">
                <a:solidFill>
                  <a:srgbClr val="FF0000"/>
                </a:solidFill>
              </a:rPr>
              <a:t> of data capture </a:t>
            </a:r>
            <a:r>
              <a:rPr lang="en-US" b="1" dirty="0" smtClean="0">
                <a:solidFill>
                  <a:srgbClr val="FF0000"/>
                </a:solidFill>
              </a:rPr>
              <a:t>is more actionable than the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Engaging patients in development can help identify these issues.</a:t>
            </a:r>
            <a:r>
              <a:rPr lang="en-US" b="1" baseline="0" dirty="0" smtClean="0">
                <a:solidFill>
                  <a:srgbClr val="FF0000"/>
                </a:solidFill>
              </a:rPr>
              <a:t>  </a:t>
            </a:r>
            <a:r>
              <a:rPr lang="en-US" b="1" dirty="0" smtClean="0">
                <a:solidFill>
                  <a:srgbClr val="FF0000"/>
                </a:solidFill>
              </a:rPr>
              <a:t>What we heard in ESRD is many patients do not trust their care team and fear retribution if their responses may be viewed as critical of their facility or care team.</a:t>
            </a:r>
          </a:p>
          <a:p>
            <a:endParaRPr lang="en-US" dirty="0"/>
          </a:p>
        </p:txBody>
      </p:sp>
      <p:sp>
        <p:nvSpPr>
          <p:cNvPr id="4" name="Slide Number Placeholder 3"/>
          <p:cNvSpPr>
            <a:spLocks noGrp="1"/>
          </p:cNvSpPr>
          <p:nvPr>
            <p:ph type="sldNum" sz="quarter" idx="10"/>
          </p:nvPr>
        </p:nvSpPr>
        <p:spPr/>
        <p:txBody>
          <a:bodyPr/>
          <a:lstStyle/>
          <a:p>
            <a:fld id="{03A64345-DDC5-4442-9A3C-376788754E93}" type="slidenum">
              <a:rPr lang="en-US" smtClean="0"/>
              <a:t>44</a:t>
            </a:fld>
            <a:endParaRPr lang="en-US"/>
          </a:p>
        </p:txBody>
      </p:sp>
    </p:spTree>
    <p:extLst>
      <p:ext uri="{BB962C8B-B14F-4D97-AF65-F5344CB8AC3E}">
        <p14:creationId xmlns:p14="http://schemas.microsoft.com/office/powerpoint/2010/main" val="14722185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45</a:t>
            </a:fld>
            <a:endParaRPr lang="en-US"/>
          </a:p>
        </p:txBody>
      </p:sp>
    </p:spTree>
    <p:extLst>
      <p:ext uri="{BB962C8B-B14F-4D97-AF65-F5344CB8AC3E}">
        <p14:creationId xmlns:p14="http://schemas.microsoft.com/office/powerpoint/2010/main" val="2128695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Michelle</a:t>
            </a:r>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46</a:t>
            </a:fld>
            <a:endParaRPr lang="en-US"/>
          </a:p>
        </p:txBody>
      </p:sp>
    </p:spTree>
    <p:extLst>
      <p:ext uri="{BB962C8B-B14F-4D97-AF65-F5344CB8AC3E}">
        <p14:creationId xmlns:p14="http://schemas.microsoft.com/office/powerpoint/2010/main" val="411697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5</a:t>
            </a:fld>
            <a:endParaRPr lang="en-US"/>
          </a:p>
        </p:txBody>
      </p:sp>
    </p:spTree>
    <p:extLst>
      <p:ext uri="{BB962C8B-B14F-4D97-AF65-F5344CB8AC3E}">
        <p14:creationId xmlns:p14="http://schemas.microsoft.com/office/powerpoint/2010/main" val="19953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6</a:t>
            </a:fld>
            <a:endParaRPr lang="en-US"/>
          </a:p>
        </p:txBody>
      </p:sp>
    </p:spTree>
    <p:extLst>
      <p:ext uri="{BB962C8B-B14F-4D97-AF65-F5344CB8AC3E}">
        <p14:creationId xmlns:p14="http://schemas.microsoft.com/office/powerpoint/2010/main" val="6801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7</a:t>
            </a:fld>
            <a:endParaRPr lang="en-US"/>
          </a:p>
        </p:txBody>
      </p:sp>
    </p:spTree>
    <p:extLst>
      <p:ext uri="{BB962C8B-B14F-4D97-AF65-F5344CB8AC3E}">
        <p14:creationId xmlns:p14="http://schemas.microsoft.com/office/powerpoint/2010/main" val="1684762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8</a:t>
            </a:fld>
            <a:endParaRPr lang="en-US"/>
          </a:p>
        </p:txBody>
      </p:sp>
    </p:spTree>
    <p:extLst>
      <p:ext uri="{BB962C8B-B14F-4D97-AF65-F5344CB8AC3E}">
        <p14:creationId xmlns:p14="http://schemas.microsoft.com/office/powerpoint/2010/main" val="2603196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Maria/</a:t>
            </a:r>
            <a:r>
              <a:rPr lang="en-US" baseline="0" dirty="0" smtClean="0"/>
              <a:t>Michelle</a:t>
            </a:r>
            <a:endParaRPr lang="en-US" dirty="0" smtClean="0"/>
          </a:p>
          <a:p>
            <a:endParaRPr lang="en-US" dirty="0"/>
          </a:p>
        </p:txBody>
      </p:sp>
      <p:sp>
        <p:nvSpPr>
          <p:cNvPr id="4" name="Slide Number Placeholder 3"/>
          <p:cNvSpPr>
            <a:spLocks noGrp="1"/>
          </p:cNvSpPr>
          <p:nvPr>
            <p:ph type="sldNum" sz="quarter" idx="10"/>
          </p:nvPr>
        </p:nvSpPr>
        <p:spPr/>
        <p:txBody>
          <a:bodyPr/>
          <a:lstStyle/>
          <a:p>
            <a:fld id="{43FFE53D-9A0D-1B43-BB34-0961DE892878}" type="slidenum">
              <a:rPr lang="en-US" smtClean="0"/>
              <a:t>9</a:t>
            </a:fld>
            <a:endParaRPr lang="en-US"/>
          </a:p>
        </p:txBody>
      </p:sp>
    </p:spTree>
    <p:extLst>
      <p:ext uri="{BB962C8B-B14F-4D97-AF65-F5344CB8AC3E}">
        <p14:creationId xmlns:p14="http://schemas.microsoft.com/office/powerpoint/2010/main" val="2206171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Box 14"/>
          <p:cNvSpPr txBox="1">
            <a:spLocks noChangeArrowheads="1"/>
          </p:cNvSpPr>
          <p:nvPr userDrawn="1"/>
        </p:nvSpPr>
        <p:spPr bwMode="auto">
          <a:xfrm>
            <a:off x="633174" y="4467225"/>
            <a:ext cx="4191000" cy="676275"/>
          </a:xfrm>
          <a:prstGeom prst="rect">
            <a:avLst/>
          </a:prstGeom>
          <a:noFill/>
          <a:ln>
            <a:noFill/>
          </a:ln>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nSpc>
                <a:spcPct val="60000"/>
              </a:lnSpc>
              <a:spcBef>
                <a:spcPct val="50000"/>
              </a:spcBef>
            </a:pPr>
            <a:r>
              <a:rPr lang="en-US" sz="1200" b="1" dirty="0">
                <a:solidFill>
                  <a:srgbClr val="1661AD"/>
                </a:solidFill>
                <a:latin typeface="Arial" charset="0"/>
                <a:ea typeface="MS PGothic" charset="0"/>
                <a:cs typeface="MS PGothic" charset="0"/>
              </a:rPr>
              <a:t>Follow us on Twitter: @</a:t>
            </a:r>
            <a:r>
              <a:rPr lang="en-US" sz="1200" b="1" dirty="0" err="1">
                <a:solidFill>
                  <a:srgbClr val="1661AD"/>
                </a:solidFill>
                <a:latin typeface="Arial" charset="0"/>
                <a:ea typeface="MS PGothic" charset="0"/>
                <a:cs typeface="MS PGothic" charset="0"/>
              </a:rPr>
              <a:t>QIOProgram</a:t>
            </a:r>
            <a:endParaRPr lang="en-US" sz="1200" b="1" dirty="0">
              <a:solidFill>
                <a:srgbClr val="1661AD"/>
              </a:solidFill>
              <a:latin typeface="Arial" charset="0"/>
              <a:ea typeface="MS PGothic" charset="0"/>
              <a:cs typeface="MS PGothic" charset="0"/>
            </a:endParaRPr>
          </a:p>
          <a:p>
            <a:pPr>
              <a:lnSpc>
                <a:spcPct val="60000"/>
              </a:lnSpc>
              <a:spcBef>
                <a:spcPct val="50000"/>
              </a:spcBef>
            </a:pPr>
            <a:r>
              <a:rPr lang="en-US" sz="1200" b="1" dirty="0">
                <a:solidFill>
                  <a:srgbClr val="1661AD"/>
                </a:solidFill>
                <a:latin typeface="Arial" charset="0"/>
                <a:ea typeface="MS PGothic" charset="0"/>
                <a:cs typeface="MS PGothic" charset="0"/>
              </a:rPr>
              <a:t>Tweet with our conference hashtag: #CMSQualCon20</a:t>
            </a:r>
          </a:p>
          <a:p>
            <a:pPr algn="r">
              <a:lnSpc>
                <a:spcPct val="60000"/>
              </a:lnSpc>
              <a:spcBef>
                <a:spcPct val="50000"/>
              </a:spcBef>
            </a:pPr>
            <a:endParaRPr lang="en-US" sz="1500" b="1" dirty="0">
              <a:solidFill>
                <a:srgbClr val="1661AD"/>
              </a:solidFill>
              <a:latin typeface="Arial" charset="0"/>
              <a:ea typeface="MS PGothic" charset="0"/>
              <a:cs typeface="MS PGothic" charset="0"/>
            </a:endParaRPr>
          </a:p>
        </p:txBody>
      </p:sp>
      <p:sp>
        <p:nvSpPr>
          <p:cNvPr id="13" name="Title 12"/>
          <p:cNvSpPr>
            <a:spLocks noGrp="1"/>
          </p:cNvSpPr>
          <p:nvPr>
            <p:ph type="title" hasCustomPrompt="1"/>
          </p:nvPr>
        </p:nvSpPr>
        <p:spPr>
          <a:xfrm>
            <a:off x="633174" y="1534214"/>
            <a:ext cx="8229600" cy="857250"/>
          </a:xfrm>
          <a:prstGeom prst="rect">
            <a:avLst/>
          </a:prstGeom>
        </p:spPr>
        <p:txBody>
          <a:bodyPr>
            <a:normAutofit/>
          </a:bodyPr>
          <a:lstStyle>
            <a:lvl1pPr algn="l">
              <a:defRPr sz="3200" b="1" baseline="0">
                <a:solidFill>
                  <a:srgbClr val="1661AD"/>
                </a:solidFill>
                <a:latin typeface="Arial"/>
                <a:cs typeface="Arial"/>
              </a:defRPr>
            </a:lvl1pPr>
          </a:lstStyle>
          <a:p>
            <a:r>
              <a:rPr lang="en-US" dirty="0"/>
              <a:t>Insert Presentation Title</a:t>
            </a:r>
          </a:p>
        </p:txBody>
      </p:sp>
      <p:sp>
        <p:nvSpPr>
          <p:cNvPr id="15" name="Text Placeholder 14"/>
          <p:cNvSpPr>
            <a:spLocks noGrp="1"/>
          </p:cNvSpPr>
          <p:nvPr>
            <p:ph type="body" sz="quarter" idx="10" hasCustomPrompt="1"/>
          </p:nvPr>
        </p:nvSpPr>
        <p:spPr>
          <a:xfrm>
            <a:off x="633174" y="2391464"/>
            <a:ext cx="3573463" cy="673100"/>
          </a:xfrm>
          <a:prstGeom prst="rect">
            <a:avLst/>
          </a:prstGeom>
        </p:spPr>
        <p:txBody>
          <a:bodyPr>
            <a:normAutofit/>
          </a:bodyPr>
          <a:lstStyle>
            <a:lvl1pPr marL="0" indent="0">
              <a:buNone/>
              <a:defRPr sz="2000" b="1" baseline="0">
                <a:solidFill>
                  <a:srgbClr val="E8722D"/>
                </a:solidFill>
                <a:latin typeface="Arial"/>
                <a:cs typeface="Arial"/>
              </a:defRPr>
            </a:lvl1pPr>
          </a:lstStyle>
          <a:p>
            <a:pPr lvl="0"/>
            <a:r>
              <a:rPr lang="en-US" dirty="0"/>
              <a:t>Insert Subtitle</a:t>
            </a:r>
          </a:p>
        </p:txBody>
      </p:sp>
      <p:sp>
        <p:nvSpPr>
          <p:cNvPr id="17" name="Text Placeholder 16"/>
          <p:cNvSpPr>
            <a:spLocks noGrp="1"/>
          </p:cNvSpPr>
          <p:nvPr>
            <p:ph type="body" sz="quarter" idx="11" hasCustomPrompt="1"/>
          </p:nvPr>
        </p:nvSpPr>
        <p:spPr>
          <a:xfrm>
            <a:off x="633413" y="3809956"/>
            <a:ext cx="3054350" cy="384175"/>
          </a:xfrm>
          <a:prstGeom prst="rect">
            <a:avLst/>
          </a:prstGeom>
        </p:spPr>
        <p:txBody>
          <a:bodyPr>
            <a:noAutofit/>
          </a:bodyPr>
          <a:lstStyle>
            <a:lvl1pPr marL="0" indent="0">
              <a:buNone/>
              <a:defRPr sz="1200" b="1">
                <a:solidFill>
                  <a:srgbClr val="E8722D"/>
                </a:solidFill>
                <a:latin typeface="Arial"/>
                <a:cs typeface="Arial"/>
              </a:defRPr>
            </a:lvl1pPr>
          </a:lstStyle>
          <a:p>
            <a:pPr lvl="0"/>
            <a:r>
              <a:rPr lang="en-US" dirty="0"/>
              <a:t>Insert Date</a:t>
            </a:r>
          </a:p>
        </p:txBody>
      </p:sp>
      <p:pic>
        <p:nvPicPr>
          <p:cNvPr id="8" name="Picture 7">
            <a:extLst>
              <a:ext uri="{FF2B5EF4-FFF2-40B4-BE49-F238E27FC236}">
                <a16:creationId xmlns:a16="http://schemas.microsoft.com/office/drawing/2014/main" id="{9D103E42-8D08-9B41-9410-3165A96594D1}"/>
              </a:ext>
            </a:extLst>
          </p:cNvPr>
          <p:cNvPicPr>
            <a:picLocks noChangeAspect="1"/>
          </p:cNvPicPr>
          <p:nvPr userDrawn="1"/>
        </p:nvPicPr>
        <p:blipFill>
          <a:blip r:embed="rId2"/>
          <a:srcRect/>
          <a:stretch/>
        </p:blipFill>
        <p:spPr>
          <a:xfrm>
            <a:off x="410340" y="215741"/>
            <a:ext cx="1874842" cy="607219"/>
          </a:xfrm>
          <a:prstGeom prst="rect">
            <a:avLst/>
          </a:prstGeom>
        </p:spPr>
      </p:pic>
      <p:cxnSp>
        <p:nvCxnSpPr>
          <p:cNvPr id="10" name="Straight Connector 9">
            <a:extLst>
              <a:ext uri="{FF2B5EF4-FFF2-40B4-BE49-F238E27FC236}">
                <a16:creationId xmlns:a16="http://schemas.microsoft.com/office/drawing/2014/main" id="{0DB811FA-E162-7945-9D5D-713494F94504}"/>
              </a:ext>
            </a:extLst>
          </p:cNvPr>
          <p:cNvCxnSpPr/>
          <p:nvPr userDrawn="1"/>
        </p:nvCxnSpPr>
        <p:spPr>
          <a:xfrm>
            <a:off x="0" y="989215"/>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18FFCC4-3222-F741-ACD1-18AB8F078E8B}"/>
              </a:ext>
            </a:extLst>
          </p:cNvPr>
          <p:cNvPicPr>
            <a:picLocks noChangeAspect="1"/>
          </p:cNvPicPr>
          <p:nvPr userDrawn="1"/>
        </p:nvPicPr>
        <p:blipFill>
          <a:blip r:embed="rId3"/>
          <a:srcRect/>
          <a:stretch/>
        </p:blipFill>
        <p:spPr>
          <a:xfrm>
            <a:off x="5694666" y="1285554"/>
            <a:ext cx="2824681" cy="30996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8838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Section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5694666" y="1285553"/>
            <a:ext cx="2824681" cy="3099651"/>
          </a:xfrm>
          <a:prstGeom prst="rect">
            <a:avLst/>
          </a:prstGeom>
          <a:effectLst>
            <a:outerShdw blurRad="50800" dist="38100" dir="2700000" algn="tl" rotWithShape="0">
              <a:prstClr val="black">
                <a:alpha val="40000"/>
              </a:prstClr>
            </a:outerShdw>
          </a:effectLst>
        </p:spPr>
      </p:pic>
      <p:sp>
        <p:nvSpPr>
          <p:cNvPr id="11" name="Title 10"/>
          <p:cNvSpPr>
            <a:spLocks noGrp="1"/>
          </p:cNvSpPr>
          <p:nvPr>
            <p:ph type="title" hasCustomPrompt="1"/>
          </p:nvPr>
        </p:nvSpPr>
        <p:spPr>
          <a:xfrm>
            <a:off x="191110" y="2082373"/>
            <a:ext cx="8229600" cy="857250"/>
          </a:xfrm>
          <a:prstGeom prst="rect">
            <a:avLst/>
          </a:prstGeom>
        </p:spPr>
        <p:txBody>
          <a:bodyPr>
            <a:normAutofit/>
          </a:bodyPr>
          <a:lstStyle>
            <a:lvl1pPr algn="l">
              <a:defRPr sz="3200" b="1">
                <a:solidFill>
                  <a:srgbClr val="1661AD"/>
                </a:solidFill>
              </a:defRPr>
            </a:lvl1pPr>
          </a:lstStyle>
          <a:p>
            <a:r>
              <a:rPr lang="en-US" dirty="0"/>
              <a:t>Chapter Slide</a:t>
            </a:r>
          </a:p>
        </p:txBody>
      </p:sp>
      <p:sp>
        <p:nvSpPr>
          <p:cNvPr id="14" name="Text Placeholder 14"/>
          <p:cNvSpPr>
            <a:spLocks noGrp="1"/>
          </p:cNvSpPr>
          <p:nvPr>
            <p:ph type="body" sz="quarter" idx="10" hasCustomPrompt="1"/>
          </p:nvPr>
        </p:nvSpPr>
        <p:spPr>
          <a:xfrm>
            <a:off x="191110" y="2835379"/>
            <a:ext cx="3573463" cy="673100"/>
          </a:xfrm>
          <a:prstGeom prst="rect">
            <a:avLst/>
          </a:prstGeom>
        </p:spPr>
        <p:txBody>
          <a:bodyPr>
            <a:normAutofit/>
          </a:bodyPr>
          <a:lstStyle>
            <a:lvl1pPr marL="0" indent="0">
              <a:buNone/>
              <a:defRPr sz="2000" b="1" baseline="0">
                <a:solidFill>
                  <a:srgbClr val="E8722D"/>
                </a:solidFill>
                <a:latin typeface="Arial"/>
                <a:cs typeface="Arial"/>
              </a:defRPr>
            </a:lvl1pPr>
          </a:lstStyle>
          <a:p>
            <a:pPr lvl="0"/>
            <a:r>
              <a:rPr lang="en-US" dirty="0"/>
              <a:t>Insert Subtitle</a:t>
            </a:r>
          </a:p>
        </p:txBody>
      </p:sp>
      <p:sp>
        <p:nvSpPr>
          <p:cNvPr id="18" name="Rectangle 17"/>
          <p:cNvSpPr/>
          <p:nvPr userDrawn="1"/>
        </p:nvSpPr>
        <p:spPr>
          <a:xfrm>
            <a:off x="-98637" y="4796692"/>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6337957-8A46-BC44-88E4-F71CCACCD88B}"/>
              </a:ext>
            </a:extLst>
          </p:cNvPr>
          <p:cNvCxnSpPr/>
          <p:nvPr userDrawn="1"/>
        </p:nvCxnSpPr>
        <p:spPr>
          <a:xfrm>
            <a:off x="0" y="989215"/>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D2E1734-7174-6141-9EFE-FA802A4A58D9}"/>
              </a:ext>
            </a:extLst>
          </p:cNvPr>
          <p:cNvPicPr>
            <a:picLocks noChangeAspect="1"/>
          </p:cNvPicPr>
          <p:nvPr userDrawn="1"/>
        </p:nvPicPr>
        <p:blipFill>
          <a:blip r:embed="rId3"/>
          <a:srcRect/>
          <a:stretch/>
        </p:blipFill>
        <p:spPr>
          <a:xfrm>
            <a:off x="410340" y="215741"/>
            <a:ext cx="1874842" cy="607219"/>
          </a:xfrm>
          <a:prstGeom prst="rect">
            <a:avLst/>
          </a:prstGeom>
        </p:spPr>
      </p:pic>
    </p:spTree>
    <p:extLst>
      <p:ext uri="{BB962C8B-B14F-4D97-AF65-F5344CB8AC3E}">
        <p14:creationId xmlns:p14="http://schemas.microsoft.com/office/powerpoint/2010/main" val="102053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Section slide 2">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191110" y="2082373"/>
            <a:ext cx="8229600" cy="857250"/>
          </a:xfrm>
          <a:prstGeom prst="rect">
            <a:avLst/>
          </a:prstGeom>
        </p:spPr>
        <p:txBody>
          <a:bodyPr>
            <a:normAutofit/>
          </a:bodyPr>
          <a:lstStyle>
            <a:lvl1pPr algn="l">
              <a:defRPr sz="3200" b="1">
                <a:solidFill>
                  <a:srgbClr val="1661AD"/>
                </a:solidFill>
              </a:defRPr>
            </a:lvl1pPr>
          </a:lstStyle>
          <a:p>
            <a:r>
              <a:rPr lang="en-US" dirty="0"/>
              <a:t>Chapter Slide</a:t>
            </a:r>
          </a:p>
        </p:txBody>
      </p:sp>
      <p:sp>
        <p:nvSpPr>
          <p:cNvPr id="14" name="Text Placeholder 14"/>
          <p:cNvSpPr>
            <a:spLocks noGrp="1"/>
          </p:cNvSpPr>
          <p:nvPr>
            <p:ph type="body" sz="quarter" idx="10" hasCustomPrompt="1"/>
          </p:nvPr>
        </p:nvSpPr>
        <p:spPr>
          <a:xfrm>
            <a:off x="191110" y="2835379"/>
            <a:ext cx="3573463" cy="673100"/>
          </a:xfrm>
          <a:prstGeom prst="rect">
            <a:avLst/>
          </a:prstGeom>
        </p:spPr>
        <p:txBody>
          <a:bodyPr>
            <a:normAutofit/>
          </a:bodyPr>
          <a:lstStyle>
            <a:lvl1pPr marL="0" indent="0">
              <a:buNone/>
              <a:defRPr sz="2000" b="1" baseline="0">
                <a:solidFill>
                  <a:srgbClr val="E8722D"/>
                </a:solidFill>
                <a:latin typeface="Arial"/>
                <a:cs typeface="Arial"/>
              </a:defRPr>
            </a:lvl1pPr>
          </a:lstStyle>
          <a:p>
            <a:pPr lvl="0"/>
            <a:r>
              <a:rPr lang="en-US" dirty="0"/>
              <a:t>Insert Subtitle</a:t>
            </a:r>
          </a:p>
        </p:txBody>
      </p:sp>
      <p:sp>
        <p:nvSpPr>
          <p:cNvPr id="16" name="Rectangle 15"/>
          <p:cNvSpPr/>
          <p:nvPr userDrawn="1"/>
        </p:nvSpPr>
        <p:spPr>
          <a:xfrm>
            <a:off x="-98637" y="4796692"/>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A908B96-3C73-9841-BFF6-52275BFB5BD6}"/>
              </a:ext>
            </a:extLst>
          </p:cNvPr>
          <p:cNvCxnSpPr/>
          <p:nvPr userDrawn="1"/>
        </p:nvCxnSpPr>
        <p:spPr>
          <a:xfrm>
            <a:off x="0" y="989215"/>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548405BB-AACE-D446-8ADF-F068107250AD}"/>
              </a:ext>
            </a:extLst>
          </p:cNvPr>
          <p:cNvPicPr>
            <a:picLocks noChangeAspect="1"/>
          </p:cNvPicPr>
          <p:nvPr userDrawn="1"/>
        </p:nvPicPr>
        <p:blipFill>
          <a:blip r:embed="rId2"/>
          <a:srcRect/>
          <a:stretch/>
        </p:blipFill>
        <p:spPr>
          <a:xfrm>
            <a:off x="5694666" y="1285554"/>
            <a:ext cx="2824681" cy="3099649"/>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C34FB3A1-62B5-2B41-8218-5FF5053E2EC7}"/>
              </a:ext>
            </a:extLst>
          </p:cNvPr>
          <p:cNvPicPr>
            <a:picLocks noChangeAspect="1"/>
          </p:cNvPicPr>
          <p:nvPr userDrawn="1"/>
        </p:nvPicPr>
        <p:blipFill>
          <a:blip r:embed="rId3"/>
          <a:srcRect/>
          <a:stretch/>
        </p:blipFill>
        <p:spPr>
          <a:xfrm>
            <a:off x="410340" y="215741"/>
            <a:ext cx="1874842" cy="607219"/>
          </a:xfrm>
          <a:prstGeom prst="rect">
            <a:avLst/>
          </a:prstGeom>
        </p:spPr>
      </p:pic>
    </p:spTree>
    <p:extLst>
      <p:ext uri="{BB962C8B-B14F-4D97-AF65-F5344CB8AC3E}">
        <p14:creationId xmlns:p14="http://schemas.microsoft.com/office/powerpoint/2010/main" val="322768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Section slide 2">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191110" y="2082373"/>
            <a:ext cx="8229600" cy="857250"/>
          </a:xfrm>
          <a:prstGeom prst="rect">
            <a:avLst/>
          </a:prstGeom>
        </p:spPr>
        <p:txBody>
          <a:bodyPr>
            <a:normAutofit/>
          </a:bodyPr>
          <a:lstStyle>
            <a:lvl1pPr algn="l">
              <a:defRPr sz="3200" b="1">
                <a:solidFill>
                  <a:srgbClr val="1661AD"/>
                </a:solidFill>
              </a:defRPr>
            </a:lvl1pPr>
          </a:lstStyle>
          <a:p>
            <a:r>
              <a:rPr lang="en-US" dirty="0"/>
              <a:t>Chapter Slide</a:t>
            </a:r>
          </a:p>
        </p:txBody>
      </p:sp>
      <p:sp>
        <p:nvSpPr>
          <p:cNvPr id="14" name="Text Placeholder 14"/>
          <p:cNvSpPr>
            <a:spLocks noGrp="1"/>
          </p:cNvSpPr>
          <p:nvPr>
            <p:ph type="body" sz="quarter" idx="10" hasCustomPrompt="1"/>
          </p:nvPr>
        </p:nvSpPr>
        <p:spPr>
          <a:xfrm>
            <a:off x="191110" y="2835379"/>
            <a:ext cx="3573463" cy="673100"/>
          </a:xfrm>
          <a:prstGeom prst="rect">
            <a:avLst/>
          </a:prstGeom>
        </p:spPr>
        <p:txBody>
          <a:bodyPr>
            <a:normAutofit/>
          </a:bodyPr>
          <a:lstStyle>
            <a:lvl1pPr marL="0" indent="0">
              <a:buNone/>
              <a:defRPr sz="2000" b="1" baseline="0">
                <a:solidFill>
                  <a:srgbClr val="E8722D"/>
                </a:solidFill>
                <a:latin typeface="Arial"/>
                <a:cs typeface="Arial"/>
              </a:defRPr>
            </a:lvl1pPr>
          </a:lstStyle>
          <a:p>
            <a:pPr lvl="0"/>
            <a:r>
              <a:rPr lang="en-US" dirty="0"/>
              <a:t>Insert Subtitle</a:t>
            </a:r>
          </a:p>
        </p:txBody>
      </p:sp>
      <p:sp>
        <p:nvSpPr>
          <p:cNvPr id="16" name="Rectangle 15"/>
          <p:cNvSpPr/>
          <p:nvPr userDrawn="1"/>
        </p:nvSpPr>
        <p:spPr>
          <a:xfrm>
            <a:off x="-98637" y="4796692"/>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A908B96-3C73-9841-BFF6-52275BFB5BD6}"/>
              </a:ext>
            </a:extLst>
          </p:cNvPr>
          <p:cNvCxnSpPr/>
          <p:nvPr userDrawn="1"/>
        </p:nvCxnSpPr>
        <p:spPr>
          <a:xfrm>
            <a:off x="0" y="989215"/>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548405BB-AACE-D446-8ADF-F068107250AD}"/>
              </a:ext>
            </a:extLst>
          </p:cNvPr>
          <p:cNvPicPr>
            <a:picLocks noChangeAspect="1"/>
          </p:cNvPicPr>
          <p:nvPr userDrawn="1"/>
        </p:nvPicPr>
        <p:blipFill>
          <a:blip r:embed="rId2"/>
          <a:srcRect/>
          <a:stretch/>
        </p:blipFill>
        <p:spPr>
          <a:xfrm>
            <a:off x="5694666" y="1285554"/>
            <a:ext cx="2824680" cy="3099649"/>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FCF7D34-1ED3-F645-B3A0-A7AE0B33ACB1}"/>
              </a:ext>
            </a:extLst>
          </p:cNvPr>
          <p:cNvPicPr>
            <a:picLocks noChangeAspect="1"/>
          </p:cNvPicPr>
          <p:nvPr userDrawn="1"/>
        </p:nvPicPr>
        <p:blipFill>
          <a:blip r:embed="rId3"/>
          <a:srcRect/>
          <a:stretch/>
        </p:blipFill>
        <p:spPr>
          <a:xfrm>
            <a:off x="410340" y="215741"/>
            <a:ext cx="1874842" cy="607219"/>
          </a:xfrm>
          <a:prstGeom prst="rect">
            <a:avLst/>
          </a:prstGeom>
        </p:spPr>
      </p:pic>
    </p:spTree>
    <p:extLst>
      <p:ext uri="{BB962C8B-B14F-4D97-AF65-F5344CB8AC3E}">
        <p14:creationId xmlns:p14="http://schemas.microsoft.com/office/powerpoint/2010/main" val="32048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3933825" y="995059"/>
            <a:ext cx="5210175" cy="3802366"/>
          </a:xfrm>
          <a:prstGeom prst="rect">
            <a:avLst/>
          </a:prstGeom>
        </p:spPr>
        <p:txBody>
          <a:bodyPr/>
          <a:lstStyle/>
          <a:p>
            <a:endParaRPr lang="en-US" dirty="0"/>
          </a:p>
        </p:txBody>
      </p:sp>
      <p:sp>
        <p:nvSpPr>
          <p:cNvPr id="14" name="Title 10"/>
          <p:cNvSpPr>
            <a:spLocks noGrp="1"/>
          </p:cNvSpPr>
          <p:nvPr>
            <p:ph type="title" hasCustomPrompt="1"/>
          </p:nvPr>
        </p:nvSpPr>
        <p:spPr>
          <a:xfrm>
            <a:off x="191110" y="2082373"/>
            <a:ext cx="8229600" cy="857250"/>
          </a:xfrm>
          <a:prstGeom prst="rect">
            <a:avLst/>
          </a:prstGeom>
        </p:spPr>
        <p:txBody>
          <a:bodyPr>
            <a:normAutofit/>
          </a:bodyPr>
          <a:lstStyle>
            <a:lvl1pPr algn="l">
              <a:defRPr sz="3200" b="1" baseline="0">
                <a:solidFill>
                  <a:srgbClr val="1661AD"/>
                </a:solidFill>
              </a:defRPr>
            </a:lvl1pPr>
          </a:lstStyle>
          <a:p>
            <a:r>
              <a:rPr lang="en-US" dirty="0"/>
              <a:t>Speaker Name</a:t>
            </a:r>
          </a:p>
        </p:txBody>
      </p:sp>
      <p:sp>
        <p:nvSpPr>
          <p:cNvPr id="15" name="Text Placeholder 14"/>
          <p:cNvSpPr>
            <a:spLocks noGrp="1"/>
          </p:cNvSpPr>
          <p:nvPr>
            <p:ph type="body" sz="quarter" idx="11" hasCustomPrompt="1"/>
          </p:nvPr>
        </p:nvSpPr>
        <p:spPr>
          <a:xfrm>
            <a:off x="191110" y="2835379"/>
            <a:ext cx="3573463" cy="673100"/>
          </a:xfrm>
          <a:prstGeom prst="rect">
            <a:avLst/>
          </a:prstGeom>
        </p:spPr>
        <p:txBody>
          <a:bodyPr>
            <a:normAutofit/>
          </a:bodyPr>
          <a:lstStyle>
            <a:lvl1pPr marL="0" indent="0">
              <a:buNone/>
              <a:defRPr sz="2000" b="1" baseline="0">
                <a:solidFill>
                  <a:srgbClr val="E8722D"/>
                </a:solidFill>
                <a:latin typeface="Arial"/>
                <a:cs typeface="Arial"/>
              </a:defRPr>
            </a:lvl1pPr>
          </a:lstStyle>
          <a:p>
            <a:pPr lvl="0"/>
            <a:r>
              <a:rPr lang="en-US" dirty="0"/>
              <a:t>Insert Title</a:t>
            </a:r>
          </a:p>
        </p:txBody>
      </p:sp>
      <p:sp>
        <p:nvSpPr>
          <p:cNvPr id="17" name="Rectangle 16"/>
          <p:cNvSpPr/>
          <p:nvPr userDrawn="1"/>
        </p:nvSpPr>
        <p:spPr>
          <a:xfrm>
            <a:off x="-98637" y="4796692"/>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492468A-D15C-D74D-B7C6-20A7A5E6B36B}"/>
              </a:ext>
            </a:extLst>
          </p:cNvPr>
          <p:cNvCxnSpPr/>
          <p:nvPr userDrawn="1"/>
        </p:nvCxnSpPr>
        <p:spPr>
          <a:xfrm>
            <a:off x="0" y="989215"/>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DDD4712C-5FA0-1040-907C-FE8E6C0BFF61}"/>
              </a:ext>
            </a:extLst>
          </p:cNvPr>
          <p:cNvPicPr>
            <a:picLocks noChangeAspect="1"/>
          </p:cNvPicPr>
          <p:nvPr userDrawn="1"/>
        </p:nvPicPr>
        <p:blipFill>
          <a:blip r:embed="rId2"/>
          <a:srcRect/>
          <a:stretch/>
        </p:blipFill>
        <p:spPr>
          <a:xfrm>
            <a:off x="8037665" y="206279"/>
            <a:ext cx="553378" cy="607246"/>
          </a:xfrm>
          <a:prstGeom prst="rect">
            <a:avLst/>
          </a:prstGeom>
          <a:effectLst>
            <a:outerShdw blurRad="50800" dist="38100" dir="2700000" algn="tl" rotWithShape="0">
              <a:schemeClr val="bg1">
                <a:lumMod val="50000"/>
                <a:alpha val="40000"/>
              </a:schemeClr>
            </a:outerShdw>
          </a:effectLst>
        </p:spPr>
      </p:pic>
      <p:pic>
        <p:nvPicPr>
          <p:cNvPr id="9" name="Picture 8">
            <a:extLst>
              <a:ext uri="{FF2B5EF4-FFF2-40B4-BE49-F238E27FC236}">
                <a16:creationId xmlns:a16="http://schemas.microsoft.com/office/drawing/2014/main" id="{8B0F9833-6E84-8A43-A8CA-3E08910E86F6}"/>
              </a:ext>
            </a:extLst>
          </p:cNvPr>
          <p:cNvPicPr>
            <a:picLocks noChangeAspect="1"/>
          </p:cNvPicPr>
          <p:nvPr userDrawn="1"/>
        </p:nvPicPr>
        <p:blipFill>
          <a:blip r:embed="rId3"/>
          <a:srcRect/>
          <a:stretch/>
        </p:blipFill>
        <p:spPr>
          <a:xfrm>
            <a:off x="410340" y="215741"/>
            <a:ext cx="1874842" cy="607219"/>
          </a:xfrm>
          <a:prstGeom prst="rect">
            <a:avLst/>
          </a:prstGeom>
        </p:spPr>
      </p:pic>
    </p:spTree>
    <p:extLst>
      <p:ext uri="{BB962C8B-B14F-4D97-AF65-F5344CB8AC3E}">
        <p14:creationId xmlns:p14="http://schemas.microsoft.com/office/powerpoint/2010/main" val="63788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Slide">
    <p:spTree>
      <p:nvGrpSpPr>
        <p:cNvPr id="1" name=""/>
        <p:cNvGrpSpPr/>
        <p:nvPr/>
      </p:nvGrpSpPr>
      <p:grpSpPr>
        <a:xfrm>
          <a:off x="0" y="0"/>
          <a:ext cx="0" cy="0"/>
          <a:chOff x="0" y="0"/>
          <a:chExt cx="0" cy="0"/>
        </a:xfrm>
      </p:grpSpPr>
      <p:sp>
        <p:nvSpPr>
          <p:cNvPr id="11" name="Picture Placeholder 12"/>
          <p:cNvSpPr>
            <a:spLocks noGrp="1"/>
          </p:cNvSpPr>
          <p:nvPr>
            <p:ph type="pic" sz="quarter" idx="10"/>
          </p:nvPr>
        </p:nvSpPr>
        <p:spPr>
          <a:xfrm>
            <a:off x="4388775" y="1164906"/>
            <a:ext cx="4188909" cy="3631786"/>
          </a:xfrm>
          <a:prstGeom prst="rect">
            <a:avLst/>
          </a:prstGeom>
        </p:spPr>
        <p:txBody>
          <a:bodyPr/>
          <a:lstStyle/>
          <a:p>
            <a:endParaRPr lang="en-US"/>
          </a:p>
        </p:txBody>
      </p:sp>
      <p:sp>
        <p:nvSpPr>
          <p:cNvPr id="13" name="Text Placeholder 12"/>
          <p:cNvSpPr>
            <a:spLocks noGrp="1"/>
          </p:cNvSpPr>
          <p:nvPr>
            <p:ph type="body" sz="quarter" idx="11"/>
          </p:nvPr>
        </p:nvSpPr>
        <p:spPr>
          <a:xfrm>
            <a:off x="274638" y="1686859"/>
            <a:ext cx="3706812" cy="3042303"/>
          </a:xfrm>
          <a:prstGeom prst="rect">
            <a:avLst/>
          </a:prstGeom>
        </p:spPr>
        <p:txBody>
          <a:bodyPr>
            <a:normAutofit/>
          </a:bodyPr>
          <a:lstStyle>
            <a:lvl1pPr marL="0" indent="0">
              <a:buNone/>
              <a:defRPr sz="1600">
                <a:latin typeface="Arial"/>
                <a:cs typeface="Arial"/>
              </a:defRPr>
            </a:lvl1pPr>
            <a:lvl2pPr>
              <a:defRPr sz="1400">
                <a:latin typeface="Arial"/>
                <a:cs typeface="Arial"/>
              </a:defRPr>
            </a:lvl2pPr>
            <a:lvl3pPr>
              <a:defRPr sz="1200">
                <a:latin typeface="Arial"/>
                <a:cs typeface="Arial"/>
              </a:defRPr>
            </a:lvl3pPr>
            <a:lvl4pPr>
              <a:defRPr sz="1100">
                <a:latin typeface="Arial"/>
                <a:cs typeface="Arial"/>
              </a:defRPr>
            </a:lvl4pPr>
            <a:lvl5pPr>
              <a:defRPr sz="11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0"/>
          <p:cNvSpPr>
            <a:spLocks noGrp="1"/>
          </p:cNvSpPr>
          <p:nvPr>
            <p:ph type="title" hasCustomPrompt="1"/>
          </p:nvPr>
        </p:nvSpPr>
        <p:spPr>
          <a:xfrm>
            <a:off x="273975" y="1164905"/>
            <a:ext cx="3707475" cy="521953"/>
          </a:xfrm>
          <a:prstGeom prst="rect">
            <a:avLst/>
          </a:prstGeom>
        </p:spPr>
        <p:txBody>
          <a:bodyPr>
            <a:normAutofit/>
          </a:bodyPr>
          <a:lstStyle>
            <a:lvl1pPr algn="l">
              <a:defRPr sz="1600" b="1" baseline="0">
                <a:solidFill>
                  <a:srgbClr val="1661AD"/>
                </a:solidFill>
              </a:defRPr>
            </a:lvl1pPr>
          </a:lstStyle>
          <a:p>
            <a:r>
              <a:rPr lang="en-US" dirty="0"/>
              <a:t>Bolding Heading if needed</a:t>
            </a:r>
          </a:p>
        </p:txBody>
      </p:sp>
      <p:sp>
        <p:nvSpPr>
          <p:cNvPr id="16" name="Rectangle 15"/>
          <p:cNvSpPr/>
          <p:nvPr userDrawn="1"/>
        </p:nvSpPr>
        <p:spPr>
          <a:xfrm>
            <a:off x="-98637" y="4796692"/>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F8AE4A2-2995-F34F-9151-151F3A7680A4}"/>
              </a:ext>
            </a:extLst>
          </p:cNvPr>
          <p:cNvCxnSpPr/>
          <p:nvPr userDrawn="1"/>
        </p:nvCxnSpPr>
        <p:spPr>
          <a:xfrm>
            <a:off x="0" y="989215"/>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9D648C8-9346-F841-81AB-161B8412B20F}"/>
              </a:ext>
            </a:extLst>
          </p:cNvPr>
          <p:cNvPicPr>
            <a:picLocks noChangeAspect="1"/>
          </p:cNvPicPr>
          <p:nvPr userDrawn="1"/>
        </p:nvPicPr>
        <p:blipFill>
          <a:blip r:embed="rId2"/>
          <a:srcRect/>
          <a:stretch/>
        </p:blipFill>
        <p:spPr>
          <a:xfrm>
            <a:off x="8037665" y="206279"/>
            <a:ext cx="553379" cy="607247"/>
          </a:xfrm>
          <a:prstGeom prst="rect">
            <a:avLst/>
          </a:prstGeom>
          <a:effectLst>
            <a:outerShdw blurRad="50800" dist="38100" dir="2700000" algn="tl" rotWithShape="0">
              <a:schemeClr val="bg1">
                <a:lumMod val="50000"/>
                <a:alpha val="40000"/>
              </a:schemeClr>
            </a:outerShdw>
          </a:effectLst>
        </p:spPr>
      </p:pic>
      <p:pic>
        <p:nvPicPr>
          <p:cNvPr id="10" name="Picture 9">
            <a:extLst>
              <a:ext uri="{FF2B5EF4-FFF2-40B4-BE49-F238E27FC236}">
                <a16:creationId xmlns:a16="http://schemas.microsoft.com/office/drawing/2014/main" id="{3BF0FE3B-3CD3-1242-9EC8-BA989510B84B}"/>
              </a:ext>
            </a:extLst>
          </p:cNvPr>
          <p:cNvPicPr>
            <a:picLocks noChangeAspect="1"/>
          </p:cNvPicPr>
          <p:nvPr userDrawn="1"/>
        </p:nvPicPr>
        <p:blipFill>
          <a:blip r:embed="rId3"/>
          <a:srcRect/>
          <a:stretch/>
        </p:blipFill>
        <p:spPr>
          <a:xfrm>
            <a:off x="410340" y="215741"/>
            <a:ext cx="1874842" cy="607219"/>
          </a:xfrm>
          <a:prstGeom prst="rect">
            <a:avLst/>
          </a:prstGeom>
        </p:spPr>
      </p:pic>
    </p:spTree>
    <p:extLst>
      <p:ext uri="{BB962C8B-B14F-4D97-AF65-F5344CB8AC3E}">
        <p14:creationId xmlns:p14="http://schemas.microsoft.com/office/powerpoint/2010/main" val="12815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ext blocks slide">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274638" y="1686859"/>
            <a:ext cx="3706812" cy="3042303"/>
          </a:xfrm>
          <a:prstGeom prst="rect">
            <a:avLst/>
          </a:prstGeom>
        </p:spPr>
        <p:txBody>
          <a:bodyPr>
            <a:normAutofit/>
          </a:bodyPr>
          <a:lstStyle>
            <a:lvl1pPr marL="0" indent="0">
              <a:buNone/>
              <a:defRPr sz="1600">
                <a:latin typeface="Arial"/>
                <a:cs typeface="Arial"/>
              </a:defRPr>
            </a:lvl1pPr>
            <a:lvl2pPr>
              <a:defRPr sz="1400">
                <a:latin typeface="Arial"/>
                <a:cs typeface="Arial"/>
              </a:defRPr>
            </a:lvl2pPr>
            <a:lvl3pPr>
              <a:defRPr sz="1200">
                <a:latin typeface="Arial"/>
                <a:cs typeface="Arial"/>
              </a:defRPr>
            </a:lvl3pPr>
            <a:lvl4pPr>
              <a:defRPr sz="1100">
                <a:latin typeface="Arial"/>
                <a:cs typeface="Arial"/>
              </a:defRPr>
            </a:lvl4pPr>
            <a:lvl5pPr>
              <a:defRPr sz="11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0"/>
          <p:cNvSpPr>
            <a:spLocks noGrp="1"/>
          </p:cNvSpPr>
          <p:nvPr>
            <p:ph type="title" hasCustomPrompt="1"/>
          </p:nvPr>
        </p:nvSpPr>
        <p:spPr>
          <a:xfrm>
            <a:off x="273975" y="1164905"/>
            <a:ext cx="3707475" cy="521953"/>
          </a:xfrm>
          <a:prstGeom prst="rect">
            <a:avLst/>
          </a:prstGeom>
        </p:spPr>
        <p:txBody>
          <a:bodyPr>
            <a:normAutofit/>
          </a:bodyPr>
          <a:lstStyle>
            <a:lvl1pPr algn="l">
              <a:defRPr sz="1600" b="1" baseline="0">
                <a:solidFill>
                  <a:srgbClr val="1661AD"/>
                </a:solidFill>
              </a:defRPr>
            </a:lvl1pPr>
          </a:lstStyle>
          <a:p>
            <a:r>
              <a:rPr lang="en-US" dirty="0"/>
              <a:t>Bolding Heading if needed</a:t>
            </a:r>
          </a:p>
        </p:txBody>
      </p:sp>
      <p:sp>
        <p:nvSpPr>
          <p:cNvPr id="12" name="Text Placeholder 12"/>
          <p:cNvSpPr>
            <a:spLocks noGrp="1"/>
          </p:cNvSpPr>
          <p:nvPr>
            <p:ph type="body" sz="quarter" idx="12"/>
          </p:nvPr>
        </p:nvSpPr>
        <p:spPr>
          <a:xfrm>
            <a:off x="4607543" y="1164905"/>
            <a:ext cx="3706812" cy="3564257"/>
          </a:xfrm>
          <a:prstGeom prst="rect">
            <a:avLst/>
          </a:prstGeom>
        </p:spPr>
        <p:txBody>
          <a:bodyPr>
            <a:normAutofit/>
          </a:bodyPr>
          <a:lstStyle>
            <a:lvl1pPr marL="0" indent="0">
              <a:buNone/>
              <a:defRPr sz="1600">
                <a:latin typeface="Arial"/>
                <a:cs typeface="Arial"/>
              </a:defRPr>
            </a:lvl1pPr>
            <a:lvl2pPr>
              <a:defRPr sz="1400">
                <a:latin typeface="Arial"/>
                <a:cs typeface="Arial"/>
              </a:defRPr>
            </a:lvl2pPr>
            <a:lvl3pPr>
              <a:defRPr sz="1200">
                <a:latin typeface="Arial"/>
                <a:cs typeface="Arial"/>
              </a:defRPr>
            </a:lvl3pPr>
            <a:lvl4pPr>
              <a:defRPr sz="1100">
                <a:latin typeface="Arial"/>
                <a:cs typeface="Arial"/>
              </a:defRPr>
            </a:lvl4pPr>
            <a:lvl5pPr>
              <a:defRPr sz="11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p:cNvSpPr/>
          <p:nvPr userDrawn="1"/>
        </p:nvSpPr>
        <p:spPr>
          <a:xfrm>
            <a:off x="-98637" y="4796692"/>
            <a:ext cx="9345898" cy="469935"/>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BCA2268-162C-DF47-83F8-9E18E21B701F}"/>
              </a:ext>
            </a:extLst>
          </p:cNvPr>
          <p:cNvCxnSpPr/>
          <p:nvPr userDrawn="1"/>
        </p:nvCxnSpPr>
        <p:spPr>
          <a:xfrm>
            <a:off x="0" y="989215"/>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1CF6B88-63A6-5940-847A-A1FB30E193C3}"/>
              </a:ext>
            </a:extLst>
          </p:cNvPr>
          <p:cNvPicPr>
            <a:picLocks noChangeAspect="1"/>
          </p:cNvPicPr>
          <p:nvPr userDrawn="1"/>
        </p:nvPicPr>
        <p:blipFill>
          <a:blip r:embed="rId2"/>
          <a:srcRect/>
          <a:stretch/>
        </p:blipFill>
        <p:spPr>
          <a:xfrm>
            <a:off x="8037665" y="206279"/>
            <a:ext cx="553378" cy="607246"/>
          </a:xfrm>
          <a:prstGeom prst="rect">
            <a:avLst/>
          </a:prstGeom>
          <a:effectLst>
            <a:outerShdw blurRad="50800" dist="38100" dir="2700000" algn="tl" rotWithShape="0">
              <a:schemeClr val="bg1">
                <a:lumMod val="50000"/>
                <a:alpha val="40000"/>
              </a:schemeClr>
            </a:outerShdw>
          </a:effectLst>
        </p:spPr>
      </p:pic>
      <p:pic>
        <p:nvPicPr>
          <p:cNvPr id="10" name="Picture 9">
            <a:extLst>
              <a:ext uri="{FF2B5EF4-FFF2-40B4-BE49-F238E27FC236}">
                <a16:creationId xmlns:a16="http://schemas.microsoft.com/office/drawing/2014/main" id="{91DC9B81-742D-994F-B2C3-A316AB29D81E}"/>
              </a:ext>
            </a:extLst>
          </p:cNvPr>
          <p:cNvPicPr>
            <a:picLocks noChangeAspect="1"/>
          </p:cNvPicPr>
          <p:nvPr userDrawn="1"/>
        </p:nvPicPr>
        <p:blipFill>
          <a:blip r:embed="rId3"/>
          <a:srcRect/>
          <a:stretch/>
        </p:blipFill>
        <p:spPr>
          <a:xfrm>
            <a:off x="410340" y="215741"/>
            <a:ext cx="1874842" cy="607219"/>
          </a:xfrm>
          <a:prstGeom prst="rect">
            <a:avLst/>
          </a:prstGeom>
        </p:spPr>
      </p:pic>
    </p:spTree>
    <p:extLst>
      <p:ext uri="{BB962C8B-B14F-4D97-AF65-F5344CB8AC3E}">
        <p14:creationId xmlns:p14="http://schemas.microsoft.com/office/powerpoint/2010/main" val="1395363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and Picture Slide">
    <p:spTree>
      <p:nvGrpSpPr>
        <p:cNvPr id="1" name=""/>
        <p:cNvGrpSpPr/>
        <p:nvPr/>
      </p:nvGrpSpPr>
      <p:grpSpPr>
        <a:xfrm>
          <a:off x="0" y="0"/>
          <a:ext cx="0" cy="0"/>
          <a:chOff x="0" y="0"/>
          <a:chExt cx="0" cy="0"/>
        </a:xfrm>
      </p:grpSpPr>
      <p:sp>
        <p:nvSpPr>
          <p:cNvPr id="10" name="Rectangle 9"/>
          <p:cNvSpPr/>
          <p:nvPr userDrawn="1"/>
        </p:nvSpPr>
        <p:spPr>
          <a:xfrm flipH="1">
            <a:off x="-3" y="1"/>
            <a:ext cx="9144001" cy="74629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2"/>
          <a:stretch>
            <a:fillRect/>
          </a:stretch>
        </p:blipFill>
        <p:spPr>
          <a:xfrm>
            <a:off x="274645" y="131915"/>
            <a:ext cx="996045" cy="444635"/>
          </a:xfrm>
          <a:prstGeom prst="rect">
            <a:avLst/>
          </a:prstGeom>
        </p:spPr>
      </p:pic>
      <p:sp>
        <p:nvSpPr>
          <p:cNvPr id="12" name="Rectangle 11"/>
          <p:cNvSpPr/>
          <p:nvPr userDrawn="1"/>
        </p:nvSpPr>
        <p:spPr>
          <a:xfrm>
            <a:off x="-98637" y="4816340"/>
            <a:ext cx="9345898" cy="352451"/>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Picture Placeholder 12"/>
          <p:cNvSpPr>
            <a:spLocks noGrp="1"/>
          </p:cNvSpPr>
          <p:nvPr>
            <p:ph type="pic" sz="quarter" idx="10"/>
          </p:nvPr>
        </p:nvSpPr>
        <p:spPr>
          <a:xfrm>
            <a:off x="4388776" y="873679"/>
            <a:ext cx="4188909" cy="3627764"/>
          </a:xfrm>
          <a:prstGeom prst="rect">
            <a:avLst/>
          </a:prstGeom>
        </p:spPr>
        <p:txBody>
          <a:bodyPr/>
          <a:lstStyle/>
          <a:p>
            <a:endParaRPr lang="en-US"/>
          </a:p>
        </p:txBody>
      </p:sp>
      <p:sp>
        <p:nvSpPr>
          <p:cNvPr id="14" name="Text Placeholder 12"/>
          <p:cNvSpPr>
            <a:spLocks noGrp="1"/>
          </p:cNvSpPr>
          <p:nvPr>
            <p:ph type="body" sz="quarter" idx="11"/>
          </p:nvPr>
        </p:nvSpPr>
        <p:spPr>
          <a:xfrm>
            <a:off x="274638" y="1265145"/>
            <a:ext cx="3706812" cy="3236299"/>
          </a:xfrm>
          <a:prstGeom prst="rect">
            <a:avLst/>
          </a:prstGeom>
        </p:spPr>
        <p:txBody>
          <a:bodyPr>
            <a:normAutofit/>
          </a:bodyPr>
          <a:lstStyle>
            <a:lvl1pPr marL="0" indent="0">
              <a:buNone/>
              <a:defRPr sz="1200">
                <a:latin typeface="Arial"/>
                <a:cs typeface="Arial"/>
              </a:defRPr>
            </a:lvl1pPr>
            <a:lvl2pPr>
              <a:defRPr sz="1050">
                <a:latin typeface="Arial"/>
                <a:cs typeface="Arial"/>
              </a:defRPr>
            </a:lvl2pPr>
            <a:lvl3pPr>
              <a:defRPr sz="900">
                <a:latin typeface="Arial"/>
                <a:cs typeface="Arial"/>
              </a:defRPr>
            </a:lvl3pPr>
            <a:lvl4pPr>
              <a:defRPr sz="825">
                <a:latin typeface="Arial"/>
                <a:cs typeface="Arial"/>
              </a:defRPr>
            </a:lvl4pPr>
            <a:lvl5pPr>
              <a:defRPr sz="825">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0"/>
          <p:cNvSpPr>
            <a:spLocks noGrp="1"/>
          </p:cNvSpPr>
          <p:nvPr>
            <p:ph type="title" hasCustomPrompt="1"/>
          </p:nvPr>
        </p:nvSpPr>
        <p:spPr>
          <a:xfrm>
            <a:off x="273976" y="873679"/>
            <a:ext cx="3707475" cy="391465"/>
          </a:xfrm>
          <a:prstGeom prst="rect">
            <a:avLst/>
          </a:prstGeom>
        </p:spPr>
        <p:txBody>
          <a:bodyPr>
            <a:normAutofit/>
          </a:bodyPr>
          <a:lstStyle>
            <a:lvl1pPr algn="l">
              <a:defRPr sz="1200" b="1" baseline="0">
                <a:solidFill>
                  <a:srgbClr val="1661AD"/>
                </a:solidFill>
              </a:defRPr>
            </a:lvl1pPr>
          </a:lstStyle>
          <a:p>
            <a:r>
              <a:rPr lang="en-US" dirty="0"/>
              <a:t>Bolding Heading if needed</a:t>
            </a:r>
          </a:p>
        </p:txBody>
      </p:sp>
      <p:pic>
        <p:nvPicPr>
          <p:cNvPr id="16" name="Picture 15"/>
          <p:cNvPicPr>
            <a:picLocks noChangeAspect="1"/>
          </p:cNvPicPr>
          <p:nvPr userDrawn="1"/>
        </p:nvPicPr>
        <p:blipFill>
          <a:blip r:embed="rId3"/>
          <a:stretch>
            <a:fillRect/>
          </a:stretch>
        </p:blipFill>
        <p:spPr>
          <a:xfrm>
            <a:off x="7688121" y="102774"/>
            <a:ext cx="1211606" cy="561445"/>
          </a:xfrm>
          <a:prstGeom prst="rect">
            <a:avLst/>
          </a:prstGeom>
        </p:spPr>
      </p:pic>
      <p:sp>
        <p:nvSpPr>
          <p:cNvPr id="2" name="Slide Number Placeholder 1">
            <a:extLst>
              <a:ext uri="{FF2B5EF4-FFF2-40B4-BE49-F238E27FC236}">
                <a16:creationId xmlns:a16="http://schemas.microsoft.com/office/drawing/2014/main" id="{EE8649F6-D8A6-BF40-9FA3-F26122B974BF}"/>
              </a:ext>
            </a:extLst>
          </p:cNvPr>
          <p:cNvSpPr>
            <a:spLocks noGrp="1"/>
          </p:cNvSpPr>
          <p:nvPr>
            <p:ph type="sldNum" sz="quarter" idx="12"/>
          </p:nvPr>
        </p:nvSpPr>
        <p:spPr/>
        <p:txBody>
          <a:bodyPr/>
          <a:lstStyle/>
          <a:p>
            <a:fld id="{F6E550D1-005E-8D42-8A02-7B0267170091}" type="slidenum">
              <a:rPr lang="en-US" smtClean="0"/>
              <a:pPr/>
              <a:t>‹#›</a:t>
            </a:fld>
            <a:endParaRPr lang="en-US" dirty="0"/>
          </a:p>
        </p:txBody>
      </p:sp>
    </p:spTree>
    <p:extLst>
      <p:ext uri="{BB962C8B-B14F-4D97-AF65-F5344CB8AC3E}">
        <p14:creationId xmlns:p14="http://schemas.microsoft.com/office/powerpoint/2010/main" val="213091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 Only 2 column">
    <p:spTree>
      <p:nvGrpSpPr>
        <p:cNvPr id="1" name=""/>
        <p:cNvGrpSpPr/>
        <p:nvPr/>
      </p:nvGrpSpPr>
      <p:grpSpPr>
        <a:xfrm>
          <a:off x="0" y="0"/>
          <a:ext cx="0" cy="0"/>
          <a:chOff x="0" y="0"/>
          <a:chExt cx="0" cy="0"/>
        </a:xfrm>
      </p:grpSpPr>
      <p:sp>
        <p:nvSpPr>
          <p:cNvPr id="7" name="Rectangle 6"/>
          <p:cNvSpPr/>
          <p:nvPr userDrawn="1"/>
        </p:nvSpPr>
        <p:spPr>
          <a:xfrm flipH="1">
            <a:off x="-3" y="1"/>
            <a:ext cx="9144001" cy="74629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2"/>
          <a:stretch>
            <a:fillRect/>
          </a:stretch>
        </p:blipFill>
        <p:spPr>
          <a:xfrm>
            <a:off x="274645" y="131915"/>
            <a:ext cx="996045" cy="444635"/>
          </a:xfrm>
          <a:prstGeom prst="rect">
            <a:avLst/>
          </a:prstGeom>
        </p:spPr>
      </p:pic>
      <p:pic>
        <p:nvPicPr>
          <p:cNvPr id="9" name="Picture 8"/>
          <p:cNvPicPr>
            <a:picLocks noChangeAspect="1"/>
          </p:cNvPicPr>
          <p:nvPr userDrawn="1"/>
        </p:nvPicPr>
        <p:blipFill>
          <a:blip r:embed="rId3"/>
          <a:stretch>
            <a:fillRect/>
          </a:stretch>
        </p:blipFill>
        <p:spPr>
          <a:xfrm>
            <a:off x="7688121" y="102774"/>
            <a:ext cx="1211606" cy="561445"/>
          </a:xfrm>
          <a:prstGeom prst="rect">
            <a:avLst/>
          </a:prstGeom>
        </p:spPr>
      </p:pic>
      <p:sp>
        <p:nvSpPr>
          <p:cNvPr id="10" name="Rectangle 9"/>
          <p:cNvSpPr/>
          <p:nvPr userDrawn="1"/>
        </p:nvSpPr>
        <p:spPr>
          <a:xfrm>
            <a:off x="-98637" y="4816340"/>
            <a:ext cx="9345898" cy="352451"/>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12"/>
          <p:cNvSpPr>
            <a:spLocks noGrp="1"/>
          </p:cNvSpPr>
          <p:nvPr>
            <p:ph type="body" sz="quarter" idx="11"/>
          </p:nvPr>
        </p:nvSpPr>
        <p:spPr>
          <a:xfrm>
            <a:off x="274638" y="1265144"/>
            <a:ext cx="3958537" cy="3369447"/>
          </a:xfrm>
          <a:prstGeom prst="rect">
            <a:avLst/>
          </a:prstGeom>
        </p:spPr>
        <p:txBody>
          <a:bodyPr>
            <a:normAutofit/>
          </a:bodyPr>
          <a:lstStyle>
            <a:lvl1pPr marL="0" indent="0">
              <a:buNone/>
              <a:defRPr sz="1200">
                <a:latin typeface="Arial"/>
                <a:cs typeface="Arial"/>
              </a:defRPr>
            </a:lvl1pPr>
            <a:lvl2pPr>
              <a:defRPr sz="1050">
                <a:latin typeface="Arial"/>
                <a:cs typeface="Arial"/>
              </a:defRPr>
            </a:lvl2pPr>
            <a:lvl3pPr>
              <a:defRPr sz="900">
                <a:latin typeface="Arial"/>
                <a:cs typeface="Arial"/>
              </a:defRPr>
            </a:lvl3pPr>
            <a:lvl4pPr>
              <a:defRPr sz="825">
                <a:latin typeface="Arial"/>
                <a:cs typeface="Arial"/>
              </a:defRPr>
            </a:lvl4pPr>
            <a:lvl5pPr>
              <a:defRPr sz="825">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hasCustomPrompt="1"/>
          </p:nvPr>
        </p:nvSpPr>
        <p:spPr>
          <a:xfrm>
            <a:off x="273976" y="873679"/>
            <a:ext cx="3959199" cy="391465"/>
          </a:xfrm>
          <a:prstGeom prst="rect">
            <a:avLst/>
          </a:prstGeom>
        </p:spPr>
        <p:txBody>
          <a:bodyPr>
            <a:normAutofit/>
          </a:bodyPr>
          <a:lstStyle>
            <a:lvl1pPr algn="l">
              <a:defRPr sz="1200" b="1" baseline="0">
                <a:solidFill>
                  <a:srgbClr val="1661AD"/>
                </a:solidFill>
              </a:defRPr>
            </a:lvl1pPr>
          </a:lstStyle>
          <a:p>
            <a:r>
              <a:rPr lang="en-US" dirty="0"/>
              <a:t>Bolding Heading if needed</a:t>
            </a:r>
          </a:p>
        </p:txBody>
      </p:sp>
      <p:sp>
        <p:nvSpPr>
          <p:cNvPr id="13" name="Text Placeholder 12"/>
          <p:cNvSpPr>
            <a:spLocks noGrp="1"/>
          </p:cNvSpPr>
          <p:nvPr>
            <p:ph type="body" sz="quarter" idx="12"/>
          </p:nvPr>
        </p:nvSpPr>
        <p:spPr>
          <a:xfrm>
            <a:off x="4607543" y="873679"/>
            <a:ext cx="4186537" cy="3760913"/>
          </a:xfrm>
          <a:prstGeom prst="rect">
            <a:avLst/>
          </a:prstGeom>
        </p:spPr>
        <p:txBody>
          <a:bodyPr>
            <a:normAutofit/>
          </a:bodyPr>
          <a:lstStyle>
            <a:lvl1pPr marL="0" indent="0">
              <a:buNone/>
              <a:defRPr sz="1200">
                <a:latin typeface="Arial"/>
                <a:cs typeface="Arial"/>
              </a:defRPr>
            </a:lvl1pPr>
            <a:lvl2pPr>
              <a:defRPr sz="1050">
                <a:latin typeface="Arial"/>
                <a:cs typeface="Arial"/>
              </a:defRPr>
            </a:lvl2pPr>
            <a:lvl3pPr>
              <a:defRPr sz="900">
                <a:latin typeface="Arial"/>
                <a:cs typeface="Arial"/>
              </a:defRPr>
            </a:lvl3pPr>
            <a:lvl4pPr>
              <a:defRPr sz="825">
                <a:latin typeface="Arial"/>
                <a:cs typeface="Arial"/>
              </a:defRPr>
            </a:lvl4pPr>
            <a:lvl5pPr>
              <a:defRPr sz="825">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C9E680-321D-8540-ACC6-1CB48BD14CBF}"/>
              </a:ext>
            </a:extLst>
          </p:cNvPr>
          <p:cNvSpPr>
            <a:spLocks noGrp="1"/>
          </p:cNvSpPr>
          <p:nvPr>
            <p:ph type="sldNum" sz="quarter" idx="13"/>
          </p:nvPr>
        </p:nvSpPr>
        <p:spPr/>
        <p:txBody>
          <a:bodyPr/>
          <a:lstStyle/>
          <a:p>
            <a:fld id="{F6E550D1-005E-8D42-8A02-7B0267170091}" type="slidenum">
              <a:rPr lang="en-US" smtClean="0"/>
              <a:pPr/>
              <a:t>‹#›</a:t>
            </a:fld>
            <a:endParaRPr lang="en-US" dirty="0"/>
          </a:p>
        </p:txBody>
      </p:sp>
    </p:spTree>
    <p:extLst>
      <p:ext uri="{BB962C8B-B14F-4D97-AF65-F5344CB8AC3E}">
        <p14:creationId xmlns:p14="http://schemas.microsoft.com/office/powerpoint/2010/main" val="337017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050">
                <a:solidFill>
                  <a:schemeClr val="bg1"/>
                </a:solidFill>
              </a:defRPr>
            </a:lvl1pPr>
          </a:lstStyle>
          <a:p>
            <a:fld id="{58646C24-5F68-7744-91FF-3BAD26B529BE}" type="slidenum">
              <a:rPr lang="en-US" smtClean="0"/>
              <a:pPr/>
              <a:t>‹#›</a:t>
            </a:fld>
            <a:endParaRPr lang="en-US" dirty="0"/>
          </a:p>
        </p:txBody>
      </p:sp>
    </p:spTree>
    <p:extLst>
      <p:ext uri="{BB962C8B-B14F-4D97-AF65-F5344CB8AC3E}">
        <p14:creationId xmlns:p14="http://schemas.microsoft.com/office/powerpoint/2010/main" val="1067551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51" r:id="rId5"/>
    <p:sldLayoutId id="2147483652" r:id="rId6"/>
    <p:sldLayoutId id="2147483662" r:id="rId7"/>
    <p:sldLayoutId id="2147483664" r:id="rId8"/>
    <p:sldLayoutId id="2147483665"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MeaningfulMeasuresQA@cms.hhs.gov"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MeaningfulMeasuresQA@cms.hhs.gov"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a:t>The Future </a:t>
            </a:r>
            <a:r>
              <a:rPr lang="en-US" sz="3000" dirty="0"/>
              <a:t>of </a:t>
            </a:r>
            <a:br>
              <a:rPr lang="en-US" sz="3000" dirty="0"/>
            </a:br>
            <a:r>
              <a:rPr lang="en-US" sz="3000" dirty="0"/>
              <a:t>Quality Measurement:</a:t>
            </a:r>
          </a:p>
        </p:txBody>
      </p:sp>
      <p:sp>
        <p:nvSpPr>
          <p:cNvPr id="5" name="Text Placeholder 4"/>
          <p:cNvSpPr>
            <a:spLocks noGrp="1"/>
          </p:cNvSpPr>
          <p:nvPr>
            <p:ph type="body" sz="quarter" idx="10"/>
          </p:nvPr>
        </p:nvSpPr>
        <p:spPr>
          <a:prstGeom prst="rect">
            <a:avLst/>
          </a:prstGeom>
        </p:spPr>
        <p:txBody>
          <a:bodyPr>
            <a:normAutofit/>
          </a:bodyPr>
          <a:lstStyle/>
          <a:p>
            <a:r>
              <a:rPr lang="en-US" sz="2400" dirty="0"/>
              <a:t>2020 and Beyond</a:t>
            </a:r>
          </a:p>
        </p:txBody>
      </p:sp>
    </p:spTree>
    <p:extLst>
      <p:ext uri="{BB962C8B-B14F-4D97-AF65-F5344CB8AC3E}">
        <p14:creationId xmlns:p14="http://schemas.microsoft.com/office/powerpoint/2010/main" val="4171832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4638" y="1686859"/>
            <a:ext cx="8303046" cy="3042303"/>
          </a:xfrm>
        </p:spPr>
        <p:txBody>
          <a:bodyPr>
            <a:normAutofit/>
          </a:bodyPr>
          <a:lstStyle/>
          <a:p>
            <a:pPr>
              <a:spcBef>
                <a:spcPts val="0"/>
              </a:spcBef>
              <a:spcAft>
                <a:spcPts val="900"/>
              </a:spcAft>
            </a:pPr>
            <a:r>
              <a:rPr lang="en-US" b="1" dirty="0"/>
              <a:t>Thus far, Meaningful Measures has supported measure efforts in CMS programs by: </a:t>
            </a:r>
          </a:p>
          <a:p>
            <a:pPr lvl="1">
              <a:spcBef>
                <a:spcPts val="0"/>
              </a:spcBef>
              <a:spcAft>
                <a:spcPts val="900"/>
              </a:spcAft>
            </a:pPr>
            <a:r>
              <a:rPr lang="en-US" sz="1600" dirty="0"/>
              <a:t>Eliminating redundant, not clinically relevant, low impact measures from our programs.</a:t>
            </a:r>
          </a:p>
          <a:p>
            <a:pPr lvl="1">
              <a:spcBef>
                <a:spcPts val="0"/>
              </a:spcBef>
              <a:spcAft>
                <a:spcPts val="900"/>
              </a:spcAft>
            </a:pPr>
            <a:r>
              <a:rPr lang="en-US" sz="1600" dirty="0"/>
              <a:t>To date, removing 15% of overall measures from programs with a IQR 60% reduction and MIPS 22% reduction.</a:t>
            </a:r>
          </a:p>
          <a:p>
            <a:pPr lvl="1">
              <a:spcBef>
                <a:spcPts val="0"/>
              </a:spcBef>
              <a:spcAft>
                <a:spcPts val="900"/>
              </a:spcAft>
            </a:pPr>
            <a:r>
              <a:rPr lang="en-US" sz="1600" dirty="0"/>
              <a:t>Identifying gap areas across programs. </a:t>
            </a:r>
          </a:p>
          <a:p>
            <a:pPr lvl="1">
              <a:spcBef>
                <a:spcPts val="0"/>
              </a:spcBef>
              <a:spcAft>
                <a:spcPts val="900"/>
              </a:spcAft>
            </a:pPr>
            <a:r>
              <a:rPr lang="en-US" sz="1600" dirty="0"/>
              <a:t>Prioritizing outcome (including patient reported) over process measures.</a:t>
            </a:r>
          </a:p>
          <a:p>
            <a:endParaRPr lang="en-US" sz="1800" dirty="0"/>
          </a:p>
        </p:txBody>
      </p:sp>
      <p:sp>
        <p:nvSpPr>
          <p:cNvPr id="4" name="Title 3"/>
          <p:cNvSpPr>
            <a:spLocks noGrp="1"/>
          </p:cNvSpPr>
          <p:nvPr>
            <p:ph type="title"/>
          </p:nvPr>
        </p:nvSpPr>
        <p:spPr>
          <a:xfrm>
            <a:off x="273975" y="1164905"/>
            <a:ext cx="7783347" cy="521953"/>
          </a:xfrm>
        </p:spPr>
        <p:txBody>
          <a:bodyPr>
            <a:normAutofit/>
          </a:bodyPr>
          <a:lstStyle/>
          <a:p>
            <a:r>
              <a:rPr lang="en-US" sz="2400" dirty="0"/>
              <a:t>Measure Reduction through Meaningful Measures</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10</a:t>
            </a:fld>
            <a:endParaRPr lang="en-US" dirty="0"/>
          </a:p>
        </p:txBody>
      </p:sp>
    </p:spTree>
    <p:extLst>
      <p:ext uri="{BB962C8B-B14F-4D97-AF65-F5344CB8AC3E}">
        <p14:creationId xmlns:p14="http://schemas.microsoft.com/office/powerpoint/2010/main" val="1833264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descr="Measures in program decreased from 543 in CY2020 to 494 in 2021 nad 460 in 2022. " title="Measure Reduction Trends (2020-2022)"/>
          <p:cNvGraphicFramePr/>
          <p:nvPr>
            <p:extLst>
              <p:ext uri="{D42A27DB-BD31-4B8C-83A1-F6EECF244321}">
                <p14:modId xmlns:p14="http://schemas.microsoft.com/office/powerpoint/2010/main" val="2854372614"/>
              </p:ext>
            </p:extLst>
          </p:nvPr>
        </p:nvGraphicFramePr>
        <p:xfrm>
          <a:off x="1648690" y="1431380"/>
          <a:ext cx="5721928" cy="370320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11</a:t>
            </a:fld>
            <a:endParaRPr lang="en-US" dirty="0"/>
          </a:p>
        </p:txBody>
      </p:sp>
      <p:sp>
        <p:nvSpPr>
          <p:cNvPr id="2" name="Title 1"/>
          <p:cNvSpPr>
            <a:spLocks noGrp="1"/>
          </p:cNvSpPr>
          <p:nvPr>
            <p:ph type="title"/>
          </p:nvPr>
        </p:nvSpPr>
        <p:spPr>
          <a:xfrm>
            <a:off x="1569858" y="1164905"/>
            <a:ext cx="5879591" cy="521953"/>
          </a:xfrm>
        </p:spPr>
        <p:txBody>
          <a:bodyPr>
            <a:normAutofit/>
          </a:bodyPr>
          <a:lstStyle/>
          <a:p>
            <a:r>
              <a:rPr lang="en-US" sz="2400" dirty="0" smtClean="0"/>
              <a:t>Measure Reduction Trends (2020-2022) </a:t>
            </a:r>
            <a:endParaRPr lang="en-US" sz="2400" dirty="0"/>
          </a:p>
        </p:txBody>
      </p:sp>
    </p:spTree>
    <p:extLst>
      <p:ext uri="{BB962C8B-B14F-4D97-AF65-F5344CB8AC3E}">
        <p14:creationId xmlns:p14="http://schemas.microsoft.com/office/powerpoint/2010/main" val="3168920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Changes in Measures</a:t>
            </a:r>
            <a:endParaRPr lang="en-US" sz="2400" dirty="0"/>
          </a:p>
        </p:txBody>
      </p:sp>
      <p:graphicFrame>
        <p:nvGraphicFramePr>
          <p:cNvPr id="5" name="Content Placeholder 7" descr="Bar chart for changes in outcomes and process measures for all programs. " title="changes in outcomes and process measures for all programs"/>
          <p:cNvGraphicFramePr>
            <a:graphicFrameLocks/>
          </p:cNvGraphicFramePr>
          <p:nvPr>
            <p:extLst>
              <p:ext uri="{D42A27DB-BD31-4B8C-83A1-F6EECF244321}">
                <p14:modId xmlns:p14="http://schemas.microsoft.com/office/powerpoint/2010/main" val="1477785210"/>
              </p:ext>
            </p:extLst>
          </p:nvPr>
        </p:nvGraphicFramePr>
        <p:xfrm>
          <a:off x="735496" y="1565621"/>
          <a:ext cx="7779854" cy="3189529"/>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12</a:t>
            </a:fld>
            <a:endParaRPr lang="en-US" dirty="0"/>
          </a:p>
        </p:txBody>
      </p:sp>
    </p:spTree>
    <p:extLst>
      <p:ext uri="{BB962C8B-B14F-4D97-AF65-F5344CB8AC3E}">
        <p14:creationId xmlns:p14="http://schemas.microsoft.com/office/powerpoint/2010/main" val="143004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e chart of Process Measure Breakout Distribution for ALL Programs (2020)" title="Process Measure Breakout Distribution for ALL Programs (2020)"/>
          <p:cNvPicPr>
            <a:picLocks noChangeAspect="1"/>
          </p:cNvPicPr>
          <p:nvPr/>
        </p:nvPicPr>
        <p:blipFill rotWithShape="1">
          <a:blip r:embed="rId3"/>
          <a:srcRect l="3761" t="23428" r="1547" b="7871"/>
          <a:stretch/>
        </p:blipFill>
        <p:spPr>
          <a:xfrm>
            <a:off x="1014608" y="1903228"/>
            <a:ext cx="6939420" cy="2844136"/>
          </a:xfrm>
          <a:prstGeom prst="rect">
            <a:avLst/>
          </a:prstGeom>
        </p:spPr>
      </p:pic>
      <p:sp>
        <p:nvSpPr>
          <p:cNvPr id="3"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13</a:t>
            </a:fld>
            <a:endParaRPr lang="en-US" dirty="0"/>
          </a:p>
        </p:txBody>
      </p:sp>
      <p:sp>
        <p:nvSpPr>
          <p:cNvPr id="2" name="Title 1"/>
          <p:cNvSpPr>
            <a:spLocks noGrp="1"/>
          </p:cNvSpPr>
          <p:nvPr>
            <p:ph type="title"/>
          </p:nvPr>
        </p:nvSpPr>
        <p:spPr>
          <a:xfrm>
            <a:off x="1234835" y="1078599"/>
            <a:ext cx="6498965" cy="521953"/>
          </a:xfrm>
        </p:spPr>
        <p:txBody>
          <a:bodyPr>
            <a:noAutofit/>
          </a:bodyPr>
          <a:lstStyle/>
          <a:p>
            <a:pPr algn="ctr"/>
            <a:r>
              <a:rPr lang="en-US" sz="2400" dirty="0" smtClean="0"/>
              <a:t>Process Measure Breakout Distribution for ALL Programs (2020)</a:t>
            </a:r>
            <a:endParaRPr lang="en-US" sz="2400" dirty="0"/>
          </a:p>
        </p:txBody>
      </p:sp>
    </p:spTree>
    <p:extLst>
      <p:ext uri="{BB962C8B-B14F-4D97-AF65-F5344CB8AC3E}">
        <p14:creationId xmlns:p14="http://schemas.microsoft.com/office/powerpoint/2010/main" val="212023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CMS Quality </a:t>
            </a:r>
            <a:r>
              <a:rPr lang="en-US" dirty="0" smtClean="0"/>
              <a:t>Measurement </a:t>
            </a:r>
            <a:endParaRPr lang="en-US" b="0" dirty="0"/>
          </a:p>
        </p:txBody>
      </p:sp>
      <p:sp>
        <p:nvSpPr>
          <p:cNvPr id="11" name="Text Placeholder 10"/>
          <p:cNvSpPr>
            <a:spLocks noGrp="1"/>
          </p:cNvSpPr>
          <p:nvPr>
            <p:ph type="body" sz="quarter" idx="10"/>
          </p:nvPr>
        </p:nvSpPr>
        <p:spPr/>
        <p:txBody>
          <a:bodyPr/>
          <a:lstStyle/>
          <a:p>
            <a:r>
              <a:rPr lang="en-US" b="0" dirty="0"/>
              <a:t>Where are we going?</a:t>
            </a:r>
            <a:endParaRPr lang="en-US" dirty="0"/>
          </a:p>
        </p:txBody>
      </p:sp>
      <p:sp>
        <p:nvSpPr>
          <p:cNvPr id="5" name="Slide Number Placeholder 4"/>
          <p:cNvSpPr>
            <a:spLocks noGrp="1"/>
          </p:cNvSpPr>
          <p:nvPr>
            <p:ph type="sldNum" sz="quarter" idx="4294967295"/>
          </p:nvPr>
        </p:nvSpPr>
        <p:spPr>
          <a:xfrm>
            <a:off x="7543800" y="4830763"/>
            <a:ext cx="1600200" cy="273050"/>
          </a:xfrm>
        </p:spPr>
        <p:txBody>
          <a:bodyPr/>
          <a:lstStyle/>
          <a:p>
            <a:fld id="{F6E550D1-005E-8D42-8A02-7B0267170091}" type="slidenum">
              <a:rPr lang="en-US" smtClean="0"/>
              <a:pPr/>
              <a:t>14</a:t>
            </a:fld>
            <a:endParaRPr lang="en-US" dirty="0"/>
          </a:p>
        </p:txBody>
      </p:sp>
    </p:spTree>
    <p:extLst>
      <p:ext uri="{BB962C8B-B14F-4D97-AF65-F5344CB8AC3E}">
        <p14:creationId xmlns:p14="http://schemas.microsoft.com/office/powerpoint/2010/main" val="1281686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b="1" dirty="0">
                <a:latin typeface="Calibri" panose="020F0502020204030204" pitchFamily="34" charset="0"/>
                <a:cs typeface="Calibri" panose="020F0502020204030204" pitchFamily="34" charset="0"/>
              </a:rPr>
              <a:t>Meaningful Measures needs to be: </a:t>
            </a:r>
          </a:p>
          <a:p>
            <a:pPr lvl="1"/>
            <a:r>
              <a:rPr lang="en-US" sz="1600" dirty="0">
                <a:latin typeface="Calibri" panose="020F0502020204030204" pitchFamily="34" charset="0"/>
                <a:cs typeface="Calibri" panose="020F0502020204030204" pitchFamily="34" charset="0"/>
              </a:rPr>
              <a:t>Patient-centered,</a:t>
            </a:r>
          </a:p>
          <a:p>
            <a:pPr lvl="1"/>
            <a:r>
              <a:rPr lang="en-US" sz="1600" dirty="0">
                <a:latin typeface="Calibri" panose="020F0502020204030204" pitchFamily="34" charset="0"/>
                <a:cs typeface="Calibri" panose="020F0502020204030204" pitchFamily="34" charset="0"/>
              </a:rPr>
              <a:t>Inclusive of all care settings, </a:t>
            </a:r>
          </a:p>
          <a:p>
            <a:pPr lvl="1"/>
            <a:r>
              <a:rPr lang="en-US" sz="1600" dirty="0">
                <a:latin typeface="Calibri" panose="020F0502020204030204" pitchFamily="34" charset="0"/>
                <a:cs typeface="Calibri" panose="020F0502020204030204" pitchFamily="34" charset="0"/>
              </a:rPr>
              <a:t>Representative of patients across all CMS programs,</a:t>
            </a:r>
          </a:p>
          <a:p>
            <a:pPr marL="257175" lvl="1" indent="0">
              <a:buNone/>
            </a:pPr>
            <a:endParaRPr lang="en-US" sz="1600" dirty="0">
              <a:latin typeface="Calibri" panose="020F0502020204030204" pitchFamily="34" charset="0"/>
              <a:cs typeface="Calibri" panose="020F0502020204030204" pitchFamily="34" charset="0"/>
            </a:endParaRPr>
          </a:p>
          <a:p>
            <a:pPr marL="0" lvl="1" indent="0">
              <a:buNone/>
            </a:pPr>
            <a:r>
              <a:rPr lang="en-US" sz="1600" dirty="0">
                <a:latin typeface="Calibri" panose="020F0502020204030204" pitchFamily="34" charset="0"/>
                <a:cs typeface="Calibri" panose="020F0502020204030204" pitchFamily="34" charset="0"/>
              </a:rPr>
              <a:t>and most of all…</a:t>
            </a:r>
          </a:p>
          <a:p>
            <a:endParaRPr lang="en-US" dirty="0">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p:txBody>
          <a:bodyPr>
            <a:noAutofit/>
          </a:bodyPr>
          <a:lstStyle/>
          <a:p>
            <a:r>
              <a:rPr lang="en-US" sz="2400" dirty="0"/>
              <a:t>Stakeholder Feedback</a:t>
            </a:r>
          </a:p>
        </p:txBody>
      </p:sp>
      <p:sp>
        <p:nvSpPr>
          <p:cNvPr id="4" name="Slide Number Placeholder 3"/>
          <p:cNvSpPr>
            <a:spLocks noGrp="1"/>
          </p:cNvSpPr>
          <p:nvPr>
            <p:ph type="sldNum" sz="quarter" idx="4294967295"/>
          </p:nvPr>
        </p:nvSpPr>
        <p:spPr>
          <a:xfrm>
            <a:off x="7010400" y="4767263"/>
            <a:ext cx="2133600" cy="274637"/>
          </a:xfrm>
        </p:spPr>
        <p:txBody>
          <a:bodyPr/>
          <a:lstStyle/>
          <a:p>
            <a:fld id="{32B6342B-D339-41F5-993D-A43A716901C5}" type="slidenum">
              <a:rPr lang="en-US" smtClean="0"/>
              <a:t>15</a:t>
            </a:fld>
            <a:endParaRPr lang="en-US"/>
          </a:p>
        </p:txBody>
      </p:sp>
      <p:sp>
        <p:nvSpPr>
          <p:cNvPr id="8" name="Rectangle 7"/>
          <p:cNvSpPr/>
          <p:nvPr/>
        </p:nvSpPr>
        <p:spPr>
          <a:xfrm>
            <a:off x="1797082" y="3644250"/>
            <a:ext cx="5213318" cy="1084912"/>
          </a:xfrm>
          <a:prstGeom prst="rect">
            <a:avLst/>
          </a:prstGeom>
          <a:noFill/>
        </p:spPr>
        <p:txBody>
          <a:bodyPr wrap="square" lIns="68580" tIns="34290" rIns="68580" bIns="34290">
            <a:spAutoFit/>
          </a:bodyPr>
          <a:lstStyle/>
          <a:p>
            <a:pPr algn="ctr"/>
            <a:r>
              <a:rPr lang="en-US"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SIMPLIFIED.</a:t>
            </a:r>
          </a:p>
        </p:txBody>
      </p:sp>
    </p:spTree>
    <p:extLst>
      <p:ext uri="{BB962C8B-B14F-4D97-AF65-F5344CB8AC3E}">
        <p14:creationId xmlns:p14="http://schemas.microsoft.com/office/powerpoint/2010/main" val="3473885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77" y="1164906"/>
            <a:ext cx="2310963" cy="1571701"/>
          </a:xfrm>
        </p:spPr>
        <p:txBody>
          <a:bodyPr>
            <a:noAutofit/>
          </a:bodyPr>
          <a:lstStyle/>
          <a:p>
            <a:r>
              <a:rPr lang="en-US" sz="1800" dirty="0"/>
              <a:t>Meaningful Measures Framework 2.0 </a:t>
            </a:r>
            <a:r>
              <a:rPr lang="en-US" sz="1800" i="1" dirty="0"/>
              <a:t>(draft)</a:t>
            </a:r>
            <a:endParaRPr lang="en-US" sz="1800" dirty="0"/>
          </a:p>
        </p:txBody>
      </p:sp>
      <p:sp>
        <p:nvSpPr>
          <p:cNvPr id="4" name="Slide Number Placeholder 3">
            <a:extLst>
              <a:ext uri="{FF2B5EF4-FFF2-40B4-BE49-F238E27FC236}">
                <a16:creationId xmlns:a16="http://schemas.microsoft.com/office/drawing/2014/main" id="{62747B0A-5062-BE49-AA49-39B22D166FB8}"/>
              </a:ext>
            </a:extLst>
          </p:cNvPr>
          <p:cNvSpPr>
            <a:spLocks noGrp="1"/>
          </p:cNvSpPr>
          <p:nvPr>
            <p:ph type="sldNum" sz="quarter" idx="4294967295"/>
          </p:nvPr>
        </p:nvSpPr>
        <p:spPr>
          <a:xfrm>
            <a:off x="7010400" y="4767263"/>
            <a:ext cx="2133600" cy="273844"/>
          </a:xfrm>
        </p:spPr>
        <p:txBody>
          <a:bodyPr/>
          <a:lstStyle/>
          <a:p>
            <a:fld id="{F6E550D1-005E-8D42-8A02-7B0267170091}" type="slidenum">
              <a:rPr lang="en-US" smtClean="0"/>
              <a:pPr/>
              <a:t>16</a:t>
            </a:fld>
            <a:endParaRPr lang="en-US" dirty="0"/>
          </a:p>
        </p:txBody>
      </p:sp>
      <p:pic>
        <p:nvPicPr>
          <p:cNvPr id="3" name="Picture 2" descr="Diagram of the draft 2.0 framework for Meaningful Measures" title="Diagram of the Meaningful Measures Framework 2.0"/>
          <p:cNvPicPr>
            <a:picLocks noChangeAspect="1"/>
          </p:cNvPicPr>
          <p:nvPr/>
        </p:nvPicPr>
        <p:blipFill>
          <a:blip r:embed="rId3"/>
          <a:stretch>
            <a:fillRect/>
          </a:stretch>
        </p:blipFill>
        <p:spPr>
          <a:xfrm>
            <a:off x="2948683" y="1014834"/>
            <a:ext cx="3371187" cy="3759023"/>
          </a:xfrm>
          <a:prstGeom prst="rect">
            <a:avLst/>
          </a:prstGeom>
        </p:spPr>
      </p:pic>
    </p:spTree>
    <p:extLst>
      <p:ext uri="{BB962C8B-B14F-4D97-AF65-F5344CB8AC3E}">
        <p14:creationId xmlns:p14="http://schemas.microsoft.com/office/powerpoint/2010/main" val="3280690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4638" y="1686859"/>
            <a:ext cx="8303046" cy="3042303"/>
          </a:xfrm>
        </p:spPr>
        <p:txBody>
          <a:bodyPr>
            <a:normAutofit/>
          </a:bodyPr>
          <a:lstStyle/>
          <a:p>
            <a:pPr marL="285750" indent="-28575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Rapid performance feedback to providers</a:t>
            </a:r>
          </a:p>
          <a:p>
            <a:pPr marL="285750" indent="-28575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Accelerate move to fully electronic measures</a:t>
            </a:r>
          </a:p>
          <a:p>
            <a:pPr marL="285750" indent="-28575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Unleash voice of patient through use of patient reported outcome measures</a:t>
            </a:r>
          </a:p>
          <a:p>
            <a:pPr marL="285750" indent="-28575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Use measures that will advance innovative payment structures</a:t>
            </a:r>
          </a:p>
          <a:p>
            <a:pPr marL="285750" indent="-28575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Increase alignment of measures</a:t>
            </a:r>
          </a:p>
          <a:p>
            <a:pPr marL="285750" indent="-28575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Promote use of all payer data (where feasible)</a:t>
            </a:r>
          </a:p>
          <a:p>
            <a:pPr marL="285750" indent="-285750">
              <a:buFont typeface="Courier New" panose="02070309020205020404" pitchFamily="49" charset="0"/>
              <a:buChar char="o"/>
            </a:pPr>
            <a:r>
              <a:rPr lang="en-US" sz="1800" dirty="0">
                <a:latin typeface="Calibri" panose="020F0502020204030204" pitchFamily="34" charset="0"/>
                <a:cs typeface="Calibri" panose="020F0502020204030204" pitchFamily="34" charset="0"/>
              </a:rPr>
              <a:t>Focus on major domain outcomes</a:t>
            </a:r>
          </a:p>
          <a:p>
            <a:endParaRPr lang="en-US" sz="1800" dirty="0">
              <a:latin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normAutofit/>
          </a:bodyPr>
          <a:lstStyle/>
          <a:p>
            <a:r>
              <a:rPr lang="en-US" sz="2400" dirty="0"/>
              <a:t>Key Themes</a:t>
            </a:r>
          </a:p>
        </p:txBody>
      </p:sp>
      <p:sp>
        <p:nvSpPr>
          <p:cNvPr id="2" name="Slide Number Placeholder 1"/>
          <p:cNvSpPr>
            <a:spLocks noGrp="1"/>
          </p:cNvSpPr>
          <p:nvPr>
            <p:ph type="sldNum" sz="quarter" idx="4294967295"/>
          </p:nvPr>
        </p:nvSpPr>
        <p:spPr>
          <a:xfrm>
            <a:off x="7543800" y="4872176"/>
            <a:ext cx="1600200" cy="273050"/>
          </a:xfrm>
        </p:spPr>
        <p:txBody>
          <a:bodyPr/>
          <a:lstStyle/>
          <a:p>
            <a:fld id="{7022FF3C-310F-4809-A5BE-BC5BA8AA108D}" type="slidenum">
              <a:rPr lang="en-US" smtClean="0"/>
              <a:t>17</a:t>
            </a:fld>
            <a:endParaRPr lang="en-US" dirty="0"/>
          </a:p>
        </p:txBody>
      </p:sp>
    </p:spTree>
    <p:extLst>
      <p:ext uri="{BB962C8B-B14F-4D97-AF65-F5344CB8AC3E}">
        <p14:creationId xmlns:p14="http://schemas.microsoft.com/office/powerpoint/2010/main" val="1643545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4638" y="1686859"/>
            <a:ext cx="8303046" cy="3042303"/>
          </a:xfrm>
        </p:spPr>
        <p:txBody>
          <a:bodyPr>
            <a:noAutofit/>
          </a:bodyPr>
          <a:lstStyle/>
          <a:p>
            <a:pPr marL="257175" indent="-257175">
              <a:buFont typeface="Courier New" panose="02070309020205020404" pitchFamily="49" charset="0"/>
              <a:buChar char="o"/>
            </a:pPr>
            <a:r>
              <a:rPr lang="en-US" sz="1500" dirty="0">
                <a:latin typeface="Calibri" panose="020F0502020204030204" pitchFamily="34" charset="0"/>
                <a:cs typeface="Calibri" panose="020F0502020204030204" pitchFamily="34" charset="0"/>
              </a:rPr>
              <a:t>Developing more APIs for quality measure data submission</a:t>
            </a:r>
          </a:p>
          <a:p>
            <a:pPr marL="257175" indent="-257175">
              <a:buFont typeface="Courier New" panose="02070309020205020404" pitchFamily="49" charset="0"/>
              <a:buChar char="o"/>
            </a:pPr>
            <a:r>
              <a:rPr lang="en-US" sz="1500" dirty="0">
                <a:latin typeface="Calibri" panose="020F0502020204030204" pitchFamily="34" charset="0"/>
                <a:cs typeface="Calibri" panose="020F0502020204030204" pitchFamily="34" charset="0"/>
              </a:rPr>
              <a:t>Prototype the use of the FHIR standard for quality measurement</a:t>
            </a:r>
          </a:p>
          <a:p>
            <a:pPr marL="257175" indent="-257175">
              <a:buFont typeface="Courier New" panose="02070309020205020404" pitchFamily="49" charset="0"/>
              <a:buChar char="o"/>
            </a:pPr>
            <a:r>
              <a:rPr lang="en-US" sz="1500" dirty="0">
                <a:latin typeface="Calibri" panose="020F0502020204030204" pitchFamily="34" charset="0"/>
                <a:cs typeface="Calibri" panose="020F0502020204030204" pitchFamily="34" charset="0"/>
              </a:rPr>
              <a:t>Interoperable electronic registries – incentivizing use</a:t>
            </a:r>
          </a:p>
          <a:p>
            <a:pPr marL="257175" indent="-257175">
              <a:buFont typeface="Courier New" panose="02070309020205020404" pitchFamily="49" charset="0"/>
              <a:buChar char="o"/>
            </a:pPr>
            <a:r>
              <a:rPr lang="en-US" sz="1500" dirty="0">
                <a:latin typeface="Calibri" panose="020F0502020204030204" pitchFamily="34" charset="0"/>
                <a:cs typeface="Calibri" panose="020F0502020204030204" pitchFamily="34" charset="0"/>
              </a:rPr>
              <a:t>Harmonizing measures across registries</a:t>
            </a:r>
          </a:p>
          <a:p>
            <a:pPr marL="257175" indent="-257175">
              <a:buFont typeface="Courier New" panose="02070309020205020404" pitchFamily="49" charset="0"/>
              <a:buChar char="o"/>
            </a:pPr>
            <a:r>
              <a:rPr lang="en-US" sz="1500" dirty="0">
                <a:latin typeface="Calibri" panose="020F0502020204030204" pitchFamily="34" charset="0"/>
                <a:cs typeface="Calibri" panose="020F0502020204030204" pitchFamily="34" charset="0"/>
              </a:rPr>
              <a:t>Timely and actionable feedback to providers</a:t>
            </a:r>
          </a:p>
          <a:p>
            <a:pPr marL="257175" indent="-257175">
              <a:buFont typeface="Courier New" panose="02070309020205020404" pitchFamily="49" charset="0"/>
              <a:buChar char="o"/>
            </a:pPr>
            <a:r>
              <a:rPr lang="en-US" sz="1500" dirty="0">
                <a:latin typeface="Calibri" panose="020F0502020204030204" pitchFamily="34" charset="0"/>
                <a:cs typeface="Calibri" panose="020F0502020204030204" pitchFamily="34" charset="0"/>
              </a:rPr>
              <a:t>Working across CMS on the use of artificial intelligence to predict outcomes</a:t>
            </a:r>
          </a:p>
          <a:p>
            <a:pPr marL="257175" indent="-257175">
              <a:buFont typeface="Courier New" panose="02070309020205020404" pitchFamily="49" charset="0"/>
              <a:buChar char="o"/>
            </a:pPr>
            <a:endParaRPr lang="en-US" sz="1500"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73975" y="1164905"/>
            <a:ext cx="6252721" cy="521953"/>
          </a:xfrm>
        </p:spPr>
        <p:txBody>
          <a:bodyPr>
            <a:noAutofit/>
          </a:bodyPr>
          <a:lstStyle/>
          <a:p>
            <a:r>
              <a:rPr lang="en-US" sz="2400" dirty="0" smtClean="0"/>
              <a:t>Digital Measurement Strategy</a:t>
            </a:r>
            <a:endParaRPr lang="en-US" sz="2400" dirty="0"/>
          </a:p>
        </p:txBody>
      </p:sp>
      <p:pic>
        <p:nvPicPr>
          <p:cNvPr id="4" name="Picture 3" descr="decorative icon" title="decorative">
            <a:extLst>
              <a:ext uri="{FF2B5EF4-FFF2-40B4-BE49-F238E27FC236}">
                <a16:creationId xmlns:a16="http://schemas.microsoft.com/office/drawing/2014/main" id="{C952932E-2517-4558-87F5-6F00C10A93F5}"/>
              </a:ext>
            </a:extLst>
          </p:cNvPr>
          <p:cNvPicPr>
            <a:picLocks/>
          </p:cNvPicPr>
          <p:nvPr/>
        </p:nvPicPr>
        <p:blipFill>
          <a:blip r:embed="rId3"/>
          <a:stretch>
            <a:fillRect/>
          </a:stretch>
        </p:blipFill>
        <p:spPr>
          <a:xfrm>
            <a:off x="6480312" y="3047999"/>
            <a:ext cx="1550815" cy="1626577"/>
          </a:xfrm>
          <a:prstGeom prst="rect">
            <a:avLst/>
          </a:prstGeom>
        </p:spPr>
      </p:pic>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18</a:t>
            </a:fld>
            <a:endParaRPr lang="en-US" dirty="0"/>
          </a:p>
        </p:txBody>
      </p:sp>
    </p:spTree>
    <p:extLst>
      <p:ext uri="{BB962C8B-B14F-4D97-AF65-F5344CB8AC3E}">
        <p14:creationId xmlns:p14="http://schemas.microsoft.com/office/powerpoint/2010/main" val="134689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4637" y="1686859"/>
            <a:ext cx="8379505" cy="3042303"/>
          </a:xfrm>
        </p:spPr>
        <p:txBody>
          <a:bodyPr/>
          <a:lstStyle/>
          <a:p>
            <a:pPr marL="342900" lvl="0" indent="-342900">
              <a:buFont typeface="Arial"/>
              <a:buChar char="•"/>
            </a:pPr>
            <a:r>
              <a:rPr lang="en-US" dirty="0">
                <a:solidFill>
                  <a:prstClr val="black"/>
                </a:solidFill>
              </a:rPr>
              <a:t>Provide much more patient perspective on what is important, and health performance (“customer obsessed”) with goal of significant patient outcome information into all programs</a:t>
            </a:r>
          </a:p>
          <a:p>
            <a:pPr marL="342900" lvl="0" indent="-342900">
              <a:buFont typeface="Arial"/>
              <a:buChar char="•"/>
            </a:pPr>
            <a:r>
              <a:rPr lang="en-US" dirty="0">
                <a:solidFill>
                  <a:prstClr val="black"/>
                </a:solidFill>
              </a:rPr>
              <a:t>Current Patient-Reported Outcome Measures are somewhat difficult to use, not integrated into EMR workflow, require hiring additional staff to call/track down patients </a:t>
            </a:r>
          </a:p>
          <a:p>
            <a:pPr marL="342900" lvl="0" indent="-342900">
              <a:buFont typeface="Arial"/>
              <a:buChar char="•"/>
            </a:pPr>
            <a:r>
              <a:rPr lang="en-US" dirty="0">
                <a:solidFill>
                  <a:prstClr val="black"/>
                </a:solidFill>
              </a:rPr>
              <a:t>Develop PRO measures which are embedded in workflow, may be accessed through API or patient portal which will allow for ease of use and reduce burden for reporting</a:t>
            </a:r>
          </a:p>
          <a:p>
            <a:pPr marL="342900" lvl="0" indent="-342900">
              <a:buFont typeface="Arial"/>
              <a:buChar char="•"/>
            </a:pPr>
            <a:r>
              <a:rPr lang="en-US" dirty="0">
                <a:solidFill>
                  <a:prstClr val="black"/>
                </a:solidFill>
              </a:rPr>
              <a:t>Seeking to prioritize use of NIH developed PROMIS tools (avoids licensing fees; nationally recognized)</a:t>
            </a:r>
          </a:p>
          <a:p>
            <a:pPr marL="342900" lvl="0" indent="-342900">
              <a:buFont typeface="Arial"/>
              <a:buChar char="•"/>
            </a:pPr>
            <a:r>
              <a:rPr lang="en-US" dirty="0">
                <a:solidFill>
                  <a:prstClr val="black"/>
                </a:solidFill>
              </a:rPr>
              <a:t>Working across CMS to use “Self-Reported Health” as an agency-wide key result that reflects the patient’s voice around quality of care</a:t>
            </a:r>
          </a:p>
          <a:p>
            <a:endParaRPr lang="en-US" dirty="0"/>
          </a:p>
        </p:txBody>
      </p:sp>
      <p:sp>
        <p:nvSpPr>
          <p:cNvPr id="4" name="Title 3"/>
          <p:cNvSpPr>
            <a:spLocks noGrp="1"/>
          </p:cNvSpPr>
          <p:nvPr>
            <p:ph type="title"/>
          </p:nvPr>
        </p:nvSpPr>
        <p:spPr>
          <a:xfrm>
            <a:off x="273975" y="1164905"/>
            <a:ext cx="6834396" cy="521953"/>
          </a:xfrm>
        </p:spPr>
        <p:txBody>
          <a:bodyPr>
            <a:normAutofit/>
          </a:bodyPr>
          <a:lstStyle/>
          <a:p>
            <a:r>
              <a:rPr lang="en-US" sz="2400" dirty="0"/>
              <a:t>Unleash Voice of the Patient</a:t>
            </a:r>
          </a:p>
        </p:txBody>
      </p:sp>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19</a:t>
            </a:fld>
            <a:endParaRPr lang="en-US" dirty="0"/>
          </a:p>
        </p:txBody>
      </p:sp>
    </p:spTree>
    <p:extLst>
      <p:ext uri="{BB962C8B-B14F-4D97-AF65-F5344CB8AC3E}">
        <p14:creationId xmlns:p14="http://schemas.microsoft.com/office/powerpoint/2010/main" val="2277070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7" y="1686859"/>
            <a:ext cx="8710337" cy="3042303"/>
          </a:xfrm>
        </p:spPr>
        <p:txBody>
          <a:bodyPr>
            <a:noAutofit/>
          </a:bodyPr>
          <a:lstStyle/>
          <a:p>
            <a:pPr indent="-182880">
              <a:spcBef>
                <a:spcPts val="600"/>
              </a:spcBef>
              <a:buFont typeface="Arial" panose="020B0604020202020204" pitchFamily="34" charset="0"/>
              <a:buChar char="•"/>
            </a:pPr>
            <a:r>
              <a:rPr lang="en-US" dirty="0"/>
              <a:t>CMS Quality Measurement</a:t>
            </a:r>
          </a:p>
          <a:p>
            <a:pPr marL="914400" lvl="3" indent="-182880">
              <a:spcBef>
                <a:spcPts val="600"/>
              </a:spcBef>
              <a:buFont typeface="Courier New" panose="02070309020205020404" pitchFamily="49" charset="0"/>
              <a:buChar char="o"/>
            </a:pPr>
            <a:r>
              <a:rPr lang="en-US" sz="1400" dirty="0"/>
              <a:t>Our Current State</a:t>
            </a:r>
          </a:p>
          <a:p>
            <a:pPr marL="914400" lvl="3" indent="-182880">
              <a:spcBef>
                <a:spcPts val="600"/>
              </a:spcBef>
              <a:buFont typeface="Courier New" panose="02070309020205020404" pitchFamily="49" charset="0"/>
              <a:buChar char="o"/>
            </a:pPr>
            <a:r>
              <a:rPr lang="en-US" sz="1400" dirty="0"/>
              <a:t>Where are we going?</a:t>
            </a:r>
          </a:p>
          <a:p>
            <a:pPr indent="-182880">
              <a:spcBef>
                <a:spcPts val="600"/>
              </a:spcBef>
              <a:buFont typeface="Arial" panose="020B0604020202020204" pitchFamily="34" charset="0"/>
              <a:buChar char="•"/>
            </a:pPr>
            <a:r>
              <a:rPr lang="en-US" dirty="0"/>
              <a:t>Merit-Based Incentive Payment System (MIPS) Value Pathways (MVPs)</a:t>
            </a:r>
          </a:p>
          <a:p>
            <a:pPr indent="-182880">
              <a:spcBef>
                <a:spcPts val="600"/>
              </a:spcBef>
              <a:buFont typeface="Arial" panose="020B0604020202020204" pitchFamily="34" charset="0"/>
              <a:buChar char="•"/>
            </a:pPr>
            <a:r>
              <a:rPr lang="en-US" dirty="0"/>
              <a:t>Patient Reported Outcome-Based Performance Measures in Quality </a:t>
            </a:r>
            <a:r>
              <a:rPr lang="en-US" dirty="0" smtClean="0"/>
              <a:t>Measurement</a:t>
            </a:r>
          </a:p>
          <a:p>
            <a:pPr indent="-182880">
              <a:spcBef>
                <a:spcPts val="600"/>
              </a:spcBef>
              <a:buFont typeface="Arial" panose="020B0604020202020204" pitchFamily="34" charset="0"/>
              <a:buChar char="•"/>
            </a:pPr>
            <a:r>
              <a:rPr lang="en-US" dirty="0" smtClean="0"/>
              <a:t>Development </a:t>
            </a:r>
            <a:r>
              <a:rPr lang="en-US" dirty="0"/>
              <a:t>of PRO Measures in End Stage Renal Disease (ESRD): A Special </a:t>
            </a:r>
            <a:r>
              <a:rPr lang="en-US" dirty="0" smtClean="0"/>
              <a:t>Use Case          </a:t>
            </a:r>
          </a:p>
          <a:p>
            <a:pPr indent="-182880">
              <a:spcBef>
                <a:spcPts val="600"/>
              </a:spcBef>
              <a:buFont typeface="Arial" panose="020B0604020202020204" pitchFamily="34" charset="0"/>
              <a:buChar char="•"/>
            </a:pPr>
            <a:r>
              <a:rPr lang="en-US" dirty="0" smtClean="0"/>
              <a:t>DISCUSSION</a:t>
            </a:r>
            <a:endParaRPr lang="en-US" dirty="0"/>
          </a:p>
        </p:txBody>
      </p:sp>
      <p:sp>
        <p:nvSpPr>
          <p:cNvPr id="5" name="Title 4"/>
          <p:cNvSpPr>
            <a:spLocks noGrp="1"/>
          </p:cNvSpPr>
          <p:nvPr>
            <p:ph type="title"/>
          </p:nvPr>
        </p:nvSpPr>
        <p:spPr/>
        <p:txBody>
          <a:bodyPr>
            <a:normAutofit/>
          </a:bodyPr>
          <a:lstStyle/>
          <a:p>
            <a:r>
              <a:rPr lang="en-US" sz="2400" dirty="0"/>
              <a:t>Agenda</a:t>
            </a:r>
          </a:p>
        </p:txBody>
      </p:sp>
      <p:sp>
        <p:nvSpPr>
          <p:cNvPr id="4" name="Slide Number Placeholder 3"/>
          <p:cNvSpPr>
            <a:spLocks noGrp="1"/>
          </p:cNvSpPr>
          <p:nvPr>
            <p:ph type="sldNum" sz="quarter" idx="4294967295"/>
          </p:nvPr>
        </p:nvSpPr>
        <p:spPr>
          <a:xfrm>
            <a:off x="7494105" y="4830763"/>
            <a:ext cx="1600200" cy="273050"/>
          </a:xfrm>
        </p:spPr>
        <p:txBody>
          <a:bodyPr/>
          <a:lstStyle/>
          <a:p>
            <a:fld id="{F6E550D1-005E-8D42-8A02-7B0267170091}" type="slidenum">
              <a:rPr lang="en-US" smtClean="0"/>
              <a:pPr/>
              <a:t>2</a:t>
            </a:fld>
            <a:endParaRPr lang="en-US" dirty="0"/>
          </a:p>
        </p:txBody>
      </p:sp>
    </p:spTree>
    <p:extLst>
      <p:ext uri="{BB962C8B-B14F-4D97-AF65-F5344CB8AC3E}">
        <p14:creationId xmlns:p14="http://schemas.microsoft.com/office/powerpoint/2010/main" val="2224280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3975" y="1164905"/>
            <a:ext cx="5832911" cy="521953"/>
          </a:xfrm>
        </p:spPr>
        <p:txBody>
          <a:bodyPr>
            <a:noAutofit/>
          </a:bodyPr>
          <a:lstStyle/>
          <a:p>
            <a:r>
              <a:rPr lang="en-US" sz="2000" dirty="0"/>
              <a:t>Measures Focused on Key Domains</a:t>
            </a:r>
          </a:p>
        </p:txBody>
      </p:sp>
      <p:sp>
        <p:nvSpPr>
          <p:cNvPr id="4" name="Slide Number Placeholder 3"/>
          <p:cNvSpPr>
            <a:spLocks noGrp="1"/>
          </p:cNvSpPr>
          <p:nvPr>
            <p:ph type="sldNum" sz="quarter" idx="4294967295"/>
          </p:nvPr>
        </p:nvSpPr>
        <p:spPr>
          <a:xfrm>
            <a:off x="7010400" y="4767263"/>
            <a:ext cx="2133600" cy="274637"/>
          </a:xfrm>
        </p:spPr>
        <p:txBody>
          <a:bodyPr/>
          <a:lstStyle/>
          <a:p>
            <a:fld id="{C4617E31-7920-4596-8ECC-A4B1FA5B4E4C}" type="slidenum">
              <a:rPr lang="en-US" smtClean="0"/>
              <a:t>20</a:t>
            </a:fld>
            <a:endParaRPr lang="en-US"/>
          </a:p>
        </p:txBody>
      </p:sp>
      <p:sp>
        <p:nvSpPr>
          <p:cNvPr id="8" name="Rounded Rectangle 7" descr="decorative box" title="decorative box"/>
          <p:cNvSpPr/>
          <p:nvPr/>
        </p:nvSpPr>
        <p:spPr>
          <a:xfrm>
            <a:off x="273975" y="1686858"/>
            <a:ext cx="3566068" cy="1773435"/>
          </a:xfrm>
          <a:prstGeom prst="roundRect">
            <a:avLst/>
          </a:prstGeom>
          <a:solidFill>
            <a:schemeClr val="accent4">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19600" y="1832853"/>
            <a:ext cx="3474818" cy="1754326"/>
          </a:xfrm>
          <a:prstGeom prst="rect">
            <a:avLst/>
          </a:prstGeom>
          <a:noFill/>
        </p:spPr>
        <p:txBody>
          <a:bodyPr wrap="square" rtlCol="0">
            <a:spAutoFit/>
          </a:bodyPr>
          <a:lstStyle/>
          <a:p>
            <a:pPr marL="214313" indent="-214313">
              <a:buFont typeface="Arial" panose="020B0604020202020204" pitchFamily="34" charset="0"/>
              <a:buChar char="•"/>
            </a:pPr>
            <a:r>
              <a:rPr lang="en-US" sz="1350" dirty="0"/>
              <a:t>Focus on Key Domains or</a:t>
            </a:r>
          </a:p>
          <a:p>
            <a:r>
              <a:rPr lang="en-US" sz="1350" dirty="0"/>
              <a:t>     Key Indicators as National Measures</a:t>
            </a:r>
          </a:p>
          <a:p>
            <a:pPr marL="214313" indent="-214313">
              <a:buFont typeface="Arial" panose="020B0604020202020204" pitchFamily="34" charset="0"/>
              <a:buChar char="•"/>
            </a:pPr>
            <a:r>
              <a:rPr lang="en-US" sz="1350" dirty="0"/>
              <a:t>Move away from Component or </a:t>
            </a:r>
          </a:p>
          <a:p>
            <a:r>
              <a:rPr lang="en-US" sz="1350" dirty="0"/>
              <a:t>     Element Measures </a:t>
            </a:r>
          </a:p>
          <a:p>
            <a:pPr marL="214313" indent="-214313">
              <a:buFont typeface="Arial" panose="020B0604020202020204" pitchFamily="34" charset="0"/>
              <a:buChar char="•"/>
            </a:pPr>
            <a:r>
              <a:rPr lang="en-US" sz="1350" dirty="0"/>
              <a:t>Left shift of reported measures would decrease number of measures in program and Reduce burden</a:t>
            </a:r>
          </a:p>
          <a:p>
            <a:pPr algn="just"/>
            <a:endParaRPr lang="en-US" sz="1350" dirty="0"/>
          </a:p>
        </p:txBody>
      </p:sp>
      <p:graphicFrame>
        <p:nvGraphicFramePr>
          <p:cNvPr id="11" name="Content Placeholder 3" descr="Flowchart demonstrating new focus on key domains as CMS moves from process level elements to larger components, key indicators, key domain measure, and domain. " title="Flowchart demonstrating new focus on key domains"/>
          <p:cNvGraphicFramePr>
            <a:graphicFrameLocks/>
          </p:cNvGraphicFramePr>
          <p:nvPr>
            <p:extLst>
              <p:ext uri="{D42A27DB-BD31-4B8C-83A1-F6EECF244321}">
                <p14:modId xmlns:p14="http://schemas.microsoft.com/office/powerpoint/2010/main" val="1556109712"/>
              </p:ext>
            </p:extLst>
          </p:nvPr>
        </p:nvGraphicFramePr>
        <p:xfrm>
          <a:off x="2696909" y="1070107"/>
          <a:ext cx="7738110" cy="4056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4279393" y="3181895"/>
            <a:ext cx="896884" cy="715581"/>
          </a:xfrm>
          <a:prstGeom prst="rect">
            <a:avLst/>
          </a:prstGeom>
          <a:noFill/>
        </p:spPr>
        <p:txBody>
          <a:bodyPr wrap="square" rtlCol="0">
            <a:spAutoFit/>
          </a:bodyPr>
          <a:lstStyle/>
          <a:p>
            <a:r>
              <a:rPr lang="en-US" sz="1350" b="1" dirty="0"/>
              <a:t>Key Domain Measure</a:t>
            </a:r>
          </a:p>
        </p:txBody>
      </p:sp>
      <p:sp>
        <p:nvSpPr>
          <p:cNvPr id="13" name="TextBox 12"/>
          <p:cNvSpPr txBox="1"/>
          <p:nvPr/>
        </p:nvSpPr>
        <p:spPr>
          <a:xfrm>
            <a:off x="5292188" y="2759500"/>
            <a:ext cx="1381397" cy="300082"/>
          </a:xfrm>
          <a:prstGeom prst="rect">
            <a:avLst/>
          </a:prstGeom>
          <a:noFill/>
        </p:spPr>
        <p:txBody>
          <a:bodyPr wrap="square" rtlCol="0">
            <a:spAutoFit/>
          </a:bodyPr>
          <a:lstStyle/>
          <a:p>
            <a:r>
              <a:rPr lang="en-US" sz="1350" b="1" dirty="0"/>
              <a:t>Key Indicator</a:t>
            </a:r>
          </a:p>
        </p:txBody>
      </p:sp>
      <p:sp>
        <p:nvSpPr>
          <p:cNvPr id="14" name="TextBox 13"/>
          <p:cNvSpPr txBox="1"/>
          <p:nvPr/>
        </p:nvSpPr>
        <p:spPr>
          <a:xfrm>
            <a:off x="6687330" y="1543894"/>
            <a:ext cx="1163432" cy="300082"/>
          </a:xfrm>
          <a:prstGeom prst="rect">
            <a:avLst/>
          </a:prstGeom>
          <a:noFill/>
        </p:spPr>
        <p:txBody>
          <a:bodyPr wrap="square" rtlCol="0">
            <a:spAutoFit/>
          </a:bodyPr>
          <a:lstStyle/>
          <a:p>
            <a:r>
              <a:rPr lang="en-US" sz="1350" b="1" dirty="0"/>
              <a:t>Component</a:t>
            </a:r>
          </a:p>
        </p:txBody>
      </p:sp>
      <p:sp>
        <p:nvSpPr>
          <p:cNvPr id="15" name="TextBox 14"/>
          <p:cNvSpPr txBox="1"/>
          <p:nvPr/>
        </p:nvSpPr>
        <p:spPr>
          <a:xfrm>
            <a:off x="8009819" y="3043395"/>
            <a:ext cx="960752" cy="300082"/>
          </a:xfrm>
          <a:prstGeom prst="rect">
            <a:avLst/>
          </a:prstGeom>
          <a:noFill/>
        </p:spPr>
        <p:txBody>
          <a:bodyPr wrap="square" rtlCol="0">
            <a:spAutoFit/>
          </a:bodyPr>
          <a:lstStyle/>
          <a:p>
            <a:r>
              <a:rPr lang="en-US" sz="1350" b="1" dirty="0"/>
              <a:t>Elements</a:t>
            </a:r>
            <a:r>
              <a:rPr lang="en-US" sz="1350" dirty="0"/>
              <a:t> </a:t>
            </a:r>
          </a:p>
        </p:txBody>
      </p:sp>
      <p:sp>
        <p:nvSpPr>
          <p:cNvPr id="16" name="TextBox 15"/>
          <p:cNvSpPr txBox="1"/>
          <p:nvPr/>
        </p:nvSpPr>
        <p:spPr>
          <a:xfrm>
            <a:off x="3214297" y="3528143"/>
            <a:ext cx="819455" cy="300082"/>
          </a:xfrm>
          <a:prstGeom prst="rect">
            <a:avLst/>
          </a:prstGeom>
          <a:noFill/>
        </p:spPr>
        <p:txBody>
          <a:bodyPr wrap="none" rtlCol="0">
            <a:spAutoFit/>
          </a:bodyPr>
          <a:lstStyle/>
          <a:p>
            <a:r>
              <a:rPr lang="en-US" sz="1350" b="1" dirty="0"/>
              <a:t>Domain</a:t>
            </a:r>
          </a:p>
        </p:txBody>
      </p:sp>
    </p:spTree>
    <p:extLst>
      <p:ext uri="{BB962C8B-B14F-4D97-AF65-F5344CB8AC3E}">
        <p14:creationId xmlns:p14="http://schemas.microsoft.com/office/powerpoint/2010/main" val="988944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4638" y="1686859"/>
            <a:ext cx="8303046" cy="3042303"/>
          </a:xfrm>
        </p:spPr>
        <p:txBody>
          <a:bodyPr>
            <a:noAutofit/>
          </a:bodyPr>
          <a:lstStyle/>
          <a:p>
            <a:pPr marL="214313" indent="-214313">
              <a:buFont typeface="Courier New" panose="02070309020205020404" pitchFamily="49" charset="0"/>
              <a:buChar char="o"/>
            </a:pPr>
            <a:r>
              <a:rPr lang="en-US" dirty="0"/>
              <a:t>Modernize value based programs</a:t>
            </a:r>
          </a:p>
          <a:p>
            <a:pPr marL="214313" indent="-214313">
              <a:buFont typeface="Courier New" panose="02070309020205020404" pitchFamily="49" charset="0"/>
              <a:buChar char="o"/>
            </a:pPr>
            <a:r>
              <a:rPr lang="en-US" dirty="0"/>
              <a:t>Continue to refine priorities and focus on key measure gaps</a:t>
            </a:r>
          </a:p>
          <a:p>
            <a:pPr marL="214313" indent="-214313">
              <a:buFont typeface="Courier New" panose="02070309020205020404" pitchFamily="49" charset="0"/>
              <a:buChar char="o"/>
            </a:pPr>
            <a:r>
              <a:rPr lang="en-US" dirty="0"/>
              <a:t>Focus on domains of population health, patient reported outcomes and cost</a:t>
            </a:r>
          </a:p>
          <a:p>
            <a:pPr marL="214313" indent="-214313">
              <a:buFont typeface="Courier New" panose="02070309020205020404" pitchFamily="49" charset="0"/>
              <a:buChar char="o"/>
            </a:pPr>
            <a:r>
              <a:rPr lang="en-US" dirty="0"/>
              <a:t>Advance electronic infrastructure</a:t>
            </a:r>
          </a:p>
          <a:p>
            <a:pPr marL="214313" indent="-214313">
              <a:buFont typeface="Courier New" panose="02070309020205020404" pitchFamily="49" charset="0"/>
              <a:buChar char="o"/>
            </a:pPr>
            <a:r>
              <a:rPr lang="en-US" dirty="0"/>
              <a:t>Improve patients/consumer engagement through transparency and public reporting </a:t>
            </a:r>
          </a:p>
          <a:p>
            <a:endParaRPr lang="en-US" dirty="0"/>
          </a:p>
          <a:p>
            <a:pPr indent="319683"/>
            <a:r>
              <a:rPr lang="en-US" dirty="0">
                <a:solidFill>
                  <a:srgbClr val="00AEEF"/>
                </a:solidFill>
              </a:rPr>
              <a:t>GIVE US YOUR FEEDBACK!</a:t>
            </a:r>
          </a:p>
          <a:p>
            <a:pPr indent="319683"/>
            <a:r>
              <a:rPr lang="en-US" dirty="0">
                <a:hlinkClick r:id="rId3">
                  <a:extLst>
                    <a:ext uri="{A12FA001-AC4F-418D-AE19-62706E023703}">
                      <ahyp:hlinkClr xmlns:lc="http://schemas.openxmlformats.org/drawingml/2006/lockedCanvas" xmlns:ahyp="http://schemas.microsoft.com/office/drawing/2018/hyperlinkcolor" xmlns="" val="tx"/>
                    </a:ext>
                  </a:extLst>
                </a:hlinkClick>
              </a:rPr>
              <a:t>MeaningfulMeasuresQA@cms.hhs.gov</a:t>
            </a:r>
            <a:endParaRPr lang="en-US" dirty="0"/>
          </a:p>
          <a:p>
            <a:endParaRPr lang="en-US" dirty="0"/>
          </a:p>
          <a:p>
            <a:endParaRPr lang="en-US" dirty="0"/>
          </a:p>
          <a:p>
            <a:endParaRPr lang="en-US" dirty="0"/>
          </a:p>
        </p:txBody>
      </p:sp>
      <p:sp>
        <p:nvSpPr>
          <p:cNvPr id="2" name="Title 1"/>
          <p:cNvSpPr>
            <a:spLocks noGrp="1"/>
          </p:cNvSpPr>
          <p:nvPr>
            <p:ph type="title"/>
          </p:nvPr>
        </p:nvSpPr>
        <p:spPr>
          <a:xfrm>
            <a:off x="273975" y="1164905"/>
            <a:ext cx="6902077" cy="521953"/>
          </a:xfrm>
        </p:spPr>
        <p:txBody>
          <a:bodyPr>
            <a:noAutofit/>
          </a:bodyPr>
          <a:lstStyle/>
          <a:p>
            <a:r>
              <a:rPr lang="en-US" sz="2400" dirty="0"/>
              <a:t>Meaningful Measures Next Steps</a:t>
            </a:r>
          </a:p>
        </p:txBody>
      </p:sp>
      <p:pic>
        <p:nvPicPr>
          <p:cNvPr id="4" name="Picture 3" descr="decorative icon" title="deocrative">
            <a:extLst>
              <a:ext uri="{FF2B5EF4-FFF2-40B4-BE49-F238E27FC236}">
                <a16:creationId xmlns:a16="http://schemas.microsoft.com/office/drawing/2014/main" id="{47E9E6C4-0119-4219-92F8-36975967743A}"/>
              </a:ext>
            </a:extLst>
          </p:cNvPr>
          <p:cNvPicPr>
            <a:picLocks/>
          </p:cNvPicPr>
          <p:nvPr/>
        </p:nvPicPr>
        <p:blipFill>
          <a:blip r:embed="rId4"/>
          <a:stretch>
            <a:fillRect/>
          </a:stretch>
        </p:blipFill>
        <p:spPr>
          <a:xfrm>
            <a:off x="5706208" y="2983111"/>
            <a:ext cx="2030769" cy="2160389"/>
          </a:xfrm>
          <a:prstGeom prst="rect">
            <a:avLst/>
          </a:prstGeom>
        </p:spPr>
      </p:pic>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21</a:t>
            </a:fld>
            <a:endParaRPr lang="en-US" dirty="0"/>
          </a:p>
        </p:txBody>
      </p:sp>
    </p:spTree>
    <p:extLst>
      <p:ext uri="{BB962C8B-B14F-4D97-AF65-F5344CB8AC3E}">
        <p14:creationId xmlns:p14="http://schemas.microsoft.com/office/powerpoint/2010/main" val="347581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75" dirty="0"/>
              <a:t>MIPS Value Pathways (MVPs)</a:t>
            </a:r>
          </a:p>
        </p:txBody>
      </p:sp>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22</a:t>
            </a:fld>
            <a:endParaRPr lang="en-US" dirty="0"/>
          </a:p>
        </p:txBody>
      </p:sp>
    </p:spTree>
    <p:extLst>
      <p:ext uri="{BB962C8B-B14F-4D97-AF65-F5344CB8AC3E}">
        <p14:creationId xmlns:p14="http://schemas.microsoft.com/office/powerpoint/2010/main" val="2364263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74638" y="1686859"/>
            <a:ext cx="8303046" cy="3042303"/>
          </a:xfrm>
        </p:spPr>
        <p:txBody>
          <a:bodyPr>
            <a:normAutofit/>
          </a:bodyPr>
          <a:lstStyle/>
          <a:p>
            <a:r>
              <a:rPr lang="en-US" b="1" i="1" dirty="0">
                <a:solidFill>
                  <a:schemeClr val="accent1"/>
                </a:solidFill>
              </a:rPr>
              <a:t>What we’ve been hearing from clinicians:</a:t>
            </a:r>
          </a:p>
          <a:p>
            <a:pPr marL="214313" indent="-214313">
              <a:buClr>
                <a:srgbClr val="2491A5"/>
              </a:buClr>
              <a:buFont typeface="Arial" panose="020B0604020202020204" pitchFamily="34" charset="0"/>
              <a:buChar char="•"/>
            </a:pPr>
            <a:r>
              <a:rPr lang="en-US" dirty="0"/>
              <a:t>The current structure of MIPS and the reporting requirements are confusing</a:t>
            </a:r>
          </a:p>
          <a:p>
            <a:pPr marL="214313" indent="-214313">
              <a:buClr>
                <a:srgbClr val="2491A5"/>
              </a:buClr>
              <a:buFont typeface="Arial" panose="020B0604020202020204" pitchFamily="34" charset="0"/>
              <a:buChar char="•"/>
            </a:pPr>
            <a:r>
              <a:rPr lang="en-US" dirty="0"/>
              <a:t>There is too much choice and complexity when it comes to selecting and reporting measures and activities</a:t>
            </a:r>
          </a:p>
          <a:p>
            <a:pPr marL="214313" indent="-214313">
              <a:buClr>
                <a:srgbClr val="2491A5"/>
              </a:buClr>
              <a:buFont typeface="Arial" panose="020B0604020202020204" pitchFamily="34" charset="0"/>
              <a:buChar char="•"/>
            </a:pPr>
            <a:r>
              <a:rPr lang="en-US" dirty="0"/>
              <a:t>The measures and activities aren’t always relevant to a clinician’s specialty</a:t>
            </a:r>
          </a:p>
          <a:p>
            <a:pPr marL="214313" indent="-214313">
              <a:buClr>
                <a:srgbClr val="2491A5"/>
              </a:buClr>
              <a:buFont typeface="Arial" panose="020B0604020202020204" pitchFamily="34" charset="0"/>
              <a:buChar char="•"/>
            </a:pPr>
            <a:r>
              <a:rPr lang="en-US" dirty="0"/>
              <a:t>It’s hard for patients to compare performance across clinicians </a:t>
            </a:r>
          </a:p>
          <a:p>
            <a:endParaRPr lang="en-US" dirty="0"/>
          </a:p>
          <a:p>
            <a:r>
              <a:rPr lang="en-US" dirty="0"/>
              <a:t>While there have been incremental changes to the program each year, additional long-term improvements are needed to align with CMS’ goal to develop a meaningful program for every clinician, regardless of practice size or specialty. </a:t>
            </a:r>
          </a:p>
          <a:p>
            <a:endParaRPr lang="en-US" dirty="0"/>
          </a:p>
        </p:txBody>
      </p:sp>
      <p:sp>
        <p:nvSpPr>
          <p:cNvPr id="4" name="Title 3"/>
          <p:cNvSpPr>
            <a:spLocks noGrp="1"/>
          </p:cNvSpPr>
          <p:nvPr>
            <p:ph type="title"/>
          </p:nvPr>
        </p:nvSpPr>
        <p:spPr>
          <a:xfrm>
            <a:off x="273975" y="1164905"/>
            <a:ext cx="5464216" cy="521953"/>
          </a:xfrm>
        </p:spPr>
        <p:txBody>
          <a:bodyPr>
            <a:noAutofit/>
          </a:bodyPr>
          <a:lstStyle/>
          <a:p>
            <a:r>
              <a:rPr lang="en-US" sz="2400" dirty="0"/>
              <a:t>Current Participation in MIPS</a:t>
            </a:r>
          </a:p>
        </p:txBody>
      </p:sp>
      <p:sp>
        <p:nvSpPr>
          <p:cNvPr id="2" name="Slide Number Placeholder 1"/>
          <p:cNvSpPr>
            <a:spLocks noGrp="1"/>
          </p:cNvSpPr>
          <p:nvPr>
            <p:ph type="sldNum" sz="quarter" idx="4294967295"/>
          </p:nvPr>
        </p:nvSpPr>
        <p:spPr>
          <a:xfrm>
            <a:off x="7543800" y="4830763"/>
            <a:ext cx="1600200" cy="273050"/>
          </a:xfrm>
        </p:spPr>
        <p:txBody>
          <a:bodyPr/>
          <a:lstStyle/>
          <a:p>
            <a:fld id="{7022FF3C-310F-4809-A5BE-BC5BA8AA108D}" type="slidenum">
              <a:rPr lang="en-US" smtClean="0"/>
              <a:t>23</a:t>
            </a:fld>
            <a:endParaRPr lang="en-US" dirty="0"/>
          </a:p>
        </p:txBody>
      </p:sp>
    </p:spTree>
    <p:extLst>
      <p:ext uri="{BB962C8B-B14F-4D97-AF65-F5344CB8AC3E}">
        <p14:creationId xmlns:p14="http://schemas.microsoft.com/office/powerpoint/2010/main" val="240302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74638" y="1686859"/>
            <a:ext cx="8303046" cy="3042303"/>
          </a:xfrm>
        </p:spPr>
        <p:txBody>
          <a:bodyPr>
            <a:normAutofit fontScale="85000" lnSpcReduction="20000"/>
          </a:bodyPr>
          <a:lstStyle/>
          <a:p>
            <a:pPr lvl="0"/>
            <a:r>
              <a:rPr lang="en-US" sz="1500" dirty="0">
                <a:solidFill>
                  <a:prstClr val="black"/>
                </a:solidFill>
                <a:cs typeface="+mn-cs"/>
              </a:rPr>
              <a:t>CMS is committed to the transformation of MIPS through the </a:t>
            </a:r>
            <a:r>
              <a:rPr lang="en-US" sz="1500" b="1" dirty="0">
                <a:solidFill>
                  <a:prstClr val="black"/>
                </a:solidFill>
                <a:cs typeface="+mn-cs"/>
              </a:rPr>
              <a:t>MIPS Value Pathways (MVPs), </a:t>
            </a:r>
            <a:r>
              <a:rPr lang="en-US" sz="1500" dirty="0">
                <a:solidFill>
                  <a:prstClr val="black"/>
                </a:solidFill>
                <a:cs typeface="+mn-cs"/>
              </a:rPr>
              <a:t>a new participation framework beginning in the 2021 performance year. This new framework will:</a:t>
            </a:r>
          </a:p>
          <a:p>
            <a:pPr lvl="1">
              <a:lnSpc>
                <a:spcPct val="120000"/>
              </a:lnSpc>
            </a:pPr>
            <a:r>
              <a:rPr lang="en-US" sz="1500" dirty="0">
                <a:solidFill>
                  <a:prstClr val="black"/>
                </a:solidFill>
                <a:cs typeface="+mn-cs"/>
              </a:rPr>
              <a:t>Remove barriers to Alternative Payment Model (APM) participation</a:t>
            </a:r>
          </a:p>
          <a:p>
            <a:pPr lvl="1">
              <a:lnSpc>
                <a:spcPct val="120000"/>
              </a:lnSpc>
            </a:pPr>
            <a:r>
              <a:rPr lang="en-US" sz="1500" dirty="0">
                <a:solidFill>
                  <a:prstClr val="black"/>
                </a:solidFill>
                <a:cs typeface="+mn-cs"/>
              </a:rPr>
              <a:t>Move away from </a:t>
            </a:r>
            <a:r>
              <a:rPr lang="en-US" sz="1500" dirty="0" err="1">
                <a:solidFill>
                  <a:prstClr val="black"/>
                </a:solidFill>
                <a:cs typeface="+mn-cs"/>
              </a:rPr>
              <a:t>siloed</a:t>
            </a:r>
            <a:r>
              <a:rPr lang="en-US" sz="1500" dirty="0">
                <a:solidFill>
                  <a:prstClr val="black"/>
                </a:solidFill>
                <a:cs typeface="+mn-cs"/>
              </a:rPr>
              <a:t> activities and towards an aligned set of measure options more relevant to a clinician’s scope of practice that is meaningful to patient care</a:t>
            </a:r>
          </a:p>
          <a:p>
            <a:pPr lvl="1">
              <a:lnSpc>
                <a:spcPct val="120000"/>
              </a:lnSpc>
            </a:pPr>
            <a:r>
              <a:rPr lang="en-US" sz="1500" dirty="0">
                <a:solidFill>
                  <a:prstClr val="black"/>
                </a:solidFill>
                <a:cs typeface="+mn-cs"/>
              </a:rPr>
              <a:t>Promote value by focusing on </a:t>
            </a:r>
            <a:r>
              <a:rPr lang="en-US" sz="1500" b="1" dirty="0">
                <a:solidFill>
                  <a:prstClr val="black"/>
                </a:solidFill>
                <a:cs typeface="+mn-cs"/>
              </a:rPr>
              <a:t>Quality </a:t>
            </a:r>
            <a:r>
              <a:rPr lang="en-US" sz="1500" dirty="0">
                <a:solidFill>
                  <a:prstClr val="black"/>
                </a:solidFill>
                <a:cs typeface="+mn-cs"/>
              </a:rPr>
              <a:t>and </a:t>
            </a:r>
            <a:r>
              <a:rPr lang="en-US" sz="1500" b="1" dirty="0">
                <a:solidFill>
                  <a:prstClr val="black"/>
                </a:solidFill>
                <a:cs typeface="+mn-cs"/>
              </a:rPr>
              <a:t>Cost </a:t>
            </a:r>
            <a:r>
              <a:rPr lang="en-US" sz="1500" dirty="0">
                <a:solidFill>
                  <a:prstClr val="black"/>
                </a:solidFill>
                <a:cs typeface="+mn-cs"/>
              </a:rPr>
              <a:t>measures and </a:t>
            </a:r>
            <a:r>
              <a:rPr lang="en-US" sz="1500" b="1" dirty="0">
                <a:solidFill>
                  <a:prstClr val="black"/>
                </a:solidFill>
                <a:cs typeface="+mn-cs"/>
              </a:rPr>
              <a:t>Improvement</a:t>
            </a:r>
            <a:r>
              <a:rPr lang="en-US" sz="1500" dirty="0">
                <a:solidFill>
                  <a:prstClr val="black"/>
                </a:solidFill>
                <a:cs typeface="+mn-cs"/>
              </a:rPr>
              <a:t> </a:t>
            </a:r>
            <a:r>
              <a:rPr lang="en-US" sz="1500" b="1" dirty="0">
                <a:solidFill>
                  <a:prstClr val="black"/>
                </a:solidFill>
                <a:cs typeface="+mn-cs"/>
              </a:rPr>
              <a:t>Activities</a:t>
            </a:r>
            <a:r>
              <a:rPr lang="en-US" sz="1500" dirty="0">
                <a:solidFill>
                  <a:prstClr val="black"/>
                </a:solidFill>
                <a:cs typeface="+mn-cs"/>
              </a:rPr>
              <a:t> built on a foundation of population health measures calculated from administrative claims-based quality measures and </a:t>
            </a:r>
            <a:r>
              <a:rPr lang="en-US" sz="1500" b="1" dirty="0">
                <a:solidFill>
                  <a:prstClr val="black"/>
                </a:solidFill>
                <a:cs typeface="+mn-cs"/>
              </a:rPr>
              <a:t>Promoting Interoperability </a:t>
            </a:r>
            <a:r>
              <a:rPr lang="en-US" sz="1500" dirty="0">
                <a:solidFill>
                  <a:prstClr val="black"/>
                </a:solidFill>
                <a:cs typeface="+mn-cs"/>
              </a:rPr>
              <a:t>concepts</a:t>
            </a:r>
          </a:p>
          <a:p>
            <a:pPr lvl="1">
              <a:lnSpc>
                <a:spcPct val="120000"/>
              </a:lnSpc>
            </a:pPr>
            <a:r>
              <a:rPr lang="en-US" sz="1500" dirty="0">
                <a:solidFill>
                  <a:prstClr val="black"/>
                </a:solidFill>
                <a:cs typeface="+mn-cs"/>
              </a:rPr>
              <a:t>Further reduce reporting burden</a:t>
            </a:r>
          </a:p>
          <a:p>
            <a:pPr lvl="1">
              <a:lnSpc>
                <a:spcPct val="120000"/>
              </a:lnSpc>
            </a:pPr>
            <a:r>
              <a:rPr lang="en-US" sz="1500" dirty="0">
                <a:solidFill>
                  <a:prstClr val="black"/>
                </a:solidFill>
                <a:cs typeface="+mn-cs"/>
              </a:rPr>
              <a:t>Keep the patient at the center of our work</a:t>
            </a:r>
          </a:p>
          <a:p>
            <a:pPr marL="257175" lvl="1" indent="0">
              <a:lnSpc>
                <a:spcPct val="120000"/>
              </a:lnSpc>
              <a:buNone/>
            </a:pPr>
            <a:endParaRPr lang="en-US" sz="1500" dirty="0">
              <a:solidFill>
                <a:prstClr val="black"/>
              </a:solidFill>
              <a:cs typeface="+mn-cs"/>
            </a:endParaRPr>
          </a:p>
          <a:p>
            <a:pPr marL="32147">
              <a:lnSpc>
                <a:spcPct val="120000"/>
              </a:lnSpc>
            </a:pPr>
            <a:r>
              <a:rPr lang="en-US" sz="1500" dirty="0">
                <a:solidFill>
                  <a:prstClr val="black"/>
                </a:solidFill>
                <a:cs typeface="+mn-cs"/>
              </a:rPr>
              <a:t>CMS is committed to working with stakeholders to develop this new framework, as well as develop additional ways to reduce burden in the MIPS program.</a:t>
            </a:r>
          </a:p>
          <a:p>
            <a:pPr lvl="0"/>
            <a:endParaRPr lang="en-US" sz="2400" dirty="0">
              <a:solidFill>
                <a:prstClr val="black"/>
              </a:solidFill>
              <a:cs typeface="+mn-cs"/>
            </a:endParaRPr>
          </a:p>
          <a:p>
            <a:endParaRPr lang="en-US" dirty="0"/>
          </a:p>
        </p:txBody>
      </p:sp>
      <p:sp>
        <p:nvSpPr>
          <p:cNvPr id="4" name="Title 3"/>
          <p:cNvSpPr>
            <a:spLocks noGrp="1"/>
          </p:cNvSpPr>
          <p:nvPr>
            <p:ph type="title"/>
          </p:nvPr>
        </p:nvSpPr>
        <p:spPr>
          <a:xfrm>
            <a:off x="273975" y="1164905"/>
            <a:ext cx="4894373" cy="521953"/>
          </a:xfrm>
        </p:spPr>
        <p:txBody>
          <a:bodyPr>
            <a:normAutofit/>
          </a:bodyPr>
          <a:lstStyle/>
          <a:p>
            <a:r>
              <a:rPr lang="en-US" sz="2400" dirty="0"/>
              <a:t>MIPS Value </a:t>
            </a:r>
            <a:r>
              <a:rPr lang="en-US" sz="2400" dirty="0" smtClean="0"/>
              <a:t>Pathways  </a:t>
            </a:r>
            <a:r>
              <a:rPr lang="en-US" sz="2400" dirty="0"/>
              <a:t>(MVPs)</a:t>
            </a:r>
          </a:p>
        </p:txBody>
      </p:sp>
      <p:sp>
        <p:nvSpPr>
          <p:cNvPr id="2" name="Slide Number Placeholder 1"/>
          <p:cNvSpPr>
            <a:spLocks noGrp="1"/>
          </p:cNvSpPr>
          <p:nvPr>
            <p:ph type="sldNum" sz="quarter" idx="4294967295"/>
          </p:nvPr>
        </p:nvSpPr>
        <p:spPr>
          <a:xfrm>
            <a:off x="7467600" y="4830763"/>
            <a:ext cx="1600200" cy="273050"/>
          </a:xfrm>
        </p:spPr>
        <p:txBody>
          <a:bodyPr/>
          <a:lstStyle/>
          <a:p>
            <a:fld id="{7022FF3C-310F-4809-A5BE-BC5BA8AA108D}" type="slidenum">
              <a:rPr lang="en-US" smtClean="0"/>
              <a:t>24</a:t>
            </a:fld>
            <a:endParaRPr lang="en-US" dirty="0"/>
          </a:p>
        </p:txBody>
      </p:sp>
    </p:spTree>
    <p:extLst>
      <p:ext uri="{BB962C8B-B14F-4D97-AF65-F5344CB8AC3E}">
        <p14:creationId xmlns:p14="http://schemas.microsoft.com/office/powerpoint/2010/main" val="2600336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6" y="1164905"/>
            <a:ext cx="1879678" cy="2059558"/>
          </a:xfrm>
        </p:spPr>
        <p:txBody>
          <a:bodyPr>
            <a:noAutofit/>
          </a:bodyPr>
          <a:lstStyle/>
          <a:p>
            <a:r>
              <a:rPr lang="en-US" sz="2400" dirty="0" smtClean="0"/>
              <a:t>MVP Evolution </a:t>
            </a:r>
            <a:endParaRPr lang="en-US" sz="2400" dirty="0"/>
          </a:p>
        </p:txBody>
      </p:sp>
      <p:sp>
        <p:nvSpPr>
          <p:cNvPr id="2" name="Slide Number Placeholder 1"/>
          <p:cNvSpPr>
            <a:spLocks noGrp="1"/>
          </p:cNvSpPr>
          <p:nvPr>
            <p:ph type="sldNum" sz="quarter" idx="4294967295"/>
          </p:nvPr>
        </p:nvSpPr>
        <p:spPr>
          <a:xfrm>
            <a:off x="7515823" y="4878802"/>
            <a:ext cx="1600200" cy="273050"/>
          </a:xfrm>
        </p:spPr>
        <p:txBody>
          <a:bodyPr/>
          <a:lstStyle/>
          <a:p>
            <a:fld id="{7022FF3C-310F-4809-A5BE-BC5BA8AA108D}" type="slidenum">
              <a:rPr lang="en-US" smtClean="0"/>
              <a:t>25</a:t>
            </a:fld>
            <a:endParaRPr lang="en-US" dirty="0"/>
          </a:p>
        </p:txBody>
      </p:sp>
      <p:pic>
        <p:nvPicPr>
          <p:cNvPr id="3" name="Picture 2" descr="Diagram describing the shift from the current state of MIPS to the new MIPS Value Pathways Framework to the Future State of MIPS. " title="MIPS Value Pathways diagram"/>
          <p:cNvPicPr>
            <a:picLocks noChangeAspect="1"/>
          </p:cNvPicPr>
          <p:nvPr/>
        </p:nvPicPr>
        <p:blipFill>
          <a:blip r:embed="rId3"/>
          <a:stretch>
            <a:fillRect/>
          </a:stretch>
        </p:blipFill>
        <p:spPr>
          <a:xfrm>
            <a:off x="2434280" y="994778"/>
            <a:ext cx="6224555" cy="3749365"/>
          </a:xfrm>
          <a:prstGeom prst="rect">
            <a:avLst/>
          </a:prstGeom>
        </p:spPr>
      </p:pic>
    </p:spTree>
    <p:extLst>
      <p:ext uri="{BB962C8B-B14F-4D97-AF65-F5344CB8AC3E}">
        <p14:creationId xmlns:p14="http://schemas.microsoft.com/office/powerpoint/2010/main" val="2116488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5" y="1164905"/>
            <a:ext cx="1602951" cy="2035495"/>
          </a:xfrm>
        </p:spPr>
        <p:txBody>
          <a:bodyPr>
            <a:normAutofit/>
          </a:bodyPr>
          <a:lstStyle/>
          <a:p>
            <a:r>
              <a:rPr lang="en-US" sz="2400" dirty="0" smtClean="0"/>
              <a:t>MVPs: Surgery </a:t>
            </a:r>
            <a:endParaRPr lang="en-US" sz="2400" dirty="0"/>
          </a:p>
        </p:txBody>
      </p:sp>
      <p:pic>
        <p:nvPicPr>
          <p:cNvPr id="5" name="Picture 4" descr="Diagram describing the shift from the current state of MIPS to the new MIPS Value Pathways Framework to the Future State of MIPS with specific examples for surgery. " title="MIPS Value Pathways Framework Diagram"/>
          <p:cNvPicPr>
            <a:picLocks noChangeAspect="1"/>
          </p:cNvPicPr>
          <p:nvPr/>
        </p:nvPicPr>
        <p:blipFill>
          <a:blip r:embed="rId2"/>
          <a:stretch>
            <a:fillRect/>
          </a:stretch>
        </p:blipFill>
        <p:spPr>
          <a:xfrm>
            <a:off x="1567846" y="1063255"/>
            <a:ext cx="5866149" cy="3678865"/>
          </a:xfrm>
          <a:prstGeom prst="rect">
            <a:avLst/>
          </a:prstGeom>
        </p:spPr>
      </p:pic>
    </p:spTree>
    <p:extLst>
      <p:ext uri="{BB962C8B-B14F-4D97-AF65-F5344CB8AC3E}">
        <p14:creationId xmlns:p14="http://schemas.microsoft.com/office/powerpoint/2010/main" val="1737262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6" y="1164905"/>
            <a:ext cx="1470604" cy="1999400"/>
          </a:xfrm>
        </p:spPr>
        <p:txBody>
          <a:bodyPr>
            <a:noAutofit/>
          </a:bodyPr>
          <a:lstStyle/>
          <a:p>
            <a:r>
              <a:rPr lang="en-US" sz="2400" dirty="0" smtClean="0"/>
              <a:t>MVPs: Diabetes</a:t>
            </a:r>
            <a:endParaRPr lang="en-US" sz="2400" dirty="0"/>
          </a:p>
        </p:txBody>
      </p:sp>
      <p:sp>
        <p:nvSpPr>
          <p:cNvPr id="2" name="Slide Number Placeholder 1"/>
          <p:cNvSpPr>
            <a:spLocks noGrp="1"/>
          </p:cNvSpPr>
          <p:nvPr>
            <p:ph type="sldNum" sz="quarter" idx="4294967295"/>
          </p:nvPr>
        </p:nvSpPr>
        <p:spPr>
          <a:xfrm>
            <a:off x="7543800" y="4768850"/>
            <a:ext cx="1600200" cy="273050"/>
          </a:xfrm>
        </p:spPr>
        <p:txBody>
          <a:bodyPr/>
          <a:lstStyle/>
          <a:p>
            <a:fld id="{7022FF3C-310F-4809-A5BE-BC5BA8AA108D}" type="slidenum">
              <a:rPr lang="en-US" smtClean="0"/>
              <a:t>27</a:t>
            </a:fld>
            <a:endParaRPr lang="en-US"/>
          </a:p>
        </p:txBody>
      </p:sp>
      <p:pic>
        <p:nvPicPr>
          <p:cNvPr id="3" name="Picture 2" descr="Diagram describing the shift from the current state of MIPS to the new MIPS Value Pathways Framework to the Future State of MIPS with specific examples for diabetes. " title="MIPS Value Pathways Framework, diabetes "/>
          <p:cNvPicPr>
            <a:picLocks noChangeAspect="1"/>
          </p:cNvPicPr>
          <p:nvPr/>
        </p:nvPicPr>
        <p:blipFill>
          <a:blip r:embed="rId3"/>
          <a:stretch>
            <a:fillRect/>
          </a:stretch>
        </p:blipFill>
        <p:spPr>
          <a:xfrm>
            <a:off x="1503670" y="1102970"/>
            <a:ext cx="6040130" cy="3802405"/>
          </a:xfrm>
          <a:prstGeom prst="rect">
            <a:avLst/>
          </a:prstGeom>
        </p:spPr>
      </p:pic>
    </p:spTree>
    <p:extLst>
      <p:ext uri="{BB962C8B-B14F-4D97-AF65-F5344CB8AC3E}">
        <p14:creationId xmlns:p14="http://schemas.microsoft.com/office/powerpoint/2010/main" val="3908004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10" y="2082373"/>
            <a:ext cx="3930316" cy="857250"/>
          </a:xfrm>
        </p:spPr>
        <p:txBody>
          <a:bodyPr>
            <a:normAutofit/>
          </a:bodyPr>
          <a:lstStyle/>
          <a:p>
            <a:r>
              <a:rPr lang="en-US" sz="2475" dirty="0"/>
              <a:t>Merit-Based Incentive Payment System (MIPS)</a:t>
            </a:r>
          </a:p>
        </p:txBody>
      </p:sp>
      <p:sp>
        <p:nvSpPr>
          <p:cNvPr id="9" name="Text Placeholder 8"/>
          <p:cNvSpPr>
            <a:spLocks noGrp="1"/>
          </p:cNvSpPr>
          <p:nvPr>
            <p:ph type="body" sz="quarter" idx="10"/>
          </p:nvPr>
        </p:nvSpPr>
        <p:spPr/>
        <p:txBody>
          <a:bodyPr/>
          <a:lstStyle/>
          <a:p>
            <a:endParaRPr lang="en-US"/>
          </a:p>
        </p:txBody>
      </p:sp>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28</a:t>
            </a:fld>
            <a:endParaRPr lang="en-US" dirty="0"/>
          </a:p>
        </p:txBody>
      </p:sp>
    </p:spTree>
    <p:extLst>
      <p:ext uri="{BB962C8B-B14F-4D97-AF65-F5344CB8AC3E}">
        <p14:creationId xmlns:p14="http://schemas.microsoft.com/office/powerpoint/2010/main" val="1308713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74638" y="1653729"/>
            <a:ext cx="8303046" cy="3042303"/>
          </a:xfrm>
        </p:spPr>
        <p:txBody>
          <a:bodyPr>
            <a:noAutofit/>
          </a:bodyPr>
          <a:lstStyle/>
          <a:p>
            <a:r>
              <a:rPr lang="en-US" sz="1260" b="1" dirty="0"/>
              <a:t>Quality:</a:t>
            </a:r>
            <a:r>
              <a:rPr lang="en-US" sz="1260" dirty="0"/>
              <a:t> Increased the data completeness threshold to 70%; continued to remove low-bar, standard of care process measures; addressed benchmarking for certain measures to avoid potentially incentivizing inappropriate treatment; focused on high-priority outcome measures; and added new specialty sets</a:t>
            </a:r>
          </a:p>
          <a:p>
            <a:pPr lvl="0"/>
            <a:endParaRPr lang="en-US" sz="1260" dirty="0"/>
          </a:p>
          <a:p>
            <a:pPr lvl="0"/>
            <a:r>
              <a:rPr lang="en-US" sz="1260" b="1" dirty="0"/>
              <a:t>Cost:</a:t>
            </a:r>
            <a:r>
              <a:rPr lang="en-US" sz="1260" dirty="0"/>
              <a:t> Added 10 new episode-based measures to continue expanding access to this performance category; revised the existing Medicare Spending Per Beneficiary Clinician (MSPB Clinician) and Total Per Capita Cost (TPCC) measures</a:t>
            </a:r>
            <a:br>
              <a:rPr lang="en-US" sz="1260" dirty="0"/>
            </a:br>
            <a:endParaRPr lang="en-US" sz="1260" dirty="0"/>
          </a:p>
          <a:p>
            <a:pPr lvl="0"/>
            <a:r>
              <a:rPr lang="en-US" sz="1260" b="1" dirty="0"/>
              <a:t>Improvement Activities:</a:t>
            </a:r>
            <a:r>
              <a:rPr lang="en-US" sz="1260" dirty="0"/>
              <a:t> Increased the participation threshold for group reporting from a single clinician to 50% of the clinicians in the practice; updated the Improvement Activity Inventory and established criteria for removal in the future; and concluded the CMS Study on Factors Associated with Reporting Quality Measures</a:t>
            </a:r>
          </a:p>
          <a:p>
            <a:pPr lvl="0"/>
            <a:r>
              <a:rPr lang="en-US" sz="1260" dirty="0"/>
              <a:t> </a:t>
            </a:r>
          </a:p>
          <a:p>
            <a:pPr lvl="0"/>
            <a:r>
              <a:rPr lang="en-US" sz="1260" b="1" dirty="0"/>
              <a:t>Promoting Interoperability:</a:t>
            </a:r>
            <a:r>
              <a:rPr lang="en-US" sz="1260" dirty="0"/>
              <a:t> Kept the Query of Prescription Drug Monitoring Program measure as an optional measure; removed the Verify Opioid Treatment Agreement measure; and reduced the threshold for a group to be considered hospital-based</a:t>
            </a:r>
          </a:p>
          <a:p>
            <a:endParaRPr lang="en-US" sz="1260" dirty="0"/>
          </a:p>
        </p:txBody>
      </p:sp>
      <p:sp>
        <p:nvSpPr>
          <p:cNvPr id="4" name="Title 3"/>
          <p:cNvSpPr>
            <a:spLocks noGrp="1"/>
          </p:cNvSpPr>
          <p:nvPr>
            <p:ph type="title"/>
          </p:nvPr>
        </p:nvSpPr>
        <p:spPr>
          <a:xfrm>
            <a:off x="273975" y="1164905"/>
            <a:ext cx="7902616" cy="521953"/>
          </a:xfrm>
        </p:spPr>
        <p:txBody>
          <a:bodyPr>
            <a:noAutofit/>
          </a:bodyPr>
          <a:lstStyle/>
          <a:p>
            <a:r>
              <a:rPr lang="en-US" sz="2400" dirty="0"/>
              <a:t>2020 Changes to MIPS Performance Categories</a:t>
            </a:r>
          </a:p>
        </p:txBody>
      </p:sp>
      <p:sp>
        <p:nvSpPr>
          <p:cNvPr id="2" name="Slide Number Placeholder 1"/>
          <p:cNvSpPr>
            <a:spLocks noGrp="1"/>
          </p:cNvSpPr>
          <p:nvPr>
            <p:ph type="sldNum" sz="quarter" idx="4294967295"/>
          </p:nvPr>
        </p:nvSpPr>
        <p:spPr>
          <a:xfrm>
            <a:off x="7543800" y="4839115"/>
            <a:ext cx="1600200" cy="273050"/>
          </a:xfrm>
        </p:spPr>
        <p:txBody>
          <a:bodyPr/>
          <a:lstStyle/>
          <a:p>
            <a:fld id="{7022FF3C-310F-4809-A5BE-BC5BA8AA108D}" type="slidenum">
              <a:rPr lang="en-US" smtClean="0"/>
              <a:t>29</a:t>
            </a:fld>
            <a:endParaRPr lang="en-US" dirty="0"/>
          </a:p>
        </p:txBody>
      </p:sp>
    </p:spTree>
    <p:extLst>
      <p:ext uri="{BB962C8B-B14F-4D97-AF65-F5344CB8AC3E}">
        <p14:creationId xmlns:p14="http://schemas.microsoft.com/office/powerpoint/2010/main" val="1748799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1686859"/>
            <a:ext cx="8303046" cy="3042303"/>
          </a:xfrm>
        </p:spPr>
        <p:txBody>
          <a:bodyPr>
            <a:normAutofit/>
          </a:bodyPr>
          <a:lstStyle/>
          <a:p>
            <a:pPr>
              <a:spcBef>
                <a:spcPts val="900"/>
              </a:spcBef>
            </a:pPr>
            <a:r>
              <a:rPr lang="en-US" dirty="0"/>
              <a:t>By the end of the presentation participants should be able to: </a:t>
            </a:r>
          </a:p>
          <a:p>
            <a:pPr marL="604838" lvl="2" indent="-214313">
              <a:spcBef>
                <a:spcPts val="900"/>
              </a:spcBef>
              <a:buSzPct val="100000"/>
              <a:buFont typeface="Arial" panose="020B0604020202020204" pitchFamily="34" charset="0"/>
              <a:buChar char="•"/>
            </a:pPr>
            <a:r>
              <a:rPr lang="en-US" sz="1600" dirty="0"/>
              <a:t>name quality measurement priorities for CMS moving </a:t>
            </a:r>
            <a:r>
              <a:rPr lang="en-US" sz="1600" dirty="0" smtClean="0"/>
              <a:t>forward;</a:t>
            </a:r>
            <a:endParaRPr lang="en-US" sz="1600" dirty="0"/>
          </a:p>
          <a:p>
            <a:pPr marL="604838" lvl="2" indent="-214313">
              <a:spcBef>
                <a:spcPts val="900"/>
              </a:spcBef>
              <a:buSzPct val="100000"/>
              <a:buFont typeface="Arial" panose="020B0604020202020204" pitchFamily="34" charset="0"/>
              <a:buChar char="•"/>
            </a:pPr>
            <a:r>
              <a:rPr lang="en-US" sz="1600" dirty="0"/>
              <a:t>summarize proposed changes to </a:t>
            </a:r>
            <a:r>
              <a:rPr lang="en-US" sz="1600" dirty="0" smtClean="0"/>
              <a:t>MIPS;</a:t>
            </a:r>
          </a:p>
          <a:p>
            <a:pPr marL="604838" lvl="2" indent="-214313">
              <a:spcBef>
                <a:spcPts val="900"/>
              </a:spcBef>
              <a:buSzPct val="100000"/>
              <a:buFont typeface="Arial" panose="020B0604020202020204" pitchFamily="34" charset="0"/>
              <a:buChar char="•"/>
            </a:pPr>
            <a:r>
              <a:rPr lang="en-US" sz="1600" dirty="0"/>
              <a:t>define PRO, PROM, and </a:t>
            </a:r>
            <a:r>
              <a:rPr lang="en-US" sz="1600" dirty="0" smtClean="0"/>
              <a:t>PRO-PM; </a:t>
            </a:r>
            <a:r>
              <a:rPr lang="en-US" sz="1600" dirty="0"/>
              <a:t>and </a:t>
            </a:r>
          </a:p>
          <a:p>
            <a:pPr marL="604838" lvl="2" indent="-214313">
              <a:spcBef>
                <a:spcPts val="900"/>
              </a:spcBef>
              <a:buSzPct val="100000"/>
              <a:buFont typeface="Arial" panose="020B0604020202020204" pitchFamily="34" charset="0"/>
              <a:buChar char="•"/>
            </a:pPr>
            <a:r>
              <a:rPr lang="en-US" sz="1600" dirty="0"/>
              <a:t>recall new tools and methods supporting the development of PROs/PROMs/PRO-PMs. </a:t>
            </a:r>
          </a:p>
          <a:p>
            <a:endParaRPr lang="en-US" sz="1400" dirty="0"/>
          </a:p>
        </p:txBody>
      </p:sp>
      <p:sp>
        <p:nvSpPr>
          <p:cNvPr id="5" name="Title 4"/>
          <p:cNvSpPr>
            <a:spLocks noGrp="1"/>
          </p:cNvSpPr>
          <p:nvPr>
            <p:ph type="title"/>
          </p:nvPr>
        </p:nvSpPr>
        <p:spPr/>
        <p:txBody>
          <a:bodyPr>
            <a:normAutofit/>
          </a:bodyPr>
          <a:lstStyle/>
          <a:p>
            <a:r>
              <a:rPr lang="en-US" sz="2400" dirty="0"/>
              <a:t>Learning Objectives</a:t>
            </a:r>
          </a:p>
        </p:txBody>
      </p:sp>
      <p:sp>
        <p:nvSpPr>
          <p:cNvPr id="4" name="Slide Number Placeholder 3"/>
          <p:cNvSpPr>
            <a:spLocks noGrp="1"/>
          </p:cNvSpPr>
          <p:nvPr>
            <p:ph type="sldNum" sz="quarter" idx="4294967295"/>
          </p:nvPr>
        </p:nvSpPr>
        <p:spPr>
          <a:xfrm>
            <a:off x="8739188" y="4822825"/>
            <a:ext cx="404812" cy="127000"/>
          </a:xfrm>
        </p:spPr>
        <p:txBody>
          <a:bodyPr/>
          <a:lstStyle/>
          <a:p>
            <a:fld id="{F6E550D1-005E-8D42-8A02-7B0267170091}" type="slidenum">
              <a:rPr lang="en-US" smtClean="0"/>
              <a:pPr/>
              <a:t>3</a:t>
            </a:fld>
            <a:endParaRPr lang="en-US"/>
          </a:p>
        </p:txBody>
      </p:sp>
    </p:spTree>
    <p:extLst>
      <p:ext uri="{BB962C8B-B14F-4D97-AF65-F5344CB8AC3E}">
        <p14:creationId xmlns:p14="http://schemas.microsoft.com/office/powerpoint/2010/main" val="510890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erformance Category Weights for 2020: quality 45%, cost 15%, improvement activities 15%, promoting interoperability 25%" title="MIPS Policies for the 2020 Performance Period"/>
          <p:cNvSpPr>
            <a:spLocks noGrp="1"/>
          </p:cNvSpPr>
          <p:nvPr>
            <p:ph type="title"/>
          </p:nvPr>
        </p:nvSpPr>
        <p:spPr>
          <a:xfrm>
            <a:off x="273975" y="1164905"/>
            <a:ext cx="3847451" cy="1891116"/>
          </a:xfrm>
        </p:spPr>
        <p:txBody>
          <a:bodyPr>
            <a:noAutofit/>
          </a:bodyPr>
          <a:lstStyle/>
          <a:p>
            <a:r>
              <a:rPr lang="en-US" sz="2400" dirty="0"/>
              <a:t>MIPS Policies for the 2020 Performance </a:t>
            </a:r>
            <a:r>
              <a:rPr lang="en-US" sz="2400" dirty="0" smtClean="0"/>
              <a:t>Period: Performance Category Weights</a:t>
            </a:r>
            <a:endParaRPr lang="en-US" sz="2400" dirty="0"/>
          </a:p>
        </p:txBody>
      </p:sp>
      <p:sp>
        <p:nvSpPr>
          <p:cNvPr id="17"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30</a:t>
            </a:fld>
            <a:endParaRPr lang="en-US" dirty="0"/>
          </a:p>
        </p:txBody>
      </p:sp>
      <p:pic>
        <p:nvPicPr>
          <p:cNvPr id="2" name="Picture 1" descr="Quality 45%, Cost 15%, Improvement Activities 15%, Promoting Interoperability 25%" title="Performance Category Weights for 2020"/>
          <p:cNvPicPr>
            <a:picLocks noChangeAspect="1"/>
          </p:cNvPicPr>
          <p:nvPr/>
        </p:nvPicPr>
        <p:blipFill>
          <a:blip r:embed="rId3"/>
          <a:stretch>
            <a:fillRect/>
          </a:stretch>
        </p:blipFill>
        <p:spPr>
          <a:xfrm>
            <a:off x="4695799" y="1028827"/>
            <a:ext cx="3334801" cy="3779848"/>
          </a:xfrm>
          <a:prstGeom prst="rect">
            <a:avLst/>
          </a:prstGeom>
        </p:spPr>
      </p:pic>
    </p:spTree>
    <p:extLst>
      <p:ext uri="{BB962C8B-B14F-4D97-AF65-F5344CB8AC3E}">
        <p14:creationId xmlns:p14="http://schemas.microsoft.com/office/powerpoint/2010/main" val="1771100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3976" y="1164905"/>
            <a:ext cx="2483610" cy="3687393"/>
          </a:xfrm>
        </p:spPr>
        <p:txBody>
          <a:bodyPr>
            <a:noAutofit/>
          </a:bodyPr>
          <a:lstStyle/>
          <a:p>
            <a:r>
              <a:rPr lang="en-US" sz="2400" dirty="0"/>
              <a:t>MIPS Policies for the 2020 Performance </a:t>
            </a:r>
            <a:r>
              <a:rPr lang="en-US" sz="2400" dirty="0" smtClean="0"/>
              <a:t>Period: Payment Adjustments </a:t>
            </a:r>
            <a:endParaRPr lang="en-US" sz="2400" dirty="0"/>
          </a:p>
        </p:txBody>
      </p:sp>
      <p:sp>
        <p:nvSpPr>
          <p:cNvPr id="2" name="Slide Number Placeholder 1"/>
          <p:cNvSpPr>
            <a:spLocks noGrp="1"/>
          </p:cNvSpPr>
          <p:nvPr>
            <p:ph type="sldNum" sz="quarter" idx="4294967295"/>
          </p:nvPr>
        </p:nvSpPr>
        <p:spPr>
          <a:xfrm>
            <a:off x="7543800" y="4852298"/>
            <a:ext cx="1600200" cy="273050"/>
          </a:xfrm>
        </p:spPr>
        <p:txBody>
          <a:bodyPr/>
          <a:lstStyle/>
          <a:p>
            <a:fld id="{7022FF3C-310F-4809-A5BE-BC5BA8AA108D}" type="slidenum">
              <a:rPr lang="en-US" smtClean="0"/>
              <a:t>31</a:t>
            </a:fld>
            <a:endParaRPr lang="en-US" dirty="0"/>
          </a:p>
        </p:txBody>
      </p:sp>
      <p:pic>
        <p:nvPicPr>
          <p:cNvPr id="17" name="table" descr="Outline of the performance thresholds, exceptional performance bonuses, and payment adjustments for 2017 to 2021" title="MIPS Politicies for the 2020 Performance Period">
            <a:extLst>
              <a:ext uri="{FF2B5EF4-FFF2-40B4-BE49-F238E27FC236}">
                <a16:creationId xmlns:a16="http://schemas.microsoft.com/office/drawing/2014/main" id="{1C6E8810-85CC-4249-A835-759E6D560F79}"/>
              </a:ext>
            </a:extLst>
          </p:cNvPr>
          <p:cNvPicPr>
            <a:picLocks noChangeAspect="1"/>
          </p:cNvPicPr>
          <p:nvPr/>
        </p:nvPicPr>
        <p:blipFill>
          <a:blip r:embed="rId3"/>
          <a:stretch>
            <a:fillRect/>
          </a:stretch>
        </p:blipFill>
        <p:spPr>
          <a:xfrm>
            <a:off x="2757585" y="1295686"/>
            <a:ext cx="6172201" cy="2657137"/>
          </a:xfrm>
          <a:prstGeom prst="rect">
            <a:avLst/>
          </a:prstGeom>
        </p:spPr>
      </p:pic>
      <p:sp>
        <p:nvSpPr>
          <p:cNvPr id="18" name="Rectangle 17">
            <a:extLst>
              <a:ext uri="{FF2B5EF4-FFF2-40B4-BE49-F238E27FC236}">
                <a16:creationId xmlns:a16="http://schemas.microsoft.com/office/drawing/2014/main" id="{57B605A3-C1C8-4E13-B1E7-6C24F8900A6D}"/>
              </a:ext>
            </a:extLst>
          </p:cNvPr>
          <p:cNvSpPr/>
          <p:nvPr/>
        </p:nvSpPr>
        <p:spPr>
          <a:xfrm>
            <a:off x="2621508" y="4055634"/>
            <a:ext cx="6172201"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*Payment adjustment (and exceptional performer bonus) is based on comparing final score to performance threshold and additional performance threshold for exceptional performance. To ensure budget neutrality, positive MIPS payment adjustment factors are likely to be increased or decreased by an amount called a “scaling factor.” The amount of the scaling factor depends on the distribution of final scores across all MIPS eligible clinicians.</a:t>
            </a:r>
            <a:endParaRPr lang="en-US" sz="900" dirty="0">
              <a:solidFill>
                <a:srgbClr val="003366"/>
              </a:solidFill>
            </a:endParaRPr>
          </a:p>
        </p:txBody>
      </p:sp>
    </p:spTree>
    <p:extLst>
      <p:ext uri="{BB962C8B-B14F-4D97-AF65-F5344CB8AC3E}">
        <p14:creationId xmlns:p14="http://schemas.microsoft.com/office/powerpoint/2010/main" val="2695200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74638" y="1686859"/>
            <a:ext cx="8303046" cy="3042303"/>
          </a:xfrm>
        </p:spPr>
        <p:txBody>
          <a:bodyPr>
            <a:normAutofit fontScale="92500" lnSpcReduction="20000"/>
          </a:bodyPr>
          <a:lstStyle/>
          <a:p>
            <a:pPr lvl="0">
              <a:lnSpc>
                <a:spcPct val="120000"/>
              </a:lnSpc>
            </a:pPr>
            <a:r>
              <a:rPr lang="en-US" sz="1275" b="1" dirty="0"/>
              <a:t>Third-Party Intermediaries:</a:t>
            </a:r>
          </a:p>
          <a:p>
            <a:pPr marL="214313" indent="-214313">
              <a:lnSpc>
                <a:spcPct val="120000"/>
              </a:lnSpc>
              <a:buFont typeface="Arial" panose="020B0604020202020204" pitchFamily="34" charset="0"/>
              <a:buChar char="•"/>
            </a:pPr>
            <a:r>
              <a:rPr lang="en-US" sz="1275" dirty="0"/>
              <a:t>CMS is focused on improving partnerships with third parties to help reduce clinician reporting burden.</a:t>
            </a:r>
          </a:p>
          <a:p>
            <a:pPr marL="214313" indent="-214313">
              <a:lnSpc>
                <a:spcPct val="120000"/>
              </a:lnSpc>
              <a:buFont typeface="Arial" panose="020B0604020202020204" pitchFamily="34" charset="0"/>
              <a:buChar char="•"/>
            </a:pPr>
            <a:r>
              <a:rPr lang="en-US" sz="1275" dirty="0"/>
              <a:t>Beginning with the 2020 performance period, Qualified Clinical Data Registries (QCDRs) are required to work together to harmonize similar measures.</a:t>
            </a:r>
          </a:p>
          <a:p>
            <a:pPr marL="214313" indent="-214313">
              <a:lnSpc>
                <a:spcPct val="120000"/>
              </a:lnSpc>
              <a:buFont typeface="Arial" panose="020B0604020202020204" pitchFamily="34" charset="0"/>
              <a:buChar char="•"/>
            </a:pPr>
            <a:r>
              <a:rPr lang="en-US" sz="1275" dirty="0"/>
              <a:t>Beginning with the 2021 performance period, third-party intermediaries are required to consolidate services by:</a:t>
            </a:r>
          </a:p>
          <a:p>
            <a:pPr lvl="1">
              <a:lnSpc>
                <a:spcPct val="120000"/>
              </a:lnSpc>
            </a:pPr>
            <a:r>
              <a:rPr lang="en-US" sz="1125" dirty="0"/>
              <a:t>Providing continuity of service to their participants</a:t>
            </a:r>
          </a:p>
          <a:p>
            <a:pPr lvl="1">
              <a:lnSpc>
                <a:spcPct val="120000"/>
              </a:lnSpc>
            </a:pPr>
            <a:r>
              <a:rPr lang="en-US" sz="1125" dirty="0"/>
              <a:t>Supporting all MIPS performance categories that require data submission</a:t>
            </a:r>
          </a:p>
          <a:p>
            <a:pPr lvl="1">
              <a:lnSpc>
                <a:spcPct val="120000"/>
              </a:lnSpc>
            </a:pPr>
            <a:r>
              <a:rPr lang="en-US" sz="1125" dirty="0"/>
              <a:t>Providing enhanced performance feedback and allowing clinicians to view their performance on a given measure in comparison to others</a:t>
            </a:r>
          </a:p>
          <a:p>
            <a:pPr lvl="1">
              <a:lnSpc>
                <a:spcPct val="120000"/>
              </a:lnSpc>
              <a:spcAft>
                <a:spcPts val="900"/>
              </a:spcAft>
            </a:pPr>
            <a:r>
              <a:rPr lang="en-US" sz="1125" dirty="0"/>
              <a:t>Requiring that QCDR measures be fully developed and tested prior to self-nomination</a:t>
            </a:r>
            <a:endParaRPr lang="en-US" sz="1425" dirty="0"/>
          </a:p>
          <a:p>
            <a:pPr>
              <a:lnSpc>
                <a:spcPct val="120000"/>
              </a:lnSpc>
            </a:pPr>
            <a:r>
              <a:rPr lang="en-US" sz="1275" b="1" dirty="0"/>
              <a:t>Additional Changes:</a:t>
            </a:r>
          </a:p>
          <a:p>
            <a:pPr marL="214313" indent="-214313">
              <a:lnSpc>
                <a:spcPct val="120000"/>
              </a:lnSpc>
              <a:buFont typeface="Arial" panose="020B0604020202020204" pitchFamily="34" charset="0"/>
              <a:buChar char="•"/>
            </a:pPr>
            <a:r>
              <a:rPr lang="en-US" sz="1275" dirty="0"/>
              <a:t>Final score reweighting policy finalized to address data integrity concerns</a:t>
            </a:r>
          </a:p>
          <a:p>
            <a:pPr marL="214313" indent="-214313">
              <a:lnSpc>
                <a:spcPct val="120000"/>
              </a:lnSpc>
              <a:buFont typeface="Arial" panose="020B0604020202020204" pitchFamily="34" charset="0"/>
              <a:buChar char="•"/>
            </a:pPr>
            <a:r>
              <a:rPr lang="en-US" sz="1275" dirty="0"/>
              <a:t>Targeted review requests must be submitted within 60 days of the release of the MIPS payment adjustment factor(s) with performance feedback</a:t>
            </a:r>
          </a:p>
          <a:p>
            <a:endParaRPr lang="en-US" dirty="0"/>
          </a:p>
        </p:txBody>
      </p:sp>
      <p:sp>
        <p:nvSpPr>
          <p:cNvPr id="4" name="Title 3"/>
          <p:cNvSpPr>
            <a:spLocks noGrp="1"/>
          </p:cNvSpPr>
          <p:nvPr>
            <p:ph type="title"/>
          </p:nvPr>
        </p:nvSpPr>
        <p:spPr>
          <a:xfrm>
            <a:off x="273975" y="1164905"/>
            <a:ext cx="8087972" cy="521953"/>
          </a:xfrm>
        </p:spPr>
        <p:txBody>
          <a:bodyPr>
            <a:noAutofit/>
          </a:bodyPr>
          <a:lstStyle/>
          <a:p>
            <a:r>
              <a:rPr lang="en-US" sz="2400" dirty="0"/>
              <a:t>MIPS Policies for the 2020 </a:t>
            </a:r>
            <a:r>
              <a:rPr lang="en-US" sz="2400"/>
              <a:t>Performance </a:t>
            </a:r>
            <a:r>
              <a:rPr lang="en-US" sz="2400" smtClean="0"/>
              <a:t>Period, cont. </a:t>
            </a:r>
            <a:endParaRPr lang="en-US" sz="2400" dirty="0"/>
          </a:p>
        </p:txBody>
      </p:sp>
      <p:sp>
        <p:nvSpPr>
          <p:cNvPr id="2" name="Slide Number Placeholder 1"/>
          <p:cNvSpPr>
            <a:spLocks noGrp="1"/>
          </p:cNvSpPr>
          <p:nvPr>
            <p:ph type="sldNum" sz="quarter" idx="4294967295"/>
          </p:nvPr>
        </p:nvSpPr>
        <p:spPr>
          <a:xfrm>
            <a:off x="7460974" y="4830763"/>
            <a:ext cx="1600200" cy="273050"/>
          </a:xfrm>
        </p:spPr>
        <p:txBody>
          <a:bodyPr/>
          <a:lstStyle/>
          <a:p>
            <a:fld id="{7022FF3C-310F-4809-A5BE-BC5BA8AA108D}" type="slidenum">
              <a:rPr lang="en-US" smtClean="0"/>
              <a:t>32</a:t>
            </a:fld>
            <a:endParaRPr lang="en-US" dirty="0"/>
          </a:p>
        </p:txBody>
      </p:sp>
    </p:spTree>
    <p:extLst>
      <p:ext uri="{BB962C8B-B14F-4D97-AF65-F5344CB8AC3E}">
        <p14:creationId xmlns:p14="http://schemas.microsoft.com/office/powerpoint/2010/main" val="2872932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D11C-4C60-4EA3-B024-AFACFA4C831C}"/>
              </a:ext>
            </a:extLst>
          </p:cNvPr>
          <p:cNvSpPr>
            <a:spLocks noGrp="1"/>
          </p:cNvSpPr>
          <p:nvPr>
            <p:ph type="title"/>
          </p:nvPr>
        </p:nvSpPr>
        <p:spPr>
          <a:xfrm>
            <a:off x="191110" y="2082373"/>
            <a:ext cx="5295290" cy="857250"/>
          </a:xfrm>
        </p:spPr>
        <p:txBody>
          <a:bodyPr>
            <a:noAutofit/>
          </a:bodyPr>
          <a:lstStyle/>
          <a:p>
            <a:r>
              <a:rPr lang="en-US" sz="2000" dirty="0"/>
              <a:t>Patient Reported Outcome-Based Performance Measures in Quality Measurement</a:t>
            </a:r>
          </a:p>
        </p:txBody>
      </p:sp>
      <p:sp>
        <p:nvSpPr>
          <p:cNvPr id="3"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33</a:t>
            </a:fld>
            <a:endParaRPr lang="en-US" dirty="0"/>
          </a:p>
        </p:txBody>
      </p:sp>
    </p:spTree>
    <p:extLst>
      <p:ext uri="{BB962C8B-B14F-4D97-AF65-F5344CB8AC3E}">
        <p14:creationId xmlns:p14="http://schemas.microsoft.com/office/powerpoint/2010/main" val="4115673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74638" y="1686859"/>
            <a:ext cx="8303046" cy="3042303"/>
          </a:xfrm>
        </p:spPr>
        <p:txBody>
          <a:bodyPr>
            <a:noAutofit/>
          </a:bodyPr>
          <a:lstStyle/>
          <a:p>
            <a:pPr marL="214313" indent="-214313">
              <a:spcBef>
                <a:spcPts val="0"/>
              </a:spcBef>
              <a:spcAft>
                <a:spcPts val="900"/>
              </a:spcAft>
              <a:buFont typeface="Arial" panose="020B0604020202020204" pitchFamily="34" charset="0"/>
              <a:buChar char="•"/>
            </a:pPr>
            <a:r>
              <a:rPr lang="en-US" sz="2000" dirty="0"/>
              <a:t>Patient-reported outcomes (PROs) represent critical information for shared decision making and determining healthcare value</a:t>
            </a:r>
          </a:p>
          <a:p>
            <a:pPr marL="214313" indent="-214313">
              <a:spcBef>
                <a:spcPts val="0"/>
              </a:spcBef>
              <a:spcAft>
                <a:spcPts val="900"/>
              </a:spcAft>
              <a:buFont typeface="Arial" panose="020B0604020202020204" pitchFamily="34" charset="0"/>
              <a:buChar char="•"/>
            </a:pPr>
            <a:r>
              <a:rPr lang="en-US" sz="2000" dirty="0"/>
              <a:t>“PROMs” are the surveys used to collect PROs</a:t>
            </a:r>
          </a:p>
          <a:p>
            <a:pPr lvl="1">
              <a:spcBef>
                <a:spcPts val="0"/>
              </a:spcBef>
              <a:spcAft>
                <a:spcPts val="900"/>
              </a:spcAft>
            </a:pPr>
            <a:r>
              <a:rPr lang="en-US" sz="1600" dirty="0"/>
              <a:t>Can be global/generic or specific to a disease or health problem</a:t>
            </a:r>
          </a:p>
          <a:p>
            <a:pPr marL="214313" indent="-214313">
              <a:spcBef>
                <a:spcPts val="0"/>
              </a:spcBef>
              <a:spcAft>
                <a:spcPts val="900"/>
              </a:spcAft>
              <a:buFont typeface="Arial" panose="020B0604020202020204" pitchFamily="34" charset="0"/>
              <a:buChar char="•"/>
            </a:pPr>
            <a:r>
              <a:rPr lang="en-US" sz="2000" dirty="0"/>
              <a:t>“PRO-PMs” are the performance measures that use PRO data to assess care quality</a:t>
            </a:r>
          </a:p>
          <a:p>
            <a:pPr>
              <a:spcBef>
                <a:spcPts val="0"/>
              </a:spcBef>
              <a:spcAft>
                <a:spcPts val="900"/>
              </a:spcAft>
            </a:pPr>
            <a:endParaRPr lang="en-US" sz="2000" dirty="0"/>
          </a:p>
          <a:p>
            <a:pPr algn="ctr">
              <a:spcBef>
                <a:spcPts val="0"/>
              </a:spcBef>
              <a:spcAft>
                <a:spcPts val="900"/>
              </a:spcAft>
            </a:pPr>
            <a:r>
              <a:rPr lang="en-US" sz="2000" i="1" dirty="0"/>
              <a:t>Together they allow us to unleash the patient </a:t>
            </a:r>
            <a:r>
              <a:rPr lang="en-US" sz="2000" i="1" dirty="0" smtClean="0"/>
              <a:t>voice.</a:t>
            </a:r>
            <a:endParaRPr lang="en-US" sz="2000" i="1" dirty="0"/>
          </a:p>
          <a:p>
            <a:endParaRPr lang="en-US" sz="1800" dirty="0"/>
          </a:p>
        </p:txBody>
      </p:sp>
      <p:sp>
        <p:nvSpPr>
          <p:cNvPr id="2" name="Title 1">
            <a:extLst>
              <a:ext uri="{FF2B5EF4-FFF2-40B4-BE49-F238E27FC236}">
                <a16:creationId xmlns:a16="http://schemas.microsoft.com/office/drawing/2014/main" id="{2DB93503-6AF9-4E36-BBBA-ED548B9B843E}"/>
              </a:ext>
            </a:extLst>
          </p:cNvPr>
          <p:cNvSpPr>
            <a:spLocks noGrp="1"/>
          </p:cNvSpPr>
          <p:nvPr>
            <p:ph type="title"/>
          </p:nvPr>
        </p:nvSpPr>
        <p:spPr>
          <a:xfrm>
            <a:off x="273975" y="1164905"/>
            <a:ext cx="8303709" cy="521953"/>
          </a:xfrm>
        </p:spPr>
        <p:txBody>
          <a:bodyPr>
            <a:noAutofit/>
          </a:bodyPr>
          <a:lstStyle/>
          <a:p>
            <a:r>
              <a:rPr lang="en-US" sz="2400" dirty="0"/>
              <a:t>Overview of Patient-Reported Outcomes</a:t>
            </a:r>
          </a:p>
        </p:txBody>
      </p:sp>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34</a:t>
            </a:fld>
            <a:endParaRPr lang="en-US" dirty="0"/>
          </a:p>
        </p:txBody>
      </p:sp>
    </p:spTree>
    <p:extLst>
      <p:ext uri="{BB962C8B-B14F-4D97-AF65-F5344CB8AC3E}">
        <p14:creationId xmlns:p14="http://schemas.microsoft.com/office/powerpoint/2010/main" val="26067390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rmAutofit/>
          </a:bodyPr>
          <a:lstStyle/>
          <a:p>
            <a:pPr marL="214313" indent="-214313">
              <a:spcBef>
                <a:spcPts val="0"/>
              </a:spcBef>
              <a:spcAft>
                <a:spcPts val="900"/>
              </a:spcAft>
              <a:buFont typeface="Arial" panose="020B0604020202020204" pitchFamily="34" charset="0"/>
              <a:buChar char="•"/>
            </a:pPr>
            <a:r>
              <a:rPr lang="en-US" dirty="0"/>
              <a:t>Hip dysfunction and Osteoarthritis Outcome Score for Joint Replacement </a:t>
            </a:r>
          </a:p>
          <a:p>
            <a:pPr marL="214313" indent="-214313">
              <a:spcBef>
                <a:spcPts val="0"/>
              </a:spcBef>
              <a:spcAft>
                <a:spcPts val="900"/>
              </a:spcAft>
              <a:buFont typeface="Arial" panose="020B0604020202020204" pitchFamily="34" charset="0"/>
              <a:buChar char="•"/>
            </a:pPr>
            <a:r>
              <a:rPr lang="en-US" dirty="0"/>
              <a:t>Example of short-form procedure-specific PROM</a:t>
            </a:r>
          </a:p>
          <a:p>
            <a:pPr marL="214313" indent="-214313">
              <a:spcBef>
                <a:spcPts val="0"/>
              </a:spcBef>
              <a:spcAft>
                <a:spcPts val="900"/>
              </a:spcAft>
              <a:buFont typeface="Arial" panose="020B0604020202020204" pitchFamily="34" charset="0"/>
              <a:buChar char="•"/>
            </a:pPr>
            <a:r>
              <a:rPr lang="en-US" dirty="0"/>
              <a:t>6 questions about pain and functional status for patient undergoing hip replacement</a:t>
            </a:r>
          </a:p>
          <a:p>
            <a:pPr marL="214313" indent="-214313">
              <a:spcBef>
                <a:spcPts val="0"/>
              </a:spcBef>
              <a:spcAft>
                <a:spcPts val="900"/>
              </a:spcAft>
              <a:buFont typeface="Arial" panose="020B0604020202020204" pitchFamily="34" charset="0"/>
              <a:buChar char="•"/>
            </a:pPr>
            <a:r>
              <a:rPr lang="en-US" dirty="0"/>
              <a:t>Allows assessment of baseline (pre-op) and follow-up symptoms and function for hip replacement patients</a:t>
            </a:r>
          </a:p>
          <a:p>
            <a:pPr marL="214313" indent="-214313">
              <a:spcBef>
                <a:spcPts val="0"/>
              </a:spcBef>
              <a:spcAft>
                <a:spcPts val="900"/>
              </a:spcAft>
              <a:buFont typeface="Arial" panose="020B0604020202020204" pitchFamily="34" charset="0"/>
              <a:buChar char="•"/>
            </a:pPr>
            <a:r>
              <a:rPr lang="en-US" dirty="0"/>
              <a:t>Captures items most impacted by hip replacement surgery</a:t>
            </a:r>
          </a:p>
          <a:p>
            <a:endParaRPr lang="en-US" dirty="0"/>
          </a:p>
        </p:txBody>
      </p:sp>
      <p:sp>
        <p:nvSpPr>
          <p:cNvPr id="3" name="Title 2"/>
          <p:cNvSpPr>
            <a:spLocks noGrp="1"/>
          </p:cNvSpPr>
          <p:nvPr>
            <p:ph type="title"/>
          </p:nvPr>
        </p:nvSpPr>
        <p:spPr/>
        <p:txBody>
          <a:bodyPr>
            <a:normAutofit/>
          </a:bodyPr>
          <a:lstStyle/>
          <a:p>
            <a:r>
              <a:rPr lang="en-US" sz="2400" dirty="0"/>
              <a:t>HOOS, JR</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35</a:t>
            </a:fld>
            <a:endParaRPr lang="en-US" dirty="0"/>
          </a:p>
        </p:txBody>
      </p:sp>
    </p:spTree>
    <p:extLst>
      <p:ext uri="{BB962C8B-B14F-4D97-AF65-F5344CB8AC3E}">
        <p14:creationId xmlns:p14="http://schemas.microsoft.com/office/powerpoint/2010/main" val="2361639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Autofit/>
          </a:bodyPr>
          <a:lstStyle/>
          <a:p>
            <a:pPr marL="214313" indent="-214313">
              <a:spcBef>
                <a:spcPts val="0"/>
              </a:spcBef>
              <a:spcAft>
                <a:spcPts val="900"/>
              </a:spcAft>
              <a:buFont typeface="Arial" panose="020B0604020202020204" pitchFamily="34" charset="0"/>
              <a:buChar char="•"/>
            </a:pPr>
            <a:r>
              <a:rPr lang="en-US" dirty="0"/>
              <a:t>One of the PROMIS® (Patient-Reported Outcomes Measurement Information System) set of person-centered measures that evaluates and monitors physical, mental, and social health in adults &amp; children </a:t>
            </a:r>
          </a:p>
          <a:p>
            <a:pPr marL="214313" indent="-214313">
              <a:spcBef>
                <a:spcPts val="0"/>
              </a:spcBef>
              <a:spcAft>
                <a:spcPts val="900"/>
              </a:spcAft>
              <a:buFont typeface="Arial" panose="020B0604020202020204" pitchFamily="34" charset="0"/>
              <a:buChar char="•"/>
            </a:pPr>
            <a:r>
              <a:rPr lang="en-US" dirty="0"/>
              <a:t>10 questions that produce distinct Physical and Mental Health scores</a:t>
            </a:r>
          </a:p>
          <a:p>
            <a:pPr marL="214313" indent="-214313">
              <a:spcBef>
                <a:spcPts val="0"/>
              </a:spcBef>
              <a:spcAft>
                <a:spcPts val="900"/>
              </a:spcAft>
              <a:buFont typeface="Arial" panose="020B0604020202020204" pitchFamily="34" charset="0"/>
              <a:buChar char="•"/>
            </a:pPr>
            <a:r>
              <a:rPr lang="en-US" dirty="0"/>
              <a:t>Designed to be relevant across all conditions</a:t>
            </a:r>
          </a:p>
          <a:p>
            <a:pPr marL="214313" indent="-214313">
              <a:spcBef>
                <a:spcPts val="0"/>
              </a:spcBef>
              <a:spcAft>
                <a:spcPts val="900"/>
              </a:spcAft>
              <a:buFont typeface="Arial" panose="020B0604020202020204" pitchFamily="34" charset="0"/>
              <a:buChar char="•"/>
            </a:pPr>
            <a:r>
              <a:rPr lang="en-US" dirty="0"/>
              <a:t>Available in multiple formats, including computer adaptive versions</a:t>
            </a:r>
          </a:p>
          <a:p>
            <a:pPr marL="214313" indent="-214313">
              <a:spcBef>
                <a:spcPts val="0"/>
              </a:spcBef>
              <a:spcAft>
                <a:spcPts val="900"/>
              </a:spcAft>
              <a:buFont typeface="Arial" panose="020B0604020202020204" pitchFamily="34" charset="0"/>
              <a:buChar char="•"/>
            </a:pPr>
            <a:r>
              <a:rPr lang="en-US" dirty="0"/>
              <a:t>Less responsive to some treatments</a:t>
            </a:r>
          </a:p>
          <a:p>
            <a:pPr marL="214313" indent="-214313">
              <a:spcBef>
                <a:spcPts val="0"/>
              </a:spcBef>
              <a:spcAft>
                <a:spcPts val="900"/>
              </a:spcAft>
              <a:buFont typeface="Arial" panose="020B0604020202020204" pitchFamily="34" charset="0"/>
              <a:buChar char="•"/>
            </a:pPr>
            <a:r>
              <a:rPr lang="en-US" dirty="0" err="1"/>
              <a:t>PROsetta</a:t>
            </a:r>
            <a:r>
              <a:rPr lang="en-US" dirty="0"/>
              <a:t> Stone® allows comparison of different PROM scores</a:t>
            </a:r>
          </a:p>
          <a:p>
            <a:pPr marL="214313" indent="-214313">
              <a:spcBef>
                <a:spcPts val="0"/>
              </a:spcBef>
              <a:spcAft>
                <a:spcPts val="900"/>
              </a:spcAft>
              <a:buFont typeface="Arial" panose="020B0604020202020204" pitchFamily="34" charset="0"/>
              <a:buChar char="•"/>
            </a:pPr>
            <a:endParaRPr lang="en-US" dirty="0"/>
          </a:p>
        </p:txBody>
      </p:sp>
      <p:sp>
        <p:nvSpPr>
          <p:cNvPr id="3" name="Title 2"/>
          <p:cNvSpPr>
            <a:spLocks noGrp="1"/>
          </p:cNvSpPr>
          <p:nvPr>
            <p:ph type="title"/>
          </p:nvPr>
        </p:nvSpPr>
        <p:spPr/>
        <p:txBody>
          <a:bodyPr>
            <a:noAutofit/>
          </a:bodyPr>
          <a:lstStyle/>
          <a:p>
            <a:r>
              <a:rPr lang="en-US" sz="2400" dirty="0"/>
              <a:t>PROMIS Global Health</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36</a:t>
            </a:fld>
            <a:endParaRPr lang="en-US" dirty="0"/>
          </a:p>
        </p:txBody>
      </p:sp>
    </p:spTree>
    <p:extLst>
      <p:ext uri="{BB962C8B-B14F-4D97-AF65-F5344CB8AC3E}">
        <p14:creationId xmlns:p14="http://schemas.microsoft.com/office/powerpoint/2010/main" val="1907964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rmAutofit/>
          </a:bodyPr>
          <a:lstStyle/>
          <a:p>
            <a:pPr marL="214313" indent="-214313">
              <a:spcBef>
                <a:spcPts val="0"/>
              </a:spcBef>
              <a:spcAft>
                <a:spcPts val="900"/>
              </a:spcAft>
              <a:buFont typeface="Arial" panose="020B0604020202020204" pitchFamily="34" charset="0"/>
              <a:buChar char="•"/>
            </a:pPr>
            <a:r>
              <a:rPr lang="en-US" dirty="0"/>
              <a:t>PRO data are not routinely captured</a:t>
            </a:r>
          </a:p>
          <a:p>
            <a:pPr marL="214313" indent="-214313">
              <a:spcBef>
                <a:spcPts val="0"/>
              </a:spcBef>
              <a:spcAft>
                <a:spcPts val="900"/>
              </a:spcAft>
              <a:buFont typeface="Arial" panose="020B0604020202020204" pitchFamily="34" charset="0"/>
              <a:buChar char="•"/>
            </a:pPr>
            <a:r>
              <a:rPr lang="en-US" dirty="0"/>
              <a:t>When collected, often use different instruments, don’t leverage technology and yield low response rates due to high burden and vague benefits </a:t>
            </a:r>
          </a:p>
          <a:p>
            <a:pPr marL="214313" indent="-214313">
              <a:spcBef>
                <a:spcPts val="0"/>
              </a:spcBef>
              <a:spcAft>
                <a:spcPts val="900"/>
              </a:spcAft>
              <a:buFont typeface="Arial" panose="020B0604020202020204" pitchFamily="34" charset="0"/>
              <a:buChar char="•"/>
            </a:pPr>
            <a:r>
              <a:rPr lang="en-US" dirty="0"/>
              <a:t>Highest response rates are seen when patients and providers access PRO data at the point-of-care and use it for clinical decision making</a:t>
            </a:r>
          </a:p>
          <a:p>
            <a:pPr marL="214313" indent="-214313">
              <a:spcBef>
                <a:spcPts val="0"/>
              </a:spcBef>
              <a:spcAft>
                <a:spcPts val="900"/>
              </a:spcAft>
              <a:buFont typeface="Arial" panose="020B0604020202020204" pitchFamily="34" charset="0"/>
              <a:buChar char="•"/>
            </a:pPr>
            <a:r>
              <a:rPr lang="en-US" dirty="0"/>
              <a:t>Organizations embracing PROs find improved outcomes, provider-patient relationships and even provider quality of life </a:t>
            </a:r>
          </a:p>
          <a:p>
            <a:pPr marL="214313" indent="-214313">
              <a:spcBef>
                <a:spcPts val="0"/>
              </a:spcBef>
              <a:spcAft>
                <a:spcPts val="900"/>
              </a:spcAft>
              <a:buFont typeface="Arial" panose="020B0604020202020204" pitchFamily="34" charset="0"/>
              <a:buChar char="•"/>
            </a:pPr>
            <a:r>
              <a:rPr lang="en-US" dirty="0"/>
              <a:t>PROMIS and </a:t>
            </a:r>
            <a:r>
              <a:rPr lang="en-US" dirty="0" err="1"/>
              <a:t>PROsetta</a:t>
            </a:r>
            <a:r>
              <a:rPr lang="en-US" dirty="0"/>
              <a:t> Stone offer potential tools for expanding adoption of PROs, leading to more rapid PRO-PM development</a:t>
            </a:r>
          </a:p>
          <a:p>
            <a:pPr marL="214313" indent="-214313">
              <a:spcBef>
                <a:spcPts val="0"/>
              </a:spcBef>
              <a:spcAft>
                <a:spcPts val="900"/>
              </a:spcAft>
              <a:buFont typeface="Arial" panose="020B0604020202020204" pitchFamily="34" charset="0"/>
              <a:buChar char="•"/>
            </a:pPr>
            <a:endParaRPr lang="en-US" dirty="0"/>
          </a:p>
        </p:txBody>
      </p:sp>
      <p:sp>
        <p:nvSpPr>
          <p:cNvPr id="3" name="Title 2"/>
          <p:cNvSpPr>
            <a:spLocks noGrp="1"/>
          </p:cNvSpPr>
          <p:nvPr>
            <p:ph type="title"/>
          </p:nvPr>
        </p:nvSpPr>
        <p:spPr>
          <a:xfrm>
            <a:off x="273975" y="1164905"/>
            <a:ext cx="7611068" cy="521953"/>
          </a:xfrm>
        </p:spPr>
        <p:txBody>
          <a:bodyPr>
            <a:noAutofit/>
          </a:bodyPr>
          <a:lstStyle/>
          <a:p>
            <a:r>
              <a:rPr lang="en-US" sz="2400" dirty="0"/>
              <a:t>Challenges and Successes of PRO-PMs</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37</a:t>
            </a:fld>
            <a:endParaRPr lang="en-US" dirty="0"/>
          </a:p>
        </p:txBody>
      </p:sp>
    </p:spTree>
    <p:extLst>
      <p:ext uri="{BB962C8B-B14F-4D97-AF65-F5344CB8AC3E}">
        <p14:creationId xmlns:p14="http://schemas.microsoft.com/office/powerpoint/2010/main" val="2021123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1110" y="2082373"/>
            <a:ext cx="5520577" cy="857250"/>
          </a:xfrm>
        </p:spPr>
        <p:txBody>
          <a:bodyPr>
            <a:normAutofit fontScale="90000"/>
          </a:bodyPr>
          <a:lstStyle/>
          <a:p>
            <a:r>
              <a:rPr lang="en-US" dirty="0"/>
              <a:t>Development of PRO Measures in End Stage Renal Disease (ESRD) </a:t>
            </a:r>
          </a:p>
        </p:txBody>
      </p:sp>
      <p:sp>
        <p:nvSpPr>
          <p:cNvPr id="7" name="Text Placeholder 6"/>
          <p:cNvSpPr>
            <a:spLocks noGrp="1"/>
          </p:cNvSpPr>
          <p:nvPr>
            <p:ph type="body" sz="quarter" idx="10"/>
          </p:nvPr>
        </p:nvSpPr>
        <p:spPr>
          <a:xfrm>
            <a:off x="191110" y="3548643"/>
            <a:ext cx="3573463" cy="673100"/>
          </a:xfrm>
          <a:prstGeom prst="rect">
            <a:avLst/>
          </a:prstGeom>
        </p:spPr>
        <p:txBody>
          <a:bodyPr/>
          <a:lstStyle/>
          <a:p>
            <a:r>
              <a:rPr lang="en-US" dirty="0" smtClean="0"/>
              <a:t>A Special Use Case</a:t>
            </a:r>
            <a:endParaRPr lang="en-US" dirty="0"/>
          </a:p>
        </p:txBody>
      </p:sp>
      <p:sp>
        <p:nvSpPr>
          <p:cNvPr id="5" name="Slide Number Placeholder 4"/>
          <p:cNvSpPr>
            <a:spLocks noGrp="1"/>
          </p:cNvSpPr>
          <p:nvPr>
            <p:ph type="sldNum" sz="quarter" idx="4294967295"/>
          </p:nvPr>
        </p:nvSpPr>
        <p:spPr>
          <a:xfrm>
            <a:off x="7543800" y="4812611"/>
            <a:ext cx="1600200" cy="273050"/>
          </a:xfrm>
        </p:spPr>
        <p:txBody>
          <a:bodyPr/>
          <a:lstStyle/>
          <a:p>
            <a:fld id="{F6E550D1-005E-8D42-8A02-7B0267170091}" type="slidenum">
              <a:rPr lang="en-US" smtClean="0"/>
              <a:pPr/>
              <a:t>38</a:t>
            </a:fld>
            <a:endParaRPr lang="en-US" dirty="0"/>
          </a:p>
        </p:txBody>
      </p:sp>
    </p:spTree>
    <p:extLst>
      <p:ext uri="{BB962C8B-B14F-4D97-AF65-F5344CB8AC3E}">
        <p14:creationId xmlns:p14="http://schemas.microsoft.com/office/powerpoint/2010/main" val="3106365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Autofit/>
          </a:bodyPr>
          <a:lstStyle/>
          <a:p>
            <a:r>
              <a:rPr lang="en-US" dirty="0"/>
              <a:t>ESRD patients and dialysis providers are a distinct community</a:t>
            </a:r>
          </a:p>
          <a:p>
            <a:pPr lvl="1"/>
            <a:r>
              <a:rPr lang="en-US" dirty="0"/>
              <a:t>Payment policy and entitlement for ESRD benefits</a:t>
            </a:r>
          </a:p>
          <a:p>
            <a:pPr lvl="1"/>
            <a:r>
              <a:rPr lang="en-US" dirty="0"/>
              <a:t>High frequency of patient-provider treatment encounters </a:t>
            </a:r>
          </a:p>
          <a:p>
            <a:pPr lvl="1"/>
            <a:r>
              <a:rPr lang="en-US" dirty="0"/>
              <a:t>Disease/Treatment burden impact quality of life</a:t>
            </a:r>
          </a:p>
          <a:p>
            <a:pPr marL="342900" lvl="1" indent="0">
              <a:buNone/>
            </a:pPr>
            <a:endParaRPr lang="en-US" dirty="0"/>
          </a:p>
          <a:p>
            <a:pPr lvl="0"/>
            <a:r>
              <a:rPr lang="en-US" dirty="0"/>
              <a:t>Developing a 4 item patient reported survey to assess life goals</a:t>
            </a:r>
          </a:p>
          <a:p>
            <a:pPr lvl="1"/>
            <a:r>
              <a:rPr lang="en-US" dirty="0"/>
              <a:t>Asks ESRD patients on chronic dialysis about their life goals, whether their care team talks to them about life goals and supports those goals</a:t>
            </a:r>
          </a:p>
          <a:p>
            <a:pPr lvl="2"/>
            <a:r>
              <a:rPr lang="en-US" sz="1400" dirty="0"/>
              <a:t>Being able to go to work / school</a:t>
            </a:r>
          </a:p>
          <a:p>
            <a:pPr lvl="2"/>
            <a:r>
              <a:rPr lang="en-US" sz="1400" dirty="0"/>
              <a:t>Spend time with family</a:t>
            </a:r>
          </a:p>
          <a:p>
            <a:pPr lvl="2"/>
            <a:r>
              <a:rPr lang="en-US" sz="1400" dirty="0"/>
              <a:t>Not feel like a “person on dialysis” </a:t>
            </a:r>
          </a:p>
          <a:p>
            <a:pPr lvl="2"/>
            <a:r>
              <a:rPr lang="en-US" sz="1400" dirty="0"/>
              <a:t>Have independence</a:t>
            </a:r>
          </a:p>
          <a:p>
            <a:endParaRPr lang="en-US" sz="1500" dirty="0"/>
          </a:p>
        </p:txBody>
      </p:sp>
      <p:sp>
        <p:nvSpPr>
          <p:cNvPr id="3" name="Title 2"/>
          <p:cNvSpPr>
            <a:spLocks noGrp="1"/>
          </p:cNvSpPr>
          <p:nvPr>
            <p:ph type="title"/>
          </p:nvPr>
        </p:nvSpPr>
        <p:spPr>
          <a:xfrm>
            <a:off x="273974" y="1164905"/>
            <a:ext cx="8691121" cy="521953"/>
          </a:xfrm>
        </p:spPr>
        <p:txBody>
          <a:bodyPr>
            <a:noAutofit/>
          </a:bodyPr>
          <a:lstStyle/>
          <a:p>
            <a:r>
              <a:rPr lang="en-US" sz="2400" dirty="0"/>
              <a:t>Development of PRO Measure for ESRD Dialysis Patients</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39</a:t>
            </a:fld>
            <a:endParaRPr lang="en-US" dirty="0"/>
          </a:p>
        </p:txBody>
      </p:sp>
    </p:spTree>
    <p:extLst>
      <p:ext uri="{BB962C8B-B14F-4D97-AF65-F5344CB8AC3E}">
        <p14:creationId xmlns:p14="http://schemas.microsoft.com/office/powerpoint/2010/main" val="1681845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rmAutofit/>
          </a:bodyPr>
          <a:lstStyle/>
          <a:p>
            <a:pPr defTabSz="685800" eaLnBrk="0" fontAlgn="base" hangingPunct="0">
              <a:spcAft>
                <a:spcPct val="0"/>
              </a:spcAft>
            </a:pPr>
            <a:r>
              <a:rPr lang="en-US" kern="0" dirty="0">
                <a:solidFill>
                  <a:srgbClr val="000000"/>
                </a:solidFill>
              </a:rPr>
              <a:t>In order to receive continuing education credits (CEU) for a conference session, you must pass the post-assessment and complete the evaluation. The continuing education post-assessments and evaluations are being administered through the Medicare Learning Network®.</a:t>
            </a:r>
          </a:p>
          <a:p>
            <a:pPr defTabSz="685800" eaLnBrk="0" fontAlgn="base" hangingPunct="0">
              <a:spcAft>
                <a:spcPct val="0"/>
              </a:spcAft>
            </a:pPr>
            <a:endParaRPr lang="en-US" kern="0" dirty="0">
              <a:solidFill>
                <a:srgbClr val="000000"/>
              </a:solidFill>
            </a:endParaRPr>
          </a:p>
          <a:p>
            <a:pPr defTabSz="685800" eaLnBrk="0" fontAlgn="base" hangingPunct="0">
              <a:spcAft>
                <a:spcPct val="0"/>
              </a:spcAft>
            </a:pPr>
            <a:r>
              <a:rPr lang="en-US" kern="0" dirty="0">
                <a:solidFill>
                  <a:srgbClr val="000000"/>
                </a:solidFill>
              </a:rPr>
              <a:t>Visit the 2020 CMS Quality Conference, Master Classes webpage for further guidance. Full instructions will be posted Thursday, February 27, 2020. </a:t>
            </a:r>
          </a:p>
          <a:p>
            <a:pPr defTabSz="685800" eaLnBrk="0" fontAlgn="base" hangingPunct="0">
              <a:spcAft>
                <a:spcPct val="0"/>
              </a:spcAft>
            </a:pPr>
            <a:endParaRPr lang="en-US" kern="0" dirty="0">
              <a:solidFill>
                <a:srgbClr val="000000"/>
              </a:solidFill>
            </a:endParaRPr>
          </a:p>
          <a:p>
            <a:pPr algn="ctr" defTabSz="685800" eaLnBrk="0" fontAlgn="base" hangingPunct="0">
              <a:spcAft>
                <a:spcPct val="0"/>
              </a:spcAft>
            </a:pPr>
            <a:r>
              <a:rPr lang="en-US" b="1" kern="0" dirty="0">
                <a:solidFill>
                  <a:srgbClr val="000000"/>
                </a:solidFill>
              </a:rPr>
              <a:t>Please make sure to sign-in if you will be seeking CEUs!</a:t>
            </a:r>
          </a:p>
          <a:p>
            <a:endParaRPr lang="en-US" sz="1100" dirty="0"/>
          </a:p>
        </p:txBody>
      </p:sp>
      <p:sp>
        <p:nvSpPr>
          <p:cNvPr id="3" name="Title 2"/>
          <p:cNvSpPr>
            <a:spLocks noGrp="1"/>
          </p:cNvSpPr>
          <p:nvPr>
            <p:ph type="title"/>
          </p:nvPr>
        </p:nvSpPr>
        <p:spPr>
          <a:xfrm>
            <a:off x="273975" y="1164905"/>
            <a:ext cx="6285851" cy="521953"/>
          </a:xfrm>
        </p:spPr>
        <p:txBody>
          <a:bodyPr>
            <a:noAutofit/>
          </a:bodyPr>
          <a:lstStyle/>
          <a:p>
            <a:r>
              <a:rPr lang="en-US" sz="2400" dirty="0"/>
              <a:t>How to Obtain CEU for this session</a:t>
            </a:r>
          </a:p>
        </p:txBody>
      </p:sp>
      <p:sp>
        <p:nvSpPr>
          <p:cNvPr id="5" name="Slide Number Placeholder 4"/>
          <p:cNvSpPr>
            <a:spLocks noGrp="1"/>
          </p:cNvSpPr>
          <p:nvPr>
            <p:ph type="sldNum" sz="quarter" idx="4294967295"/>
          </p:nvPr>
        </p:nvSpPr>
        <p:spPr>
          <a:xfrm>
            <a:off x="8739188" y="4822825"/>
            <a:ext cx="404812" cy="127000"/>
          </a:xfrm>
        </p:spPr>
        <p:txBody>
          <a:bodyPr/>
          <a:lstStyle/>
          <a:p>
            <a:fld id="{F6E550D1-005E-8D42-8A02-7B0267170091}" type="slidenum">
              <a:rPr lang="en-US" smtClean="0"/>
              <a:pPr/>
              <a:t>4</a:t>
            </a:fld>
            <a:endParaRPr lang="en-US" dirty="0"/>
          </a:p>
        </p:txBody>
      </p:sp>
    </p:spTree>
    <p:extLst>
      <p:ext uri="{BB962C8B-B14F-4D97-AF65-F5344CB8AC3E}">
        <p14:creationId xmlns:p14="http://schemas.microsoft.com/office/powerpoint/2010/main" val="2153337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Autofit/>
          </a:bodyPr>
          <a:lstStyle/>
          <a:p>
            <a:pPr>
              <a:spcBef>
                <a:spcPts val="0"/>
              </a:spcBef>
              <a:spcAft>
                <a:spcPts val="900"/>
              </a:spcAft>
            </a:pPr>
            <a:r>
              <a:rPr lang="en-US" dirty="0"/>
              <a:t>The intent is for the PRO measure to serve as a tool that supports patient and care team discussions that can result in tailoring dialysis treatment and modality choices to best support patient life goals</a:t>
            </a:r>
          </a:p>
          <a:p>
            <a:pPr>
              <a:spcBef>
                <a:spcPts val="0"/>
              </a:spcBef>
              <a:spcAft>
                <a:spcPts val="900"/>
              </a:spcAft>
            </a:pPr>
            <a:r>
              <a:rPr lang="en-US" dirty="0"/>
              <a:t>Draft survey went through cognitive interview testing in fall 2019 with 13 patients and 10 dialysis providers</a:t>
            </a:r>
          </a:p>
          <a:p>
            <a:pPr lvl="1">
              <a:spcBef>
                <a:spcPts val="0"/>
              </a:spcBef>
              <a:spcAft>
                <a:spcPts val="900"/>
              </a:spcAft>
            </a:pPr>
            <a:r>
              <a:rPr lang="en-US" sz="1600" dirty="0"/>
              <a:t>Received over 60 patient volunteers for the cognitive interviews </a:t>
            </a:r>
          </a:p>
          <a:p>
            <a:pPr>
              <a:spcBef>
                <a:spcPts val="0"/>
              </a:spcBef>
              <a:spcAft>
                <a:spcPts val="900"/>
              </a:spcAft>
            </a:pPr>
            <a:r>
              <a:rPr lang="en-US" dirty="0"/>
              <a:t>Field testing the survey in 2020 in 500-600 patients nationally</a:t>
            </a:r>
          </a:p>
          <a:p>
            <a:pPr>
              <a:spcBef>
                <a:spcPts val="0"/>
              </a:spcBef>
              <a:spcAft>
                <a:spcPts val="900"/>
              </a:spcAft>
            </a:pPr>
            <a:endParaRPr lang="en-US" dirty="0"/>
          </a:p>
        </p:txBody>
      </p:sp>
      <p:sp>
        <p:nvSpPr>
          <p:cNvPr id="3" name="Title 2"/>
          <p:cNvSpPr>
            <a:spLocks noGrp="1"/>
          </p:cNvSpPr>
          <p:nvPr>
            <p:ph type="title"/>
          </p:nvPr>
        </p:nvSpPr>
        <p:spPr>
          <a:xfrm>
            <a:off x="273975" y="1164905"/>
            <a:ext cx="8783886" cy="521953"/>
          </a:xfrm>
        </p:spPr>
        <p:txBody>
          <a:bodyPr>
            <a:noAutofit/>
          </a:bodyPr>
          <a:lstStyle/>
          <a:p>
            <a:r>
              <a:rPr lang="en-US" sz="2200" dirty="0"/>
              <a:t>Development of PRO Measure for ESRD Dialysis </a:t>
            </a:r>
            <a:r>
              <a:rPr lang="en-US" sz="2200" dirty="0" smtClean="0"/>
              <a:t>Patients, cont. </a:t>
            </a:r>
            <a:endParaRPr lang="en-US" sz="2200" dirty="0"/>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40</a:t>
            </a:fld>
            <a:endParaRPr lang="en-US" dirty="0"/>
          </a:p>
        </p:txBody>
      </p:sp>
    </p:spTree>
    <p:extLst>
      <p:ext uri="{BB962C8B-B14F-4D97-AF65-F5344CB8AC3E}">
        <p14:creationId xmlns:p14="http://schemas.microsoft.com/office/powerpoint/2010/main" val="2065126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564562" cy="3042303"/>
          </a:xfrm>
        </p:spPr>
        <p:txBody>
          <a:bodyPr>
            <a:noAutofit/>
          </a:bodyPr>
          <a:lstStyle/>
          <a:p>
            <a:pPr>
              <a:spcBef>
                <a:spcPts val="1200"/>
              </a:spcBef>
            </a:pPr>
            <a:r>
              <a:rPr lang="en-US" sz="1800" b="1" dirty="0"/>
              <a:t>Key Takeaway: Engage patients early in measure development to capture what is important to them</a:t>
            </a:r>
          </a:p>
          <a:p>
            <a:pPr lvl="0">
              <a:spcBef>
                <a:spcPts val="1200"/>
              </a:spcBef>
            </a:pPr>
            <a:r>
              <a:rPr lang="en-US" dirty="0"/>
              <a:t>Life goals PRO recommended for development by a Technical Expert Panel held in 2017 that included 9 ESRD patients and 9 dialysis providers</a:t>
            </a:r>
          </a:p>
          <a:p>
            <a:pPr lvl="1">
              <a:spcBef>
                <a:spcPts val="1200"/>
              </a:spcBef>
            </a:pPr>
            <a:r>
              <a:rPr lang="en-US" sz="1600" i="1" dirty="0"/>
              <a:t>“Putting dialysis treatment in service to supporting patient life goals, where treatment must be in service to what patients want”</a:t>
            </a:r>
            <a:r>
              <a:rPr lang="en-US" sz="1600" dirty="0"/>
              <a:t>  </a:t>
            </a:r>
          </a:p>
          <a:p>
            <a:pPr>
              <a:spcBef>
                <a:spcPts val="1200"/>
              </a:spcBef>
            </a:pPr>
            <a:r>
              <a:rPr lang="en-US" dirty="0"/>
              <a:t>Patients can identify specific considerations</a:t>
            </a:r>
          </a:p>
          <a:p>
            <a:pPr>
              <a:spcBef>
                <a:spcPts val="1200"/>
              </a:spcBef>
            </a:pPr>
            <a:r>
              <a:rPr lang="en-US" dirty="0"/>
              <a:t>Value of patient engagement for establishing PRO measure importance and measure validity</a:t>
            </a:r>
          </a:p>
          <a:p>
            <a:pPr>
              <a:spcBef>
                <a:spcPts val="0"/>
              </a:spcBef>
              <a:spcAft>
                <a:spcPts val="900"/>
              </a:spcAft>
            </a:pPr>
            <a:endParaRPr lang="en-US" dirty="0"/>
          </a:p>
        </p:txBody>
      </p:sp>
      <p:sp>
        <p:nvSpPr>
          <p:cNvPr id="3" name="Title 2"/>
          <p:cNvSpPr>
            <a:spLocks noGrp="1"/>
          </p:cNvSpPr>
          <p:nvPr>
            <p:ph type="title"/>
          </p:nvPr>
        </p:nvSpPr>
        <p:spPr>
          <a:xfrm>
            <a:off x="273975" y="1164905"/>
            <a:ext cx="9035677" cy="521953"/>
          </a:xfrm>
        </p:spPr>
        <p:txBody>
          <a:bodyPr>
            <a:noAutofit/>
          </a:bodyPr>
          <a:lstStyle/>
          <a:p>
            <a:r>
              <a:rPr lang="en-US" sz="2400" dirty="0"/>
              <a:t>Leveraging the Patient Voice in PRO Measure Development</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41</a:t>
            </a:fld>
            <a:endParaRPr lang="en-US" dirty="0"/>
          </a:p>
        </p:txBody>
      </p:sp>
    </p:spTree>
    <p:extLst>
      <p:ext uri="{BB962C8B-B14F-4D97-AF65-F5344CB8AC3E}">
        <p14:creationId xmlns:p14="http://schemas.microsoft.com/office/powerpoint/2010/main" val="3050330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Autofit/>
          </a:bodyPr>
          <a:lstStyle/>
          <a:p>
            <a:pPr>
              <a:spcBef>
                <a:spcPts val="600"/>
              </a:spcBef>
            </a:pPr>
            <a:r>
              <a:rPr lang="en-US" sz="1800" b="1" dirty="0"/>
              <a:t>Key Takeaway: Processes for engaging patients in PRO measure development</a:t>
            </a:r>
          </a:p>
          <a:p>
            <a:pPr>
              <a:spcBef>
                <a:spcPts val="600"/>
              </a:spcBef>
            </a:pPr>
            <a:r>
              <a:rPr lang="en-US" dirty="0"/>
              <a:t>Establishing relationships with patient organizations</a:t>
            </a:r>
          </a:p>
          <a:p>
            <a:pPr lvl="1">
              <a:spcBef>
                <a:spcPts val="600"/>
              </a:spcBef>
            </a:pPr>
            <a:r>
              <a:rPr lang="en-US" sz="1600" dirty="0"/>
              <a:t>Engaged the major national kidney patient organizations</a:t>
            </a:r>
          </a:p>
          <a:p>
            <a:pPr lvl="1">
              <a:spcBef>
                <a:spcPts val="600"/>
              </a:spcBef>
            </a:pPr>
            <a:r>
              <a:rPr lang="en-US" sz="1600" dirty="0"/>
              <a:t>Their role was to disseminate information about measure development expert panels and encourage their members to participate on TEPs and other stages of measure development</a:t>
            </a:r>
          </a:p>
          <a:p>
            <a:pPr>
              <a:spcBef>
                <a:spcPts val="600"/>
              </a:spcBef>
            </a:pPr>
            <a:r>
              <a:rPr lang="en-US" dirty="0"/>
              <a:t>Technical Expert Panels, focus groups, and cognitive testing</a:t>
            </a:r>
          </a:p>
          <a:p>
            <a:pPr lvl="1">
              <a:spcBef>
                <a:spcPts val="600"/>
              </a:spcBef>
            </a:pPr>
            <a:r>
              <a:rPr lang="en-US" sz="1600" dirty="0"/>
              <a:t>50% patient representation</a:t>
            </a:r>
          </a:p>
          <a:p>
            <a:pPr lvl="1">
              <a:spcBef>
                <a:spcPts val="600"/>
              </a:spcBef>
            </a:pPr>
            <a:r>
              <a:rPr lang="en-US" sz="1600" dirty="0"/>
              <a:t>Seek clinically and demographically diverse patient participants</a:t>
            </a:r>
          </a:p>
          <a:p>
            <a:pPr>
              <a:spcBef>
                <a:spcPts val="0"/>
              </a:spcBef>
              <a:spcAft>
                <a:spcPts val="900"/>
              </a:spcAft>
            </a:pPr>
            <a:endParaRPr lang="en-US" sz="4050" dirty="0"/>
          </a:p>
        </p:txBody>
      </p:sp>
      <p:sp>
        <p:nvSpPr>
          <p:cNvPr id="3" name="Title 2"/>
          <p:cNvSpPr>
            <a:spLocks noGrp="1"/>
          </p:cNvSpPr>
          <p:nvPr>
            <p:ph type="title"/>
          </p:nvPr>
        </p:nvSpPr>
        <p:spPr>
          <a:xfrm>
            <a:off x="273975" y="1164905"/>
            <a:ext cx="8790512" cy="521953"/>
          </a:xfrm>
        </p:spPr>
        <p:txBody>
          <a:bodyPr>
            <a:noAutofit/>
          </a:bodyPr>
          <a:lstStyle/>
          <a:p>
            <a:r>
              <a:rPr lang="en-US" sz="2100" dirty="0"/>
              <a:t>Leveraging the Patient Voice in PRO Measure </a:t>
            </a:r>
            <a:r>
              <a:rPr lang="en-US" sz="2100" dirty="0" smtClean="0"/>
              <a:t>Development, cont. </a:t>
            </a:r>
            <a:endParaRPr lang="en-US" sz="2100" dirty="0"/>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42</a:t>
            </a:fld>
            <a:endParaRPr lang="en-US" dirty="0"/>
          </a:p>
        </p:txBody>
      </p:sp>
    </p:spTree>
    <p:extLst>
      <p:ext uri="{BB962C8B-B14F-4D97-AF65-F5344CB8AC3E}">
        <p14:creationId xmlns:p14="http://schemas.microsoft.com/office/powerpoint/2010/main" val="4029061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rmAutofit/>
          </a:bodyPr>
          <a:lstStyle/>
          <a:p>
            <a:r>
              <a:rPr lang="en-US" sz="1800" b="1" dirty="0"/>
              <a:t>Key Takeaway: Disease specific PROMs are needed in certain cases</a:t>
            </a:r>
          </a:p>
          <a:p>
            <a:r>
              <a:rPr lang="en-US" dirty="0"/>
              <a:t>Generalizing case from development of the ESRD measure</a:t>
            </a:r>
          </a:p>
          <a:p>
            <a:pPr lvl="1"/>
            <a:r>
              <a:rPr lang="en-US" sz="1600" dirty="0"/>
              <a:t>Characteristics of chronic condition, significant impact of disease and treatment on quality of life and pursuit of life goals. Treatment options vary widely (transplant, PD/home dialysis, in-center hemodialysis) and each can impact pursuit of life goals</a:t>
            </a:r>
          </a:p>
          <a:p>
            <a:pPr lvl="1"/>
            <a:r>
              <a:rPr lang="en-US" sz="1600" dirty="0"/>
              <a:t>Early patient engagement can establish whether a generic PROM is appropriate. For example, would need to add ESRD specific items to PROMIS and validate in the dialysis population; some did not think it should be used in the dialysis population </a:t>
            </a:r>
          </a:p>
          <a:p>
            <a:endParaRPr lang="en-US" sz="1500" dirty="0"/>
          </a:p>
        </p:txBody>
      </p:sp>
      <p:sp>
        <p:nvSpPr>
          <p:cNvPr id="3" name="Title 2"/>
          <p:cNvSpPr>
            <a:spLocks noGrp="1"/>
          </p:cNvSpPr>
          <p:nvPr>
            <p:ph type="title"/>
          </p:nvPr>
        </p:nvSpPr>
        <p:spPr>
          <a:xfrm>
            <a:off x="273975" y="1164905"/>
            <a:ext cx="8764008" cy="521953"/>
          </a:xfrm>
        </p:spPr>
        <p:txBody>
          <a:bodyPr>
            <a:noAutofit/>
          </a:bodyPr>
          <a:lstStyle/>
          <a:p>
            <a:r>
              <a:rPr lang="en-US" sz="2400" dirty="0"/>
              <a:t>Generic versus Disease Specific PROMs in ESRD</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43</a:t>
            </a:fld>
            <a:endParaRPr lang="en-US" dirty="0"/>
          </a:p>
        </p:txBody>
      </p:sp>
    </p:spTree>
    <p:extLst>
      <p:ext uri="{BB962C8B-B14F-4D97-AF65-F5344CB8AC3E}">
        <p14:creationId xmlns:p14="http://schemas.microsoft.com/office/powerpoint/2010/main" val="13550691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4638" y="1686859"/>
            <a:ext cx="8303046" cy="3042303"/>
          </a:xfrm>
        </p:spPr>
        <p:txBody>
          <a:bodyPr>
            <a:normAutofit fontScale="92500" lnSpcReduction="10000"/>
          </a:bodyPr>
          <a:lstStyle/>
          <a:p>
            <a:pPr marL="214313" indent="-214313">
              <a:buFont typeface="Arial" panose="020B0604020202020204" pitchFamily="34" charset="0"/>
              <a:buChar char="•"/>
            </a:pPr>
            <a:r>
              <a:rPr lang="en-US" sz="1700" dirty="0"/>
              <a:t>Some patient populations like ESRD may provide a special use-case for approaches to PRO measure development</a:t>
            </a:r>
          </a:p>
          <a:p>
            <a:pPr marL="214313" indent="-214313">
              <a:buFont typeface="Arial" panose="020B0604020202020204" pitchFamily="34" charset="0"/>
              <a:buChar char="•"/>
            </a:pPr>
            <a:r>
              <a:rPr lang="en-US" sz="1700" dirty="0"/>
              <a:t>Engaging patients early and throughout development is important for establishing importance of the PRO measure concept and measure validity, and future implementation</a:t>
            </a:r>
          </a:p>
          <a:p>
            <a:pPr lvl="1"/>
            <a:r>
              <a:rPr lang="en-US" sz="1600" dirty="0"/>
              <a:t>ESRD patient and provider community is very active and supportive of engagement</a:t>
            </a:r>
          </a:p>
          <a:p>
            <a:pPr marL="214313" indent="-214313">
              <a:buFont typeface="Arial" panose="020B0604020202020204" pitchFamily="34" charset="0"/>
              <a:buChar char="•"/>
            </a:pPr>
            <a:r>
              <a:rPr lang="en-US" sz="1700" dirty="0"/>
              <a:t>Patient engagement can also identify potential issues to consider in development and implementation</a:t>
            </a:r>
          </a:p>
          <a:p>
            <a:pPr lvl="1"/>
            <a:r>
              <a:rPr lang="en-US" sz="1600" dirty="0"/>
              <a:t>How PRO data are collected and incorporated into clinical workflow to support shared decision making </a:t>
            </a:r>
          </a:p>
          <a:p>
            <a:pPr lvl="1"/>
            <a:r>
              <a:rPr lang="en-US" sz="1600" dirty="0"/>
              <a:t>Appropriateness of generic or disease specific PROM </a:t>
            </a:r>
          </a:p>
          <a:p>
            <a:pPr lvl="1"/>
            <a:r>
              <a:rPr lang="en-US" sz="1600" dirty="0"/>
              <a:t>Minimizing survey burden </a:t>
            </a:r>
          </a:p>
          <a:p>
            <a:pPr marL="214313" indent="-214313">
              <a:buFont typeface="Arial" panose="020B0604020202020204" pitchFamily="34" charset="0"/>
              <a:buChar char="•"/>
            </a:pPr>
            <a:endParaRPr lang="en-US" sz="1500" dirty="0"/>
          </a:p>
        </p:txBody>
      </p:sp>
      <p:sp>
        <p:nvSpPr>
          <p:cNvPr id="3" name="Title 2"/>
          <p:cNvSpPr>
            <a:spLocks noGrp="1"/>
          </p:cNvSpPr>
          <p:nvPr>
            <p:ph type="title"/>
          </p:nvPr>
        </p:nvSpPr>
        <p:spPr/>
        <p:txBody>
          <a:bodyPr>
            <a:normAutofit/>
          </a:bodyPr>
          <a:lstStyle/>
          <a:p>
            <a:r>
              <a:rPr lang="en-US" sz="2400" dirty="0"/>
              <a:t>Summary</a:t>
            </a:r>
          </a:p>
        </p:txBody>
      </p:sp>
      <p:sp>
        <p:nvSpPr>
          <p:cNvPr id="5" name="Slide Number Placeholder 4"/>
          <p:cNvSpPr>
            <a:spLocks noGrp="1"/>
          </p:cNvSpPr>
          <p:nvPr>
            <p:ph type="sldNum" sz="quarter" idx="4294967295"/>
          </p:nvPr>
        </p:nvSpPr>
        <p:spPr>
          <a:xfrm>
            <a:off x="7010400" y="4767263"/>
            <a:ext cx="2133600" cy="274637"/>
          </a:xfrm>
        </p:spPr>
        <p:txBody>
          <a:bodyPr/>
          <a:lstStyle/>
          <a:p>
            <a:fld id="{F6E550D1-005E-8D42-8A02-7B0267170091}" type="slidenum">
              <a:rPr lang="en-US" smtClean="0"/>
              <a:pPr/>
              <a:t>44</a:t>
            </a:fld>
            <a:endParaRPr lang="en-US" dirty="0"/>
          </a:p>
        </p:txBody>
      </p:sp>
    </p:spTree>
    <p:extLst>
      <p:ext uri="{BB962C8B-B14F-4D97-AF65-F5344CB8AC3E}">
        <p14:creationId xmlns:p14="http://schemas.microsoft.com/office/powerpoint/2010/main" val="15921354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DISCUSSION</a:t>
            </a:r>
          </a:p>
        </p:txBody>
      </p:sp>
      <p:pic>
        <p:nvPicPr>
          <p:cNvPr id="5" name="Picture 4" descr="decorative icon"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563" y="2429053"/>
            <a:ext cx="4079723" cy="2364857"/>
          </a:xfrm>
          <a:prstGeom prst="rect">
            <a:avLst/>
          </a:prstGeom>
        </p:spPr>
      </p:pic>
      <p:sp>
        <p:nvSpPr>
          <p:cNvPr id="4"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45</a:t>
            </a:fld>
            <a:endParaRPr lang="en-US" dirty="0"/>
          </a:p>
        </p:txBody>
      </p:sp>
    </p:spTree>
    <p:extLst>
      <p:ext uri="{BB962C8B-B14F-4D97-AF65-F5344CB8AC3E}">
        <p14:creationId xmlns:p14="http://schemas.microsoft.com/office/powerpoint/2010/main" val="4069086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199339" y="2494932"/>
            <a:ext cx="6508934" cy="3042303"/>
          </a:xfrm>
        </p:spPr>
        <p:txBody>
          <a:bodyPr>
            <a:noAutofit/>
          </a:bodyPr>
          <a:lstStyle/>
          <a:p>
            <a:pPr indent="319683" algn="ctr"/>
            <a:r>
              <a:rPr lang="en-US" sz="2400" dirty="0" smtClean="0">
                <a:hlinkClick r:id="rId3">
                  <a:extLst>
                    <a:ext uri="{A12FA001-AC4F-418D-AE19-62706E023703}">
                      <ahyp:hlinkClr xmlns="" xmlns:ahyp="http://schemas.microsoft.com/office/drawing/2018/hyperlinkcolor" xmlns:lc="http://schemas.openxmlformats.org/drawingml/2006/lockedCanvas" val="tx"/>
                    </a:ext>
                  </a:extLst>
                </a:hlinkClick>
              </a:rPr>
              <a:t>MeaningfulMeasuresQA@cms.hhs.gov</a:t>
            </a:r>
            <a:endParaRPr lang="en-US" sz="2400" dirty="0"/>
          </a:p>
          <a:p>
            <a:pPr algn="ctr"/>
            <a:endParaRPr lang="en-US" sz="2400" dirty="0"/>
          </a:p>
          <a:p>
            <a:pPr algn="ctr"/>
            <a:endParaRPr lang="en-US" sz="2400" dirty="0"/>
          </a:p>
          <a:p>
            <a:pPr algn="ctr"/>
            <a:endParaRPr lang="en-US" sz="2400" dirty="0"/>
          </a:p>
        </p:txBody>
      </p:sp>
      <p:sp>
        <p:nvSpPr>
          <p:cNvPr id="2" name="Title 1"/>
          <p:cNvSpPr>
            <a:spLocks noGrp="1"/>
          </p:cNvSpPr>
          <p:nvPr>
            <p:ph type="title"/>
          </p:nvPr>
        </p:nvSpPr>
        <p:spPr>
          <a:xfrm>
            <a:off x="1890124" y="1972979"/>
            <a:ext cx="5382546" cy="521953"/>
          </a:xfrm>
        </p:spPr>
        <p:txBody>
          <a:bodyPr>
            <a:noAutofit/>
          </a:bodyPr>
          <a:lstStyle/>
          <a:p>
            <a:pPr lvl="0" indent="319683">
              <a:spcBef>
                <a:spcPct val="20000"/>
              </a:spcBef>
            </a:pPr>
            <a:r>
              <a:rPr lang="en-US" sz="2800" b="0" dirty="0">
                <a:solidFill>
                  <a:srgbClr val="00AEEF"/>
                </a:solidFill>
                <a:ea typeface="+mn-ea"/>
                <a:cs typeface="Arial"/>
              </a:rPr>
              <a:t>GIVE US YOUR FEEDBACK!</a:t>
            </a:r>
            <a:br>
              <a:rPr lang="en-US" sz="2800" b="0" dirty="0">
                <a:solidFill>
                  <a:srgbClr val="00AEEF"/>
                </a:solidFill>
                <a:ea typeface="+mn-ea"/>
                <a:cs typeface="Arial"/>
              </a:rPr>
            </a:br>
            <a:endParaRPr lang="en-US" sz="1800" dirty="0"/>
          </a:p>
        </p:txBody>
      </p:sp>
      <p:sp>
        <p:nvSpPr>
          <p:cNvPr id="3"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46</a:t>
            </a:fld>
            <a:endParaRPr lang="en-US" dirty="0"/>
          </a:p>
        </p:txBody>
      </p:sp>
    </p:spTree>
    <p:extLst>
      <p:ext uri="{BB962C8B-B14F-4D97-AF65-F5344CB8AC3E}">
        <p14:creationId xmlns:p14="http://schemas.microsoft.com/office/powerpoint/2010/main" val="19814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CMS Quality Measurement: </a:t>
            </a:r>
            <a:endParaRPr lang="en-US" b="0" dirty="0"/>
          </a:p>
        </p:txBody>
      </p:sp>
      <p:sp>
        <p:nvSpPr>
          <p:cNvPr id="7" name="Text Placeholder 6"/>
          <p:cNvSpPr>
            <a:spLocks noGrp="1"/>
          </p:cNvSpPr>
          <p:nvPr>
            <p:ph type="body" sz="quarter" idx="10"/>
          </p:nvPr>
        </p:nvSpPr>
        <p:spPr>
          <a:prstGeom prst="rect">
            <a:avLst/>
          </a:prstGeom>
        </p:spPr>
        <p:txBody>
          <a:bodyPr/>
          <a:lstStyle/>
          <a:p>
            <a:r>
              <a:rPr lang="en-US" b="0" dirty="0"/>
              <a:t>Our Current State</a:t>
            </a:r>
            <a:endParaRPr lang="en-US" dirty="0"/>
          </a:p>
        </p:txBody>
      </p:sp>
      <p:sp>
        <p:nvSpPr>
          <p:cNvPr id="5" name="Slide Number Placeholder 4"/>
          <p:cNvSpPr>
            <a:spLocks noGrp="1"/>
          </p:cNvSpPr>
          <p:nvPr>
            <p:ph type="sldNum" sz="quarter" idx="4294967295"/>
          </p:nvPr>
        </p:nvSpPr>
        <p:spPr>
          <a:xfrm>
            <a:off x="7543800" y="4830763"/>
            <a:ext cx="1600200" cy="273050"/>
          </a:xfrm>
        </p:spPr>
        <p:txBody>
          <a:bodyPr/>
          <a:lstStyle/>
          <a:p>
            <a:fld id="{F6E550D1-005E-8D42-8A02-7B0267170091}" type="slidenum">
              <a:rPr lang="en-US" smtClean="0"/>
              <a:pPr/>
              <a:t>5</a:t>
            </a:fld>
            <a:endParaRPr lang="en-US" dirty="0"/>
          </a:p>
        </p:txBody>
      </p:sp>
    </p:spTree>
    <p:extLst>
      <p:ext uri="{BB962C8B-B14F-4D97-AF65-F5344CB8AC3E}">
        <p14:creationId xmlns:p14="http://schemas.microsoft.com/office/powerpoint/2010/main" val="394205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ircular diagram outlining CMS' strategic priorities. " title="CMS Strategic Priorities Diagram"/>
          <p:cNvPicPr>
            <a:picLocks noGrp="1"/>
          </p:cNvPicPr>
          <p:nvPr>
            <p:ph type="pic" sz="quarter" idx="10"/>
          </p:nvPr>
        </p:nvPicPr>
        <p:blipFill rotWithShape="1">
          <a:blip r:embed="rId3">
            <a:extLst>
              <a:ext uri="{28A0092B-C50C-407E-A947-70E740481C1C}">
                <a14:useLocalDpi xmlns:a14="http://schemas.microsoft.com/office/drawing/2010/main" val="0"/>
              </a:ext>
            </a:extLst>
          </a:blip>
          <a:srcRect t="1409" b="1409"/>
          <a:stretch/>
        </p:blipFill>
        <p:spPr bwMode="auto">
          <a:prstGeom prst="rect">
            <a:avLst/>
          </a:prstGeom>
          <a:noFill/>
          <a:ln>
            <a:noFill/>
          </a:ln>
          <a:extLst>
            <a:ext uri="{53640926-AAD7-44D8-BBD7-CCE9431645EC}">
              <a14:shadowObscured xmlns:a14="http://schemas.microsoft.com/office/drawing/2010/main"/>
            </a:ext>
          </a:extLst>
        </p:spPr>
      </p:pic>
      <p:sp>
        <p:nvSpPr>
          <p:cNvPr id="3" name="Text Placeholder 2"/>
          <p:cNvSpPr>
            <a:spLocks noGrp="1"/>
          </p:cNvSpPr>
          <p:nvPr>
            <p:ph type="body" sz="quarter" idx="11"/>
          </p:nvPr>
        </p:nvSpPr>
        <p:spPr/>
        <p:txBody>
          <a:bodyPr>
            <a:normAutofit/>
          </a:bodyPr>
          <a:lstStyle/>
          <a:p>
            <a:pPr defTabSz="685800" eaLnBrk="0" fontAlgn="base" hangingPunct="0">
              <a:lnSpc>
                <a:spcPct val="90000"/>
              </a:lnSpc>
              <a:spcBef>
                <a:spcPct val="0"/>
              </a:spcBef>
              <a:spcAft>
                <a:spcPct val="0"/>
              </a:spcAft>
              <a:defRPr/>
            </a:pPr>
            <a:r>
              <a:rPr lang="en-US" b="1" dirty="0">
                <a:solidFill>
                  <a:srgbClr val="0070C0"/>
                </a:solidFill>
                <a:latin typeface="Calibri" panose="020F0502020204030204"/>
                <a:cs typeface="+mn-cs"/>
              </a:rPr>
              <a:t>CMS Objective:</a:t>
            </a:r>
            <a:r>
              <a:rPr lang="en-US" b="1" dirty="0">
                <a:solidFill>
                  <a:srgbClr val="44546A"/>
                </a:solidFill>
                <a:latin typeface="Calibri" panose="020F0502020204030204"/>
                <a:cs typeface="+mn-cs"/>
              </a:rPr>
              <a:t> </a:t>
            </a:r>
            <a:r>
              <a:rPr lang="en-US" altLang="en-US" b="1" dirty="0">
                <a:solidFill>
                  <a:sysClr val="windowText" lastClr="000000"/>
                </a:solidFill>
                <a:latin typeface="Calibri" panose="020F0502020204030204"/>
                <a:cs typeface="+mn-cs"/>
              </a:rPr>
              <a:t>Improve the nation’s health and quality of life.</a:t>
            </a:r>
          </a:p>
          <a:p>
            <a:pPr defTabSz="685800" eaLnBrk="0" fontAlgn="base" hangingPunct="0">
              <a:lnSpc>
                <a:spcPct val="90000"/>
              </a:lnSpc>
              <a:spcBef>
                <a:spcPts val="1200"/>
              </a:spcBef>
              <a:spcAft>
                <a:spcPct val="0"/>
              </a:spcAft>
              <a:defRPr/>
            </a:pPr>
            <a:r>
              <a:rPr lang="en-US" b="1" dirty="0">
                <a:solidFill>
                  <a:sysClr val="windowText" lastClr="000000"/>
                </a:solidFill>
                <a:latin typeface="Calibri" panose="020F0502020204030204"/>
                <a:cs typeface="+mn-cs"/>
              </a:rPr>
              <a:t>Enterprise Key Result #1</a:t>
            </a:r>
            <a:r>
              <a:rPr lang="en-US" dirty="0">
                <a:solidFill>
                  <a:sysClr val="windowText" lastClr="000000"/>
                </a:solidFill>
                <a:latin typeface="Calibri" panose="020F0502020204030204"/>
                <a:cs typeface="+mn-cs"/>
              </a:rPr>
              <a:t>:   </a:t>
            </a:r>
            <a:r>
              <a:rPr lang="en-US" altLang="en-US" dirty="0">
                <a:solidFill>
                  <a:sysClr val="windowText" lastClr="000000"/>
                </a:solidFill>
                <a:latin typeface="Calibri" panose="020F0502020204030204"/>
                <a:cs typeface="+mn-cs"/>
              </a:rPr>
              <a:t>Improve the quality and affordability of health care for all Americans.</a:t>
            </a:r>
          </a:p>
          <a:p>
            <a:pPr defTabSz="685800">
              <a:lnSpc>
                <a:spcPct val="90000"/>
              </a:lnSpc>
              <a:spcBef>
                <a:spcPts val="1200"/>
              </a:spcBef>
              <a:defRPr/>
            </a:pPr>
            <a:r>
              <a:rPr lang="en-US" b="1" dirty="0">
                <a:solidFill>
                  <a:sysClr val="windowText" lastClr="000000"/>
                </a:solidFill>
                <a:latin typeface="Calibri" panose="020F0502020204030204"/>
                <a:cs typeface="+mn-cs"/>
              </a:rPr>
              <a:t>Enterprise Key Result #2: </a:t>
            </a:r>
            <a:r>
              <a:rPr lang="en-US" dirty="0">
                <a:solidFill>
                  <a:srgbClr val="000000"/>
                </a:solidFill>
                <a:latin typeface="Calibri" panose="020F0502020204030204"/>
                <a:cs typeface="+mn-cs"/>
              </a:rPr>
              <a:t>  Drive American health care towards payment for value, not volume.	</a:t>
            </a:r>
          </a:p>
          <a:p>
            <a:pPr defTabSz="685800">
              <a:lnSpc>
                <a:spcPct val="90000"/>
              </a:lnSpc>
              <a:spcBef>
                <a:spcPts val="1200"/>
              </a:spcBef>
              <a:defRPr/>
            </a:pPr>
            <a:r>
              <a:rPr lang="en-US" b="1" dirty="0">
                <a:solidFill>
                  <a:sysClr val="windowText" lastClr="000000"/>
                </a:solidFill>
                <a:latin typeface="Calibri" panose="020F0502020204030204"/>
                <a:cs typeface="+mn-cs"/>
              </a:rPr>
              <a:t>Enterprise Key Result #3: </a:t>
            </a:r>
            <a:r>
              <a:rPr lang="en-US" dirty="0">
                <a:solidFill>
                  <a:srgbClr val="000000"/>
                </a:solidFill>
                <a:latin typeface="Calibri" panose="020F0502020204030204"/>
                <a:cs typeface="+mn-cs"/>
              </a:rPr>
              <a:t>  Lower America’s rate of growth in healthcare spending.</a:t>
            </a:r>
            <a:endParaRPr lang="en-US" sz="1400" dirty="0"/>
          </a:p>
        </p:txBody>
      </p:sp>
      <p:sp>
        <p:nvSpPr>
          <p:cNvPr id="2" name="Title 1"/>
          <p:cNvSpPr>
            <a:spLocks noGrp="1"/>
          </p:cNvSpPr>
          <p:nvPr>
            <p:ph type="title"/>
          </p:nvPr>
        </p:nvSpPr>
        <p:spPr/>
        <p:txBody>
          <a:bodyPr>
            <a:normAutofit/>
          </a:bodyPr>
          <a:lstStyle/>
          <a:p>
            <a:r>
              <a:rPr lang="en-US" sz="2400" dirty="0"/>
              <a:t>CMS Strategic Priorities</a:t>
            </a:r>
          </a:p>
        </p:txBody>
      </p:sp>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6</a:t>
            </a:fld>
            <a:endParaRPr lang="en-US" dirty="0"/>
          </a:p>
        </p:txBody>
      </p:sp>
    </p:spTree>
    <p:extLst>
      <p:ext uri="{BB962C8B-B14F-4D97-AF65-F5344CB8AC3E}">
        <p14:creationId xmlns:p14="http://schemas.microsoft.com/office/powerpoint/2010/main" val="10590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1686859"/>
            <a:ext cx="8303046" cy="3042303"/>
          </a:xfrm>
        </p:spPr>
        <p:txBody>
          <a:bodyPr>
            <a:normAutofit/>
          </a:bodyPr>
          <a:lstStyle/>
          <a:p>
            <a:r>
              <a:rPr lang="en-US" b="1" dirty="0">
                <a:latin typeface="Calibri" panose="020F0502020204030204" pitchFamily="34" charset="0"/>
                <a:cs typeface="Calibri" panose="020F0502020204030204" pitchFamily="34" charset="0"/>
              </a:rPr>
              <a:t>CMS’s Primary Goal</a:t>
            </a:r>
            <a:r>
              <a:rPr lang="en-US" dirty="0">
                <a:latin typeface="Calibri" panose="020F0502020204030204" pitchFamily="34" charset="0"/>
                <a:cs typeface="Calibri" panose="020F0502020204030204" pitchFamily="34" charset="0"/>
              </a:rPr>
              <a:t>: Remove obstacles that get in the way of the time clinicians spend with their patients</a:t>
            </a:r>
          </a:p>
          <a:p>
            <a:endParaRPr lang="en-US" dirty="0">
              <a:latin typeface="Calibri" panose="020F0502020204030204" pitchFamily="34" charset="0"/>
              <a:cs typeface="Calibri" panose="020F0502020204030204" pitchFamily="34" charset="0"/>
            </a:endParaRPr>
          </a:p>
          <a:p>
            <a:pPr marL="192881" indent="-192881" defTabSz="514350">
              <a:spcBef>
                <a:spcPts val="0"/>
              </a:spcBef>
              <a:spcAft>
                <a:spcPts val="338"/>
              </a:spcAft>
            </a:pPr>
            <a:r>
              <a:rPr lang="en-US" b="1" dirty="0">
                <a:solidFill>
                  <a:prstClr val="black"/>
                </a:solidFill>
                <a:latin typeface="Calibri" panose="020F0502020204030204" pitchFamily="34" charset="0"/>
                <a:cs typeface="Calibri" panose="020F0502020204030204" pitchFamily="34" charset="0"/>
              </a:rPr>
              <a:t>Patients Over Paperwork</a:t>
            </a:r>
          </a:p>
          <a:p>
            <a:pPr marL="417910" lvl="1" indent="-160735" defTabSz="514350">
              <a:spcBef>
                <a:spcPts val="0"/>
              </a:spcBef>
              <a:spcAft>
                <a:spcPts val="338"/>
              </a:spcAft>
            </a:pPr>
            <a:r>
              <a:rPr lang="en-US" sz="1600" dirty="0">
                <a:solidFill>
                  <a:prstClr val="black"/>
                </a:solidFill>
                <a:latin typeface="Calibri" panose="020F0502020204030204" pitchFamily="34" charset="0"/>
                <a:cs typeface="Calibri" panose="020F0502020204030204" pitchFamily="34" charset="0"/>
              </a:rPr>
              <a:t>Shows CMS’s commitment to patient-centered care and improving beneficiary outcomes</a:t>
            </a:r>
          </a:p>
          <a:p>
            <a:pPr marL="417910" lvl="1" indent="-160735" defTabSz="514350">
              <a:spcBef>
                <a:spcPts val="0"/>
              </a:spcBef>
              <a:spcAft>
                <a:spcPts val="338"/>
              </a:spcAft>
            </a:pPr>
            <a:r>
              <a:rPr lang="en-US" sz="1600" dirty="0">
                <a:solidFill>
                  <a:prstClr val="black"/>
                </a:solidFill>
                <a:latin typeface="Calibri" panose="020F0502020204030204" pitchFamily="34" charset="0"/>
                <a:cs typeface="Calibri" panose="020F0502020204030204" pitchFamily="34" charset="0"/>
              </a:rPr>
              <a:t>Includes several major tasks aimed at reducing burden for clinicians</a:t>
            </a:r>
          </a:p>
          <a:p>
            <a:pPr marL="417910" lvl="1" indent="-160735" defTabSz="514350">
              <a:spcBef>
                <a:spcPts val="0"/>
              </a:spcBef>
              <a:spcAft>
                <a:spcPts val="338"/>
              </a:spcAft>
            </a:pPr>
            <a:r>
              <a:rPr lang="en-US" sz="1600" dirty="0">
                <a:solidFill>
                  <a:prstClr val="black"/>
                </a:solidFill>
                <a:latin typeface="Calibri" panose="020F0502020204030204" pitchFamily="34" charset="0"/>
                <a:cs typeface="Calibri" panose="020F0502020204030204" pitchFamily="34" charset="0"/>
              </a:rPr>
              <a:t>Motivates CMS to evaluate its regulations to see what could be improved </a:t>
            </a:r>
          </a:p>
          <a:p>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73975" y="1164905"/>
            <a:ext cx="5497347" cy="521953"/>
          </a:xfrm>
        </p:spPr>
        <p:txBody>
          <a:bodyPr>
            <a:noAutofit/>
          </a:bodyPr>
          <a:lstStyle/>
          <a:p>
            <a:r>
              <a:rPr lang="en-US" sz="2400" dirty="0"/>
              <a:t>Patients Over Paperwork</a:t>
            </a:r>
          </a:p>
        </p:txBody>
      </p:sp>
      <p:pic>
        <p:nvPicPr>
          <p:cNvPr id="4" name="Picture 3" descr="decorative icon" title="decorative">
            <a:extLst>
              <a:ext uri="{FF2B5EF4-FFF2-40B4-BE49-F238E27FC236}">
                <a16:creationId xmlns:a16="http://schemas.microsoft.com/office/drawing/2014/main" id="{E10DEC1B-5BE6-4C3C-B2CC-AB2FBD2E9D30}"/>
              </a:ext>
            </a:extLst>
          </p:cNvPr>
          <p:cNvPicPr>
            <a:picLocks/>
          </p:cNvPicPr>
          <p:nvPr/>
        </p:nvPicPr>
        <p:blipFill>
          <a:blip r:embed="rId3"/>
          <a:stretch>
            <a:fillRect/>
          </a:stretch>
        </p:blipFill>
        <p:spPr>
          <a:xfrm>
            <a:off x="6997148" y="3187148"/>
            <a:ext cx="1551173" cy="1592590"/>
          </a:xfrm>
          <a:prstGeom prst="rect">
            <a:avLst/>
          </a:prstGeom>
        </p:spPr>
      </p:pic>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7</a:t>
            </a:fld>
            <a:endParaRPr lang="en-US" dirty="0"/>
          </a:p>
        </p:txBody>
      </p:sp>
    </p:spTree>
    <p:extLst>
      <p:ext uri="{BB962C8B-B14F-4D97-AF65-F5344CB8AC3E}">
        <p14:creationId xmlns:p14="http://schemas.microsoft.com/office/powerpoint/2010/main" val="2150189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74638" y="1686859"/>
            <a:ext cx="8303046" cy="3042303"/>
          </a:xfrm>
        </p:spPr>
        <p:txBody>
          <a:bodyPr>
            <a:noAutofit/>
          </a:bodyPr>
          <a:lstStyle/>
          <a:p>
            <a:r>
              <a:rPr lang="en-US" b="1" dirty="0">
                <a:latin typeface="Calibri" panose="020F0502020204030204" pitchFamily="34" charset="0"/>
                <a:cs typeface="Calibri" panose="020F0502020204030204" pitchFamily="34" charset="0"/>
              </a:rPr>
              <a:t>What is the Meaningful Measures Initiative?</a:t>
            </a:r>
          </a:p>
          <a:p>
            <a:r>
              <a:rPr lang="en-US" dirty="0">
                <a:latin typeface="Calibri" panose="020F0502020204030204" pitchFamily="34" charset="0"/>
                <a:cs typeface="Calibri" panose="020F0502020204030204" pitchFamily="34" charset="0"/>
              </a:rPr>
              <a:t>Launched in 2017, the purpose of the Meaningful Measures initiative is to: </a:t>
            </a:r>
          </a:p>
          <a:p>
            <a:pPr lvl="1"/>
            <a:r>
              <a:rPr lang="en-US" sz="1600" dirty="0">
                <a:latin typeface="Calibri" panose="020F0502020204030204" pitchFamily="34" charset="0"/>
                <a:cs typeface="Calibri" panose="020F0502020204030204" pitchFamily="34" charset="0"/>
              </a:rPr>
              <a:t>Improve outcomes for patients </a:t>
            </a:r>
          </a:p>
          <a:p>
            <a:pPr lvl="1"/>
            <a:r>
              <a:rPr lang="en-US" sz="1600" dirty="0">
                <a:latin typeface="Calibri" panose="020F0502020204030204" pitchFamily="34" charset="0"/>
                <a:cs typeface="Calibri" panose="020F0502020204030204" pitchFamily="34" charset="0"/>
              </a:rPr>
              <a:t>Reduce data reporting burden and costs on clinicians and other health care providers </a:t>
            </a:r>
          </a:p>
          <a:p>
            <a:pPr lvl="1"/>
            <a:r>
              <a:rPr lang="en-US" sz="1600" dirty="0">
                <a:latin typeface="Calibri" panose="020F0502020204030204" pitchFamily="34" charset="0"/>
                <a:cs typeface="Calibri" panose="020F0502020204030204" pitchFamily="34" charset="0"/>
              </a:rPr>
              <a:t>Focus CMS’s quality measurement and improvement efforts to better align with what is most meaningful to patients</a:t>
            </a:r>
          </a:p>
          <a:p>
            <a:endParaRPr lang="en-US"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273975" y="1164905"/>
            <a:ext cx="7405660" cy="521953"/>
          </a:xfrm>
        </p:spPr>
        <p:txBody>
          <a:bodyPr>
            <a:noAutofit/>
          </a:bodyPr>
          <a:lstStyle/>
          <a:p>
            <a:r>
              <a:rPr lang="en-US" sz="2400" dirty="0"/>
              <a:t>A New Approach to Meaningful Outcomes</a:t>
            </a:r>
          </a:p>
        </p:txBody>
      </p:sp>
      <p:pic>
        <p:nvPicPr>
          <p:cNvPr id="4" name="Picture 3" descr="decorative icon" title="decorative">
            <a:extLst>
              <a:ext uri="{FF2B5EF4-FFF2-40B4-BE49-F238E27FC236}">
                <a16:creationId xmlns:a16="http://schemas.microsoft.com/office/drawing/2014/main" id="{784A1E73-5C04-4297-AEC3-ACA5C8C6FA43}"/>
              </a:ext>
            </a:extLst>
          </p:cNvPr>
          <p:cNvPicPr>
            <a:picLocks/>
          </p:cNvPicPr>
          <p:nvPr/>
        </p:nvPicPr>
        <p:blipFill>
          <a:blip r:embed="rId3"/>
          <a:stretch>
            <a:fillRect/>
          </a:stretch>
        </p:blipFill>
        <p:spPr>
          <a:xfrm>
            <a:off x="6123061" y="3208010"/>
            <a:ext cx="1556574" cy="1487879"/>
          </a:xfrm>
          <a:prstGeom prst="rect">
            <a:avLst/>
          </a:prstGeom>
        </p:spPr>
      </p:pic>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8</a:t>
            </a:fld>
            <a:endParaRPr lang="en-US" dirty="0"/>
          </a:p>
        </p:txBody>
      </p:sp>
    </p:spTree>
    <p:extLst>
      <p:ext uri="{BB962C8B-B14F-4D97-AF65-F5344CB8AC3E}">
        <p14:creationId xmlns:p14="http://schemas.microsoft.com/office/powerpoint/2010/main" val="301768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75" y="1164905"/>
            <a:ext cx="6113573" cy="521953"/>
          </a:xfrm>
        </p:spPr>
        <p:txBody>
          <a:bodyPr>
            <a:noAutofit/>
          </a:bodyPr>
          <a:lstStyle/>
          <a:p>
            <a:r>
              <a:rPr lang="en-US" sz="2400" dirty="0"/>
              <a:t>Meaningful Measures Framework 1.0</a:t>
            </a:r>
          </a:p>
        </p:txBody>
      </p:sp>
      <p:pic>
        <p:nvPicPr>
          <p:cNvPr id="6" name="Content Placeholder 4" descr="Diagram of the Meaningful Measures Framework 1.0" title="Meaningful Measures Frame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189" y="1592795"/>
            <a:ext cx="4866811" cy="3203925"/>
          </a:xfrm>
          <a:prstGeom prst="rect">
            <a:avLst/>
          </a:prstGeom>
        </p:spPr>
      </p:pic>
      <p:sp>
        <p:nvSpPr>
          <p:cNvPr id="5" name="Slide Number Placeholder 3"/>
          <p:cNvSpPr txBox="1">
            <a:spLocks/>
          </p:cNvSpPr>
          <p:nvPr/>
        </p:nvSpPr>
        <p:spPr>
          <a:xfrm>
            <a:off x="7494105" y="4830763"/>
            <a:ext cx="1600200" cy="273050"/>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6E550D1-005E-8D42-8A02-7B0267170091}" type="slidenum">
              <a:rPr lang="en-US" smtClean="0"/>
              <a:pPr/>
              <a:t>9</a:t>
            </a:fld>
            <a:endParaRPr lang="en-US" dirty="0"/>
          </a:p>
        </p:txBody>
      </p:sp>
    </p:spTree>
    <p:extLst>
      <p:ext uri="{BB962C8B-B14F-4D97-AF65-F5344CB8AC3E}">
        <p14:creationId xmlns:p14="http://schemas.microsoft.com/office/powerpoint/2010/main" val="2320357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6a8e296-5f29-4af2-954b-0de0d1e1f8bc"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F04FC5D26999F142815C93371A675140" ma:contentTypeVersion="11" ma:contentTypeDescription="Create a new document." ma:contentTypeScope="" ma:versionID="6d17f7722aceafea20676baad6299197">
  <xsd:schema xmlns:xsd="http://www.w3.org/2001/XMLSchema" xmlns:xs="http://www.w3.org/2001/XMLSchema" xmlns:p="http://schemas.microsoft.com/office/2006/metadata/properties" xmlns:ns2="598600c1-f962-4bff-9545-9b09f9b1c445" targetNamespace="http://schemas.microsoft.com/office/2006/metadata/properties" ma:root="true" ma:fieldsID="b5c94639db8d9f0f9f45960c4ee7221e" ns2:_="">
    <xsd:import namespace="598600c1-f962-4bff-9545-9b09f9b1c44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8600c1-f962-4bff-9545-9b09f9b1c4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45E9CF-B937-411D-AA06-17507E2533DF}">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598600c1-f962-4bff-9545-9b09f9b1c445"/>
    <ds:schemaRef ds:uri="http://www.w3.org/XML/1998/namespace"/>
  </ds:schemaRefs>
</ds:datastoreItem>
</file>

<file path=customXml/itemProps2.xml><?xml version="1.0" encoding="utf-8"?>
<ds:datastoreItem xmlns:ds="http://schemas.openxmlformats.org/officeDocument/2006/customXml" ds:itemID="{5C9C1D1A-2692-4543-9D32-355730CE739F}">
  <ds:schemaRefs>
    <ds:schemaRef ds:uri="http://schemas.microsoft.com/sharepoint/v3/contenttype/forms"/>
  </ds:schemaRefs>
</ds:datastoreItem>
</file>

<file path=customXml/itemProps3.xml><?xml version="1.0" encoding="utf-8"?>
<ds:datastoreItem xmlns:ds="http://schemas.openxmlformats.org/officeDocument/2006/customXml" ds:itemID="{B0553FBB-5838-4C42-8674-6B13B462CC30}">
  <ds:schemaRefs>
    <ds:schemaRef ds:uri="Microsoft.SharePoint.Taxonomy.ContentTypeSync"/>
  </ds:schemaRefs>
</ds:datastoreItem>
</file>

<file path=customXml/itemProps4.xml><?xml version="1.0" encoding="utf-8"?>
<ds:datastoreItem xmlns:ds="http://schemas.openxmlformats.org/officeDocument/2006/customXml" ds:itemID="{FA210024-C9C2-4A03-B518-69014D3AE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8600c1-f962-4bff-9545-9b09f9b1c4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675</TotalTime>
  <Words>2911</Words>
  <Application>Microsoft Office PowerPoint</Application>
  <PresentationFormat>On-screen Show (16:9)</PresentationFormat>
  <Paragraphs>407</Paragraphs>
  <Slides>46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MS PGothic</vt:lpstr>
      <vt:lpstr>Arial</vt:lpstr>
      <vt:lpstr>Calibri</vt:lpstr>
      <vt:lpstr>Courier New</vt:lpstr>
      <vt:lpstr>Office Theme</vt:lpstr>
      <vt:lpstr>The Future of  Quality Measurement:</vt:lpstr>
      <vt:lpstr>Agenda</vt:lpstr>
      <vt:lpstr>Learning Objectives</vt:lpstr>
      <vt:lpstr>How to Obtain CEU for this session</vt:lpstr>
      <vt:lpstr>CMS Quality Measurement: </vt:lpstr>
      <vt:lpstr>CMS Strategic Priorities</vt:lpstr>
      <vt:lpstr>Patients Over Paperwork</vt:lpstr>
      <vt:lpstr>A New Approach to Meaningful Outcomes</vt:lpstr>
      <vt:lpstr>Meaningful Measures Framework 1.0</vt:lpstr>
      <vt:lpstr>Measure Reduction through Meaningful Measures</vt:lpstr>
      <vt:lpstr>Measure Reduction Trends (2020-2022) </vt:lpstr>
      <vt:lpstr>Changes in Measures</vt:lpstr>
      <vt:lpstr>Process Measure Breakout Distribution for ALL Programs (2020)</vt:lpstr>
      <vt:lpstr>CMS Quality Measurement </vt:lpstr>
      <vt:lpstr>Stakeholder Feedback</vt:lpstr>
      <vt:lpstr>Meaningful Measures Framework 2.0 (draft)</vt:lpstr>
      <vt:lpstr>Key Themes</vt:lpstr>
      <vt:lpstr>Digital Measurement Strategy</vt:lpstr>
      <vt:lpstr>Unleash Voice of the Patient</vt:lpstr>
      <vt:lpstr>Measures Focused on Key Domains</vt:lpstr>
      <vt:lpstr>Meaningful Measures Next Steps</vt:lpstr>
      <vt:lpstr>MIPS Value Pathways (MVPs)</vt:lpstr>
      <vt:lpstr>Current Participation in MIPS</vt:lpstr>
      <vt:lpstr>MIPS Value Pathways  (MVPs)</vt:lpstr>
      <vt:lpstr>MVP Evolution </vt:lpstr>
      <vt:lpstr>MVPs: Surgery </vt:lpstr>
      <vt:lpstr>MVPs: Diabetes</vt:lpstr>
      <vt:lpstr>Merit-Based Incentive Payment System (MIPS)</vt:lpstr>
      <vt:lpstr>2020 Changes to MIPS Performance Categories</vt:lpstr>
      <vt:lpstr>MIPS Policies for the 2020 Performance Period: Performance Category Weights</vt:lpstr>
      <vt:lpstr>MIPS Policies for the 2020 Performance Period: Payment Adjustments </vt:lpstr>
      <vt:lpstr>MIPS Policies for the 2020 Performance Period, cont. </vt:lpstr>
      <vt:lpstr>Patient Reported Outcome-Based Performance Measures in Quality Measurement</vt:lpstr>
      <vt:lpstr>Overview of Patient-Reported Outcomes</vt:lpstr>
      <vt:lpstr>HOOS, JR</vt:lpstr>
      <vt:lpstr>PROMIS Global Health</vt:lpstr>
      <vt:lpstr>Challenges and Successes of PRO-PMs</vt:lpstr>
      <vt:lpstr>Development of PRO Measures in End Stage Renal Disease (ESRD) </vt:lpstr>
      <vt:lpstr>Development of PRO Measure for ESRD Dialysis Patients</vt:lpstr>
      <vt:lpstr>Development of PRO Measure for ESRD Dialysis Patients, cont. </vt:lpstr>
      <vt:lpstr>Leveraging the Patient Voice in PRO Measure Development</vt:lpstr>
      <vt:lpstr>Leveraging the Patient Voice in PRO Measure Development, cont. </vt:lpstr>
      <vt:lpstr>Generic versus Disease Specific PROMs in ESRD</vt:lpstr>
      <vt:lpstr>Summary</vt:lpstr>
      <vt:lpstr>DISCUSSION</vt:lpstr>
      <vt:lpstr>GIVE US YOUR FEEDBACK!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dc:creator>
  <cp:lastModifiedBy>KimberlyRawlings</cp:lastModifiedBy>
  <cp:revision>46</cp:revision>
  <dcterms:created xsi:type="dcterms:W3CDTF">2018-11-01T13:40:14Z</dcterms:created>
  <dcterms:modified xsi:type="dcterms:W3CDTF">2020-02-27T19:06:21Z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0x010100F04FC5D26999F142815C93371A675140</vt:lpwstr>
  </property>
</Properties>
</file>