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3" r:id="rId2"/>
    <p:sldMasterId id="2147483660" r:id="rId3"/>
    <p:sldMasterId id="2147483687" r:id="rId4"/>
  </p:sldMasterIdLst>
  <p:notesMasterIdLst>
    <p:notesMasterId r:id="rId24"/>
  </p:notesMasterIdLst>
  <p:handoutMasterIdLst>
    <p:handoutMasterId r:id="rId25"/>
  </p:handoutMasterIdLst>
  <p:sldIdLst>
    <p:sldId id="403"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382"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e Long" initials="LL" lastIdx="13" clrIdx="0">
    <p:extLst>
      <p:ext uri="{19B8F6BF-5375-455C-9EA6-DF929625EA0E}">
        <p15:presenceInfo xmlns:p15="http://schemas.microsoft.com/office/powerpoint/2012/main" userId="S-1-5-21-4095628063-3556742122-3606576086-120535" providerId="AD"/>
      </p:ext>
    </p:extLst>
  </p:cmAuthor>
  <p:cmAuthor id="2" name="Amy Miner" initials="AM" lastIdx="9" clrIdx="1">
    <p:extLst>
      <p:ext uri="{19B8F6BF-5375-455C-9EA6-DF929625EA0E}">
        <p15:presenceInfo xmlns:p15="http://schemas.microsoft.com/office/powerpoint/2012/main" userId="S-1-5-21-4095628063-3556742122-3606576086-8437" providerId="AD"/>
      </p:ext>
    </p:extLst>
  </p:cmAuthor>
  <p:cmAuthor id="3" name="Erin Gordon" initials="EG" lastIdx="40" clrIdx="2">
    <p:extLst>
      <p:ext uri="{19B8F6BF-5375-455C-9EA6-DF929625EA0E}">
        <p15:presenceInfo xmlns:p15="http://schemas.microsoft.com/office/powerpoint/2012/main" userId="S-1-5-21-4095628063-3556742122-3606576086-10842" providerId="AD"/>
      </p:ext>
    </p:extLst>
  </p:cmAuthor>
  <p:cmAuthor id="4" name="Susan Razik" initials="SR" lastIdx="8" clrIdx="3">
    <p:extLst>
      <p:ext uri="{19B8F6BF-5375-455C-9EA6-DF929625EA0E}">
        <p15:presenceInfo xmlns:p15="http://schemas.microsoft.com/office/powerpoint/2012/main" userId="S-1-5-21-4095628063-3556742122-3606576086-101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84A9C"/>
    <a:srgbClr val="6A8ED0"/>
    <a:srgbClr val="FFD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0" autoAdjust="0"/>
    <p:restoredTop sz="81016" autoAdjust="0"/>
  </p:normalViewPr>
  <p:slideViewPr>
    <p:cSldViewPr snapToGrid="0">
      <p:cViewPr varScale="1">
        <p:scale>
          <a:sx n="69" d="100"/>
          <a:sy n="69" d="100"/>
        </p:scale>
        <p:origin x="1699" y="5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08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8" tIns="45719" rIns="91438" bIns="45719" rtlCol="0"/>
          <a:lstStyle>
            <a:lvl1pPr algn="l">
              <a:defRPr sz="1200"/>
            </a:lvl1pPr>
          </a:lstStyle>
          <a:p>
            <a:endParaRPr lang="en-US" dirty="0"/>
          </a:p>
        </p:txBody>
      </p:sp>
      <p:sp>
        <p:nvSpPr>
          <p:cNvPr id="3" name="Date Placeholder 2"/>
          <p:cNvSpPr>
            <a:spLocks noGrp="1"/>
          </p:cNvSpPr>
          <p:nvPr>
            <p:ph type="dt" sz="quarter" idx="1"/>
          </p:nvPr>
        </p:nvSpPr>
        <p:spPr>
          <a:xfrm>
            <a:off x="3970339" y="1"/>
            <a:ext cx="3038475" cy="466725"/>
          </a:xfrm>
          <a:prstGeom prst="rect">
            <a:avLst/>
          </a:prstGeom>
        </p:spPr>
        <p:txBody>
          <a:bodyPr vert="horz" lIns="91438" tIns="45719" rIns="91438" bIns="45719" rtlCol="0"/>
          <a:lstStyle>
            <a:lvl1pPr algn="r">
              <a:defRPr sz="1200"/>
            </a:lvl1pPr>
          </a:lstStyle>
          <a:p>
            <a:fld id="{29120A81-42E5-431F-8EF6-9E9A34AB193C}" type="datetimeFigureOut">
              <a:rPr lang="en-US" smtClean="0"/>
              <a:t>07/19/2017</a:t>
            </a:fld>
            <a:endParaRPr lang="en-US" dirty="0"/>
          </a:p>
        </p:txBody>
      </p:sp>
      <p:sp>
        <p:nvSpPr>
          <p:cNvPr id="4" name="Footer Placeholder 3"/>
          <p:cNvSpPr>
            <a:spLocks noGrp="1"/>
          </p:cNvSpPr>
          <p:nvPr>
            <p:ph type="ftr" sz="quarter" idx="2"/>
          </p:nvPr>
        </p:nvSpPr>
        <p:spPr>
          <a:xfrm>
            <a:off x="1" y="8829675"/>
            <a:ext cx="3038475" cy="466725"/>
          </a:xfrm>
          <a:prstGeom prst="rect">
            <a:avLst/>
          </a:prstGeom>
        </p:spPr>
        <p:txBody>
          <a:bodyPr vert="horz" lIns="91438" tIns="45719" rIns="91438" bIns="457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6725"/>
          </a:xfrm>
          <a:prstGeom prst="rect">
            <a:avLst/>
          </a:prstGeom>
        </p:spPr>
        <p:txBody>
          <a:bodyPr vert="horz" lIns="91438" tIns="45719" rIns="91438" bIns="45719" rtlCol="0" anchor="b"/>
          <a:lstStyle>
            <a:lvl1pPr algn="r">
              <a:defRPr sz="1200"/>
            </a:lvl1pPr>
          </a:lstStyle>
          <a:p>
            <a:fld id="{69B55EE4-A3B5-424F-AD18-CCD1E9FD40B0}" type="slidenum">
              <a:rPr lang="en-US" smtClean="0"/>
              <a:t>‹#›</a:t>
            </a:fld>
            <a:endParaRPr lang="en-US" dirty="0"/>
          </a:p>
        </p:txBody>
      </p:sp>
    </p:spTree>
    <p:extLst>
      <p:ext uri="{BB962C8B-B14F-4D97-AF65-F5344CB8AC3E}">
        <p14:creationId xmlns:p14="http://schemas.microsoft.com/office/powerpoint/2010/main" val="149341102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722313"/>
            <a:ext cx="4181475" cy="313690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148668"/>
            <a:ext cx="5608320" cy="4436533"/>
          </a:xfrm>
          <a:prstGeom prst="rect">
            <a:avLst/>
          </a:prstGeom>
        </p:spPr>
        <p:txBody>
          <a:bodyPr vert="horz" lIns="93176" tIns="46588" rIns="93176" bIns="46588" rtlCol="0"/>
          <a:lstStyle/>
          <a:p>
            <a:pPr marL="0" marR="0" lvl="0" indent="0" algn="l" defTabSz="914384" rtl="0" eaLnBrk="1" fontAlgn="auto" latinLnBrk="0" hangingPunct="1">
              <a:lnSpc>
                <a:spcPct val="100000"/>
              </a:lnSpc>
              <a:spcBef>
                <a:spcPts val="60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Click to edit Master text styles</a:t>
            </a:r>
          </a:p>
          <a:p>
            <a:pPr marL="117473" marR="0" lvl="1" indent="-117473" algn="l" defTabSz="914384" rtl="0" eaLnBrk="1" fontAlgn="auto" latinLnBrk="0" hangingPunct="1">
              <a:lnSpc>
                <a:spcPct val="100000"/>
              </a:lnSpc>
              <a:spcBef>
                <a:spcPts val="600"/>
              </a:spcBef>
              <a:spcAft>
                <a:spcPts val="0"/>
              </a:spcAft>
              <a:buClrTx/>
              <a:buSzTx/>
              <a:buFont typeface="Wingdings" panose="05000000000000000000" pitchFamily="2" charset="2"/>
              <a:buChar char="§"/>
              <a:tabLst>
                <a:tab pos="117473" algn="l"/>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Second level</a:t>
            </a:r>
          </a:p>
          <a:p>
            <a:pPr marL="287333" marR="0" lvl="2" indent="-117473" algn="l" defTabSz="914384"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Third level</a:t>
            </a: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6" tIns="46588" rIns="93176" bIns="46588" rtlCol="0" anchor="b"/>
          <a:lstStyle>
            <a:lvl1pPr algn="r">
              <a:defRPr sz="1200"/>
            </a:lvl1pPr>
          </a:lstStyle>
          <a:p>
            <a:fld id="{0B77B103-16DD-4E5B-B7FE-8CB91BD629A9}" type="slidenum">
              <a:rPr lang="en-US" smtClean="0"/>
              <a:t>‹#›</a:t>
            </a:fld>
            <a:endParaRPr lang="en-US" dirty="0"/>
          </a:p>
        </p:txBody>
      </p:sp>
    </p:spTree>
    <p:extLst>
      <p:ext uri="{BB962C8B-B14F-4D97-AF65-F5344CB8AC3E}">
        <p14:creationId xmlns:p14="http://schemas.microsoft.com/office/powerpoint/2010/main" val="1928085563"/>
      </p:ext>
    </p:extLst>
  </p:cSld>
  <p:clrMap bg1="lt1" tx1="dk1" bg2="lt2" tx2="dk2" accent1="accent1" accent2="accent2" accent3="accent3" accent4="accent4" accent5="accent5" accent6="accent6" hlink="hlink" folHlink="folHlink"/>
  <p:hf sldNum="0" hdr="0" ftr="0" dt="0"/>
  <p:notesStyle>
    <a:lvl1pPr marL="0" marR="0" indent="0" algn="l" defTabSz="914400" rtl="0" eaLnBrk="1" fontAlgn="auto" latinLnBrk="0" hangingPunct="1">
      <a:lnSpc>
        <a:spcPct val="100000"/>
      </a:lnSpc>
      <a:spcBef>
        <a:spcPts val="600"/>
      </a:spcBef>
      <a:spcAft>
        <a:spcPts val="0"/>
      </a:spcAft>
      <a:buClrTx/>
      <a:buSzTx/>
      <a:buFontTx/>
      <a:buNone/>
      <a:tabLst/>
      <a:defRPr sz="1200" kern="1200">
        <a:solidFill>
          <a:schemeClr val="tx1"/>
        </a:solidFill>
        <a:latin typeface="+mn-lt"/>
        <a:ea typeface="+mn-ea"/>
        <a:cs typeface="+mn-cs"/>
      </a:defRPr>
    </a:lvl1pPr>
    <a:lvl2pPr marL="117475" marR="0" indent="-117475"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tab pos="117475" algn="l"/>
      </a:tabLst>
      <a:defRPr sz="1200" kern="1200">
        <a:solidFill>
          <a:schemeClr val="tx1"/>
        </a:solidFill>
        <a:latin typeface="+mn-lt"/>
        <a:ea typeface="+mn-ea"/>
        <a:cs typeface="+mn-cs"/>
      </a:defRPr>
    </a:lvl2pPr>
    <a:lvl3pPr marL="287338" marR="0" indent="-117475"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sz="1200" kern="1200">
        <a:solidFill>
          <a:schemeClr val="tx1"/>
        </a:solidFill>
        <a:latin typeface="+mn-lt"/>
        <a:ea typeface="+mn-ea"/>
        <a:cs typeface="+mn-cs"/>
      </a:defRPr>
    </a:lvl3pPr>
    <a:lvl4pPr marL="1371600" algn="l" defTabSz="914400" rtl="0" eaLnBrk="1" latinLnBrk="0" hangingPunct="1">
      <a:spcBef>
        <a:spcPts val="600"/>
      </a:spcBef>
      <a:defRPr sz="1200" kern="1200">
        <a:solidFill>
          <a:schemeClr val="tx1"/>
        </a:solidFill>
        <a:latin typeface="+mn-lt"/>
        <a:ea typeface="+mn-ea"/>
        <a:cs typeface="+mn-cs"/>
      </a:defRPr>
    </a:lvl4pPr>
    <a:lvl5pPr marL="1828800" algn="l" defTabSz="914400" rtl="0" eaLnBrk="1" latinLnBrk="0" hangingPunct="1">
      <a:spcBef>
        <a:spcPts val="600"/>
      </a:spcBef>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mymedicare.gov/"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www.medicare.gov/"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smpresource.org/"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www.medicare.gov/"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79408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Wingdings" panose="05000000000000000000" pitchFamily="2" charset="2"/>
              <a:buChar char="§"/>
            </a:pPr>
            <a:r>
              <a:rPr lang="en-US" dirty="0">
                <a:solidFill>
                  <a:prstClr val="black"/>
                </a:solidFill>
              </a:rPr>
              <a:t>Consumer testing </a:t>
            </a:r>
            <a:r>
              <a:rPr lang="en-US" dirty="0" smtClean="0">
                <a:solidFill>
                  <a:prstClr val="black"/>
                </a:solidFill>
              </a:rPr>
              <a:t>in </a:t>
            </a:r>
            <a:r>
              <a:rPr lang="en-US" dirty="0">
                <a:solidFill>
                  <a:prstClr val="black"/>
                </a:solidFill>
              </a:rPr>
              <a:t>November 2016 and January-April 2017 examined general messaging and reactions, design options for the new Medicare cards, and informational text that will accompany the new cards when they are mailed</a:t>
            </a:r>
          </a:p>
          <a:p>
            <a:pPr marL="171450" lvl="0" indent="-171450">
              <a:buFont typeface="Wingdings" panose="05000000000000000000" pitchFamily="2" charset="2"/>
              <a:buChar char="§"/>
            </a:pPr>
            <a:r>
              <a:rPr lang="en-US" dirty="0">
                <a:solidFill>
                  <a:prstClr val="black"/>
                </a:solidFill>
              </a:rPr>
              <a:t>Mix of locations, demographics, language, coverage type</a:t>
            </a:r>
          </a:p>
          <a:p>
            <a:pPr marL="171450" indent="-171450">
              <a:buFont typeface="Wingdings" panose="05000000000000000000" pitchFamily="2" charset="2"/>
              <a:buChar char="§"/>
            </a:pPr>
            <a:r>
              <a:rPr lang="en-US" dirty="0">
                <a:solidFill>
                  <a:prstClr val="black"/>
                </a:solidFill>
              </a:rPr>
              <a:t>Findings help shape data-driven messaging and outreach; honed by experience and questions</a:t>
            </a:r>
          </a:p>
          <a:p>
            <a:endParaRPr lang="en-US" dirty="0"/>
          </a:p>
        </p:txBody>
      </p:sp>
    </p:spTree>
    <p:extLst>
      <p:ext uri="{BB962C8B-B14F-4D97-AF65-F5344CB8AC3E}">
        <p14:creationId xmlns:p14="http://schemas.microsoft.com/office/powerpoint/2010/main" val="338842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r>
              <a:rPr lang="en-US" dirty="0">
                <a:solidFill>
                  <a:prstClr val="black"/>
                </a:solidFill>
              </a:rPr>
              <a:t>In general, reactions were positive</a:t>
            </a:r>
          </a:p>
          <a:p>
            <a:pPr marL="228600" lvl="1" indent="-228600"/>
            <a:r>
              <a:rPr lang="en-US" dirty="0">
                <a:solidFill>
                  <a:prstClr val="black"/>
                </a:solidFill>
              </a:rPr>
              <a:t>A good thing to do—protecting identities</a:t>
            </a:r>
          </a:p>
          <a:p>
            <a:pPr marL="228600" lvl="1" indent="-228600"/>
            <a:r>
              <a:rPr lang="en-US" dirty="0">
                <a:solidFill>
                  <a:prstClr val="black"/>
                </a:solidFill>
              </a:rPr>
              <a:t>Smart—will keep SSNs out of the hands of criminals</a:t>
            </a:r>
          </a:p>
          <a:p>
            <a:pPr marL="228600" lvl="1" indent="-228600"/>
            <a:r>
              <a:rPr lang="en-US" dirty="0">
                <a:solidFill>
                  <a:prstClr val="black"/>
                </a:solidFill>
              </a:rPr>
              <a:t>Helpful—need a new card because old card is worn and frayed</a:t>
            </a:r>
          </a:p>
          <a:p>
            <a:pPr marL="228600" lvl="1" indent="-228600"/>
            <a:r>
              <a:rPr lang="en-US" dirty="0">
                <a:solidFill>
                  <a:prstClr val="black"/>
                </a:solidFill>
              </a:rPr>
              <a:t>Long overdue—should have been done some time ago</a:t>
            </a:r>
          </a:p>
          <a:p>
            <a:pPr marL="342900" indent="-342900"/>
            <a:r>
              <a:rPr lang="en-US" dirty="0">
                <a:solidFill>
                  <a:prstClr val="black"/>
                </a:solidFill>
              </a:rPr>
              <a:t>Some concerns expressed among a minority of participants</a:t>
            </a:r>
          </a:p>
          <a:p>
            <a:pPr marL="228600" lvl="1" indent="-228600"/>
            <a:r>
              <a:rPr lang="en-US" dirty="0">
                <a:solidFill>
                  <a:prstClr val="black"/>
                </a:solidFill>
              </a:rPr>
              <a:t>Beneficiaries with Medicare Advantage plans concerned about confusing new Medicare card with MA </a:t>
            </a:r>
            <a:r>
              <a:rPr lang="en-US" dirty="0" smtClean="0">
                <a:solidFill>
                  <a:prstClr val="black"/>
                </a:solidFill>
              </a:rPr>
              <a:t>card. </a:t>
            </a:r>
            <a:r>
              <a:rPr lang="en-US" b="1" dirty="0"/>
              <a:t>These cards are being mailed starting in April to avoid confusion with when Medicare Advantage cards are mailed and we are working with plans</a:t>
            </a:r>
            <a:r>
              <a:rPr lang="en-US" b="1" dirty="0" smtClean="0"/>
              <a:t>.</a:t>
            </a:r>
            <a:endParaRPr lang="en-US" b="1" dirty="0">
              <a:solidFill>
                <a:prstClr val="black"/>
              </a:solidFill>
            </a:endParaRPr>
          </a:p>
          <a:p>
            <a:pPr marL="228600" lvl="1" indent="-228600"/>
            <a:r>
              <a:rPr lang="en-US" dirty="0">
                <a:solidFill>
                  <a:prstClr val="black"/>
                </a:solidFill>
              </a:rPr>
              <a:t>A few who use their card to reference their SSN or use their Medicare card as an alternate form of identification</a:t>
            </a:r>
          </a:p>
          <a:p>
            <a:endParaRPr lang="en-US" dirty="0"/>
          </a:p>
        </p:txBody>
      </p:sp>
    </p:spTree>
    <p:extLst>
      <p:ext uri="{BB962C8B-B14F-4D97-AF65-F5344CB8AC3E}">
        <p14:creationId xmlns:p14="http://schemas.microsoft.com/office/powerpoint/2010/main" val="3210091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the text in the table.</a:t>
            </a:r>
            <a:endParaRPr lang="en-US" dirty="0"/>
          </a:p>
        </p:txBody>
      </p:sp>
    </p:spTree>
    <p:extLst>
      <p:ext uri="{BB962C8B-B14F-4D97-AF65-F5344CB8AC3E}">
        <p14:creationId xmlns:p14="http://schemas.microsoft.com/office/powerpoint/2010/main" val="2628796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the text in the table.</a:t>
            </a:r>
            <a:endParaRPr lang="en-US" dirty="0"/>
          </a:p>
        </p:txBody>
      </p:sp>
    </p:spTree>
    <p:extLst>
      <p:ext uri="{BB962C8B-B14F-4D97-AF65-F5344CB8AC3E}">
        <p14:creationId xmlns:p14="http://schemas.microsoft.com/office/powerpoint/2010/main" val="1200805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Other key points to reinforce</a:t>
            </a:r>
          </a:p>
          <a:p>
            <a:pPr marL="282575" indent="-282575">
              <a:buFont typeface="Wingdings" panose="05000000000000000000" pitchFamily="2" charset="2"/>
              <a:buChar char="§"/>
            </a:pPr>
            <a:r>
              <a:rPr lang="en-US" dirty="0"/>
              <a:t>Understand that mailing everyone a new card will take some time. Your card might arrive at a different time than your friend’s or neighbor’s.</a:t>
            </a:r>
          </a:p>
          <a:p>
            <a:pPr marL="282575" lvl="0" indent="-282575">
              <a:buFont typeface="Wingdings" panose="05000000000000000000" pitchFamily="2" charset="2"/>
              <a:buChar char="§"/>
            </a:pPr>
            <a:r>
              <a:rPr lang="en-US" dirty="0"/>
              <a:t>Make sure your mailing address is </a:t>
            </a:r>
            <a:r>
              <a:rPr lang="en-US" dirty="0" smtClean="0"/>
              <a:t>up-to-date</a:t>
            </a:r>
            <a:r>
              <a:rPr lang="en-US" dirty="0"/>
              <a:t>. If your address needs to be corrected, contact Social Security at </a:t>
            </a:r>
            <a:r>
              <a:rPr lang="en-US" dirty="0">
                <a:hlinkClick r:id="rId3"/>
              </a:rPr>
              <a:t>ssa.gov/</a:t>
            </a:r>
            <a:r>
              <a:rPr lang="en-US" dirty="0" err="1">
                <a:hlinkClick r:id="rId3"/>
              </a:rPr>
              <a:t>myaccount</a:t>
            </a:r>
            <a:r>
              <a:rPr lang="en-US" dirty="0"/>
              <a:t> or 1-800-772-1213. </a:t>
            </a:r>
            <a:br>
              <a:rPr lang="en-US" dirty="0"/>
            </a:br>
            <a:r>
              <a:rPr lang="en-US" dirty="0"/>
              <a:t>TTY: 1-800-325-0778.</a:t>
            </a:r>
          </a:p>
          <a:p>
            <a:pPr marL="282575" lvl="0" indent="-282575">
              <a:buFont typeface="Wingdings" panose="05000000000000000000" pitchFamily="2" charset="2"/>
              <a:buChar char="§"/>
            </a:pPr>
            <a:r>
              <a:rPr lang="en-US" dirty="0"/>
              <a:t>Beware of anyone who contacts you about your new Medicare card. We will never ask you to give us personal or private information to get your new Medicare number and card</a:t>
            </a:r>
            <a:r>
              <a:rPr lang="en-US" dirty="0" smtClean="0"/>
              <a:t>.</a:t>
            </a:r>
            <a:endParaRPr lang="en-US" dirty="0"/>
          </a:p>
        </p:txBody>
      </p:sp>
    </p:spTree>
    <p:extLst>
      <p:ext uri="{BB962C8B-B14F-4D97-AF65-F5344CB8AC3E}">
        <p14:creationId xmlns:p14="http://schemas.microsoft.com/office/powerpoint/2010/main" val="1227700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101043"/>
            <a:ext cx="5608320" cy="4436533"/>
          </a:xfrm>
        </p:spPr>
        <p:txBody>
          <a:bodyPr/>
          <a:lstStyle/>
          <a:p>
            <a:pPr marL="12700"/>
            <a:r>
              <a:rPr lang="en-US" dirty="0">
                <a:cs typeface="Times New Roman"/>
              </a:rPr>
              <a:t>New cards start mailing in April 2018, and all cards are replaced by April 2019 </a:t>
            </a:r>
            <a:r>
              <a:rPr lang="en-US" dirty="0" smtClean="0">
                <a:cs typeface="Times New Roman"/>
              </a:rPr>
              <a:t>deadline. The gender </a:t>
            </a:r>
            <a:r>
              <a:rPr lang="en-US" dirty="0">
                <a:cs typeface="Times New Roman"/>
              </a:rPr>
              <a:t>and signature line won’t appear on new </a:t>
            </a:r>
            <a:r>
              <a:rPr lang="en-US" spc="-5" dirty="0">
                <a:cs typeface="Times New Roman"/>
              </a:rPr>
              <a:t>Medicare </a:t>
            </a:r>
            <a:r>
              <a:rPr lang="en-US" dirty="0" smtClean="0">
                <a:cs typeface="Times New Roman"/>
              </a:rPr>
              <a:t>cards. Once mailed</a:t>
            </a:r>
            <a:r>
              <a:rPr lang="en-US" dirty="0">
                <a:cs typeface="Times New Roman"/>
              </a:rPr>
              <a:t>, someone with Medicare also can access their New Medicare Number on a Medicare Summary Notice or through </a:t>
            </a:r>
            <a:r>
              <a:rPr lang="en-US" dirty="0" smtClean="0">
                <a:cs typeface="Times New Roman"/>
                <a:hlinkClick r:id="rId3"/>
              </a:rPr>
              <a:t>MyMedicare.gov</a:t>
            </a:r>
            <a:r>
              <a:rPr lang="en-US" dirty="0" smtClean="0">
                <a:cs typeface="Times New Roman"/>
              </a:rPr>
              <a:t>.</a:t>
            </a:r>
            <a:endParaRPr lang="en-US" spc="5" dirty="0">
              <a:cs typeface="Times New Roman"/>
            </a:endParaRPr>
          </a:p>
          <a:p>
            <a:pPr marL="12700">
              <a:buSzPct val="105000"/>
              <a:tabLst>
                <a:tab pos="354965" algn="l"/>
                <a:tab pos="355600" algn="l"/>
              </a:tabLst>
            </a:pPr>
            <a:r>
              <a:rPr lang="en-US" spc="5" dirty="0">
                <a:cs typeface="Times New Roman"/>
              </a:rPr>
              <a:t>The </a:t>
            </a:r>
            <a:r>
              <a:rPr lang="en-US" dirty="0">
                <a:cs typeface="Times New Roman"/>
              </a:rPr>
              <a:t>Railroad </a:t>
            </a:r>
            <a:r>
              <a:rPr lang="en-US" spc="-5" dirty="0">
                <a:cs typeface="Times New Roman"/>
              </a:rPr>
              <a:t>Retirement </a:t>
            </a:r>
            <a:r>
              <a:rPr lang="en-US" dirty="0">
                <a:cs typeface="Times New Roman"/>
              </a:rPr>
              <a:t>Board will issue </a:t>
            </a:r>
            <a:r>
              <a:rPr lang="en-US" spc="5" dirty="0">
                <a:cs typeface="Times New Roman"/>
              </a:rPr>
              <a:t>new </a:t>
            </a:r>
            <a:r>
              <a:rPr lang="en-US" dirty="0">
                <a:cs typeface="Times New Roman"/>
              </a:rPr>
              <a:t>cards to</a:t>
            </a:r>
            <a:r>
              <a:rPr lang="en-US" spc="-204" dirty="0">
                <a:cs typeface="Times New Roman"/>
              </a:rPr>
              <a:t> </a:t>
            </a:r>
            <a:r>
              <a:rPr lang="en-US" dirty="0">
                <a:cs typeface="Times New Roman"/>
              </a:rPr>
              <a:t>RRB </a:t>
            </a:r>
            <a:r>
              <a:rPr lang="en-US" dirty="0" smtClean="0">
                <a:cs typeface="Times New Roman"/>
              </a:rPr>
              <a:t>beneficiaries.</a:t>
            </a:r>
            <a:endParaRPr lang="en-US" dirty="0">
              <a:cs typeface="Times New Roman"/>
            </a:endParaRPr>
          </a:p>
        </p:txBody>
      </p:sp>
    </p:spTree>
    <p:extLst>
      <p:ext uri="{BB962C8B-B14F-4D97-AF65-F5344CB8AC3E}">
        <p14:creationId xmlns:p14="http://schemas.microsoft.com/office/powerpoint/2010/main" val="1598831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2700">
              <a:lnSpc>
                <a:spcPct val="120000"/>
              </a:lnSpc>
              <a:tabLst>
                <a:tab pos="354965" algn="l"/>
                <a:tab pos="355600" algn="l"/>
              </a:tabLst>
            </a:pPr>
            <a:r>
              <a:rPr lang="en-US" b="1" dirty="0">
                <a:cs typeface="Times New Roman" panose="02020603050405020304" pitchFamily="18" charset="0"/>
              </a:rPr>
              <a:t>Now – September 2017: Setting Expectations</a:t>
            </a:r>
          </a:p>
          <a:p>
            <a:pPr marL="169863" indent="-1571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General Messaging</a:t>
            </a:r>
          </a:p>
          <a:p>
            <a:pPr marL="342900" lvl="1" indent="-165100">
              <a:lnSpc>
                <a:spcPct val="120000"/>
              </a:lnSpc>
              <a:buFont typeface="Arial" panose="020B0604020202020204" pitchFamily="34" charset="0"/>
              <a:buChar char="•"/>
              <a:tabLst>
                <a:tab pos="342900" algn="l"/>
                <a:tab pos="355600" algn="l"/>
              </a:tabLst>
            </a:pPr>
            <a:r>
              <a:rPr lang="en-US" dirty="0">
                <a:cs typeface="Times New Roman" panose="02020603050405020304" pitchFamily="18" charset="0"/>
              </a:rPr>
              <a:t>Coming in 2018: New Medicare cards!</a:t>
            </a:r>
          </a:p>
          <a:p>
            <a:pPr marL="342900" lvl="1" indent="-165100">
              <a:lnSpc>
                <a:spcPct val="120000"/>
              </a:lnSpc>
              <a:buFont typeface="Arial" panose="020B0604020202020204" pitchFamily="34" charset="0"/>
              <a:buChar char="•"/>
              <a:tabLst>
                <a:tab pos="342900" algn="l"/>
                <a:tab pos="355600" algn="l"/>
              </a:tabLst>
            </a:pPr>
            <a:r>
              <a:rPr lang="en-US" dirty="0">
                <a:cs typeface="Times New Roman" panose="02020603050405020304" pitchFamily="18" charset="0"/>
              </a:rPr>
              <a:t>Make sure your address on file with Medicare is correct or go to </a:t>
            </a:r>
            <a:r>
              <a:rPr lang="en-US" dirty="0">
                <a:cs typeface="Times New Roman" panose="02020603050405020304" pitchFamily="18" charset="0"/>
                <a:hlinkClick r:id="rId3"/>
              </a:rPr>
              <a:t>ssa.gov/</a:t>
            </a:r>
            <a:r>
              <a:rPr lang="en-US" dirty="0" err="1">
                <a:cs typeface="Times New Roman" panose="02020603050405020304" pitchFamily="18" charset="0"/>
                <a:hlinkClick r:id="rId3"/>
              </a:rPr>
              <a:t>myaccount</a:t>
            </a:r>
            <a:r>
              <a:rPr lang="en-US" dirty="0">
                <a:cs typeface="Times New Roman" panose="02020603050405020304" pitchFamily="18" charset="0"/>
              </a:rPr>
              <a:t> to update</a:t>
            </a:r>
          </a:p>
          <a:p>
            <a:pPr marL="169863" indent="-1698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Simple and responsive </a:t>
            </a:r>
            <a:r>
              <a:rPr lang="en-US" dirty="0" smtClean="0">
                <a:cs typeface="Times New Roman" panose="02020603050405020304" pitchFamily="18" charset="0"/>
              </a:rPr>
              <a:t>high-level messaging on </a:t>
            </a:r>
            <a:r>
              <a:rPr lang="en-US" dirty="0" smtClean="0">
                <a:cs typeface="Times New Roman" panose="02020603050405020304" pitchFamily="18" charset="0"/>
                <a:hlinkClick r:id="rId4"/>
              </a:rPr>
              <a:t>Medicare.gov</a:t>
            </a:r>
            <a:r>
              <a:rPr lang="en-US" dirty="0" smtClean="0">
                <a:cs typeface="Times New Roman" panose="02020603050405020304" pitchFamily="18" charset="0"/>
              </a:rPr>
              <a:t> and 1-800-MEDICARE</a:t>
            </a:r>
            <a:r>
              <a:rPr lang="en-US" dirty="0">
                <a:cs typeface="Times New Roman" panose="02020603050405020304" pitchFamily="18" charset="0"/>
              </a:rPr>
              <a:t>, Guard Your Card ad campaign</a:t>
            </a:r>
          </a:p>
          <a:p>
            <a:pPr marL="169863" indent="-169863">
              <a:lnSpc>
                <a:spcPct val="120000"/>
              </a:lnSpc>
              <a:buFont typeface="Wingdings" panose="05000000000000000000" pitchFamily="2" charset="2"/>
              <a:buChar char="§"/>
              <a:tabLst>
                <a:tab pos="354965" algn="l"/>
                <a:tab pos="355600" algn="l"/>
              </a:tabLst>
            </a:pPr>
            <a:r>
              <a:rPr lang="en-US" dirty="0">
                <a:cs typeface="Times New Roman" panose="02020603050405020304" pitchFamily="18" charset="0"/>
              </a:rPr>
              <a:t>Training to prepare partners ahead of broad-based outreach and education</a:t>
            </a:r>
          </a:p>
          <a:p>
            <a:pPr marL="12700">
              <a:lnSpc>
                <a:spcPct val="120000"/>
              </a:lnSpc>
              <a:tabLst>
                <a:tab pos="354965" algn="l"/>
                <a:tab pos="355600" algn="l"/>
              </a:tabLst>
            </a:pPr>
            <a:r>
              <a:rPr lang="en-US" b="1" dirty="0">
                <a:cs typeface="Times New Roman" panose="02020603050405020304" pitchFamily="18" charset="0"/>
              </a:rPr>
              <a:t>September 2017: Card Awareness</a:t>
            </a:r>
          </a:p>
          <a:p>
            <a:pPr marL="169863" lvl="1" indent="-157163">
              <a:lnSpc>
                <a:spcPct val="120000"/>
              </a:lnSpc>
              <a:tabLst>
                <a:tab pos="354965" algn="l"/>
                <a:tab pos="355600" algn="l"/>
              </a:tabLst>
            </a:pPr>
            <a:r>
              <a:rPr lang="en-US" dirty="0">
                <a:cs typeface="Times New Roman" panose="02020603050405020304" pitchFamily="18" charset="0"/>
              </a:rPr>
              <a:t>New Medicare card design is unveiled</a:t>
            </a:r>
          </a:p>
          <a:p>
            <a:pPr marL="169863" lvl="1" indent="-157163">
              <a:lnSpc>
                <a:spcPct val="120000"/>
              </a:lnSpc>
              <a:tabLst>
                <a:tab pos="354965" algn="l"/>
                <a:tab pos="355600" algn="l"/>
              </a:tabLst>
            </a:pPr>
            <a:r>
              <a:rPr lang="en-US" dirty="0">
                <a:cs typeface="Times New Roman" panose="02020603050405020304" pitchFamily="18" charset="0"/>
              </a:rPr>
              <a:t>Beneficiaries get information about the new card in the 2018 “Medicare &amp; You” Handbook: When you get your new card, safely and securely destroy the old Medicare card, keep the new number confidential</a:t>
            </a:r>
          </a:p>
          <a:p>
            <a:pPr marL="169863" lvl="1" indent="-157163">
              <a:lnSpc>
                <a:spcPct val="120000"/>
              </a:lnSpc>
              <a:tabLst>
                <a:tab pos="354965" algn="l"/>
                <a:tab pos="355600" algn="l"/>
              </a:tabLst>
            </a:pPr>
            <a:r>
              <a:rPr lang="en-US" dirty="0">
                <a:cs typeface="Times New Roman" panose="02020603050405020304" pitchFamily="18" charset="0"/>
              </a:rPr>
              <a:t>Educational Materials and a more detailed training webinar will be available for Partners</a:t>
            </a:r>
          </a:p>
          <a:p>
            <a:pPr>
              <a:lnSpc>
                <a:spcPct val="120000"/>
              </a:lnSpc>
            </a:pPr>
            <a:endParaRPr lang="en-US" dirty="0"/>
          </a:p>
          <a:p>
            <a:endParaRPr lang="en-US" dirty="0"/>
          </a:p>
        </p:txBody>
      </p:sp>
    </p:spTree>
    <p:extLst>
      <p:ext uri="{BB962C8B-B14F-4D97-AF65-F5344CB8AC3E}">
        <p14:creationId xmlns:p14="http://schemas.microsoft.com/office/powerpoint/2010/main" val="1203514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190500">
              <a:lnSpc>
                <a:spcPct val="110000"/>
              </a:lnSpc>
              <a:tabLst>
                <a:tab pos="354965" algn="l"/>
                <a:tab pos="355600" algn="l"/>
              </a:tabLst>
            </a:pPr>
            <a:r>
              <a:rPr lang="en-US" b="1" dirty="0">
                <a:cs typeface="Times New Roman" panose="02020603050405020304" pitchFamily="18" charset="0"/>
              </a:rPr>
              <a:t>October 2017 – December 2017: Open Enrollment</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Continue “Card Awareness” outreach through messaging embedded in regular Open Enrollment events and earned media, steady drumbeat messaging via press, social media, speaking engagements, blogs, etc.</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Card messaging should supplement, but not supersede “review and compare” actions for Open Enrollment</a:t>
            </a:r>
          </a:p>
          <a:p>
            <a:pPr marL="12700" marR="190500">
              <a:lnSpc>
                <a:spcPct val="110000"/>
              </a:lnSpc>
              <a:tabLst>
                <a:tab pos="354965" algn="l"/>
                <a:tab pos="355600" algn="l"/>
              </a:tabLst>
            </a:pPr>
            <a:r>
              <a:rPr lang="en-US" b="1" dirty="0">
                <a:cs typeface="Times New Roman" panose="02020603050405020304" pitchFamily="18" charset="0"/>
              </a:rPr>
              <a:t>January 2018 – March 2018: New Cards are Coming!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Ramp up pre-mailing outreach and identify opportunities for sharing messages and materials with providers and people with Medicare</a:t>
            </a:r>
          </a:p>
          <a:p>
            <a:pPr marL="12700" marR="190500">
              <a:lnSpc>
                <a:spcPct val="110000"/>
              </a:lnSpc>
              <a:tabLst>
                <a:tab pos="354965" algn="l"/>
                <a:tab pos="355600" algn="l"/>
              </a:tabLst>
            </a:pPr>
            <a:r>
              <a:rPr lang="en-US" b="1" dirty="0">
                <a:cs typeface="Times New Roman" panose="02020603050405020304" pitchFamily="18" charset="0"/>
              </a:rPr>
              <a:t>April 2018 – April 2019: Watch for your New Card</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Cards are mailed!</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Simple, direct instructions included with the new card mailing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Active, localized information sharing</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Robust messaging on </a:t>
            </a:r>
            <a:r>
              <a:rPr lang="en-US" dirty="0">
                <a:cs typeface="Times New Roman" panose="02020603050405020304" pitchFamily="18" charset="0"/>
                <a:hlinkClick r:id="rId3"/>
              </a:rPr>
              <a:t>Medicare.gov</a:t>
            </a:r>
            <a:r>
              <a:rPr lang="en-US" dirty="0">
                <a:cs typeface="Times New Roman" panose="02020603050405020304" pitchFamily="18" charset="0"/>
              </a:rPr>
              <a:t>, 1-800-MEDICARE, Medicare social media</a:t>
            </a:r>
          </a:p>
          <a:p>
            <a:pPr marL="184150" marR="190500" indent="-171450">
              <a:lnSpc>
                <a:spcPct val="110000"/>
              </a:lnSpc>
              <a:buFont typeface="Wingdings" panose="05000000000000000000" pitchFamily="2" charset="2"/>
              <a:buChar char="§"/>
              <a:tabLst>
                <a:tab pos="354965" algn="l"/>
                <a:tab pos="355600" algn="l"/>
              </a:tabLst>
            </a:pPr>
            <a:r>
              <a:rPr lang="en-US" dirty="0">
                <a:cs typeface="Times New Roman" panose="02020603050405020304" pitchFamily="18" charset="0"/>
              </a:rPr>
              <a:t>Specialized communications for those with limited English proficiency and alternative format </a:t>
            </a:r>
            <a:r>
              <a:rPr lang="en-US" dirty="0" smtClean="0">
                <a:cs typeface="Times New Roman" panose="02020603050405020304" pitchFamily="18" charset="0"/>
              </a:rPr>
              <a:t>needs</a:t>
            </a:r>
            <a:endParaRPr lang="en-US" sz="1400" dirty="0">
              <a:cs typeface="Times New Roman"/>
            </a:endParaRPr>
          </a:p>
        </p:txBody>
      </p:sp>
    </p:spTree>
    <p:extLst>
      <p:ext uri="{BB962C8B-B14F-4D97-AF65-F5344CB8AC3E}">
        <p14:creationId xmlns:p14="http://schemas.microsoft.com/office/powerpoint/2010/main" val="3375279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You can help fight fraud by guarding your Medicare number—treat it like a credit card.</a:t>
            </a:r>
          </a:p>
          <a:p>
            <a:pPr lvl="0"/>
            <a:r>
              <a:rPr lang="en-US" dirty="0"/>
              <a:t>Basic messages around fraud prevention and detection still apply</a:t>
            </a:r>
          </a:p>
          <a:p>
            <a:pPr marL="171450" lvl="0" indent="-171450">
              <a:buFont typeface="Wingdings" panose="05000000000000000000" pitchFamily="2" charset="2"/>
              <a:buChar char="§"/>
            </a:pPr>
            <a:r>
              <a:rPr lang="en-US" dirty="0">
                <a:ea typeface="Times New Roman" panose="02020603050405020304" pitchFamily="18" charset="0"/>
                <a:cs typeface="Times New Roman" panose="02020603050405020304" pitchFamily="18" charset="0"/>
              </a:rPr>
              <a:t>Medicare will </a:t>
            </a:r>
            <a:r>
              <a:rPr lang="en-US" b="1" dirty="0">
                <a:ea typeface="Times New Roman" panose="02020603050405020304" pitchFamily="18" charset="0"/>
                <a:cs typeface="Times New Roman" panose="02020603050405020304" pitchFamily="18" charset="0"/>
              </a:rPr>
              <a:t>never</a:t>
            </a:r>
            <a:r>
              <a:rPr lang="en-US" dirty="0">
                <a:ea typeface="Times New Roman" panose="02020603050405020304" pitchFamily="18" charset="0"/>
                <a:cs typeface="Times New Roman" panose="02020603050405020304" pitchFamily="18" charset="0"/>
              </a:rPr>
              <a:t> contact you for your Medicare number or other personal information.</a:t>
            </a:r>
          </a:p>
          <a:p>
            <a:pPr marL="171450" lvl="0" indent="-171450">
              <a:buFont typeface="Wingdings" panose="05000000000000000000" pitchFamily="2" charset="2"/>
              <a:buChar char="§"/>
            </a:pPr>
            <a:r>
              <a:rPr lang="en-US" dirty="0">
                <a:ea typeface="Times New Roman" panose="02020603050405020304" pitchFamily="18" charset="0"/>
                <a:cs typeface="Times New Roman" panose="02020603050405020304" pitchFamily="18" charset="0"/>
              </a:rPr>
              <a:t>Don’t share your Medicare number with anyone who contacts you by phone, email, or by approaching you in person, unless you’ve given them permission in advance.  </a:t>
            </a:r>
            <a:endParaRPr lang="en-US" dirty="0">
              <a:ea typeface="Calibri" panose="020F0502020204030204" pitchFamily="34" charset="0"/>
              <a:cs typeface="Times New Roman" panose="02020603050405020304" pitchFamily="18" charset="0"/>
            </a:endParaRPr>
          </a:p>
          <a:p>
            <a:pPr lvl="0"/>
            <a:r>
              <a:rPr lang="en-US" dirty="0">
                <a:ea typeface="Times New Roman" panose="02020603050405020304" pitchFamily="18" charset="0"/>
                <a:cs typeface="Times New Roman" panose="02020603050405020304" pitchFamily="18" charset="0"/>
              </a:rPr>
              <a:t>Remember not to ever let anyone borrow or pay to use your Medicare number. And, always review your Medicare Summary Notice to be sure you and Medicare are only being charged for actual services. </a:t>
            </a:r>
            <a:endParaRPr lang="en-US" dirty="0">
              <a:ea typeface="Calibri" panose="020F0502020204030204" pitchFamily="34" charset="0"/>
              <a:cs typeface="Times New Roman" panose="02020603050405020304" pitchFamily="18" charset="0"/>
            </a:endParaRPr>
          </a:p>
          <a:p>
            <a:pPr lvl="0"/>
            <a:r>
              <a:rPr lang="en-US" dirty="0">
                <a:solidFill>
                  <a:srgbClr val="000000"/>
                </a:solidFill>
              </a:rPr>
              <a:t>Senior Medicare Patrol volunteers are teaching people with Medicare how to spot, report, and stop fraud, and protect themselves from identity theft.  </a:t>
            </a:r>
            <a:r>
              <a:rPr lang="en-US" dirty="0"/>
              <a:t>Find out about Senior Medicare Patrol activities in your area at </a:t>
            </a:r>
            <a:r>
              <a:rPr lang="en-US" u="sng" dirty="0">
                <a:solidFill>
                  <a:srgbClr val="0563C1"/>
                </a:solidFill>
                <a:hlinkClick r:id="rId3"/>
              </a:rPr>
              <a:t>smpresource.org</a:t>
            </a:r>
            <a:r>
              <a:rPr lang="en-US" u="sng" dirty="0">
                <a:solidFill>
                  <a:srgbClr val="0563C1"/>
                </a:solidFill>
              </a:rPr>
              <a:t>.</a:t>
            </a:r>
            <a:endParaRPr lang="en-US" dirty="0"/>
          </a:p>
          <a:p>
            <a:pPr lvl="0"/>
            <a:r>
              <a:rPr lang="en-US" dirty="0" smtClean="0"/>
              <a:t>You </a:t>
            </a:r>
            <a:r>
              <a:rPr lang="en-US" dirty="0"/>
              <a:t>can report suspected fraud by calling 1-800-MEDICARE (1-800-633-4227).  </a:t>
            </a:r>
            <a:br>
              <a:rPr lang="en-US" dirty="0"/>
            </a:br>
            <a:r>
              <a:rPr lang="en-US" dirty="0"/>
              <a:t>TTY: 1-877-486-2048. </a:t>
            </a:r>
            <a:r>
              <a:rPr lang="en-US" dirty="0">
                <a:solidFill>
                  <a:srgbClr val="000000"/>
                </a:solidFill>
              </a:rPr>
              <a:t>Learn more about how you can fight Medicare fraud at </a:t>
            </a:r>
            <a:r>
              <a:rPr lang="en-US" u="sng" dirty="0">
                <a:solidFill>
                  <a:srgbClr val="0563C1"/>
                </a:solidFill>
                <a:hlinkClick r:id="rId4"/>
              </a:rPr>
              <a:t>Medicare.gov</a:t>
            </a:r>
            <a:r>
              <a:rPr lang="en-US" u="sng" dirty="0">
                <a:solidFill>
                  <a:srgbClr val="0563C1"/>
                </a:solidFill>
              </a:rPr>
              <a:t>/fraud</a:t>
            </a:r>
            <a:r>
              <a:rPr lang="en-US" dirty="0">
                <a:solidFill>
                  <a:srgbClr val="000000"/>
                </a:solidFill>
              </a:rPr>
              <a:t>.</a:t>
            </a:r>
            <a:r>
              <a:rPr lang="en-US" dirty="0">
                <a:ea typeface="Times New Roman" panose="02020603050405020304" pitchFamily="18" charset="0"/>
              </a:rPr>
              <a:t> </a:t>
            </a:r>
          </a:p>
        </p:txBody>
      </p:sp>
    </p:spTree>
    <p:extLst>
      <p:ext uri="{BB962C8B-B14F-4D97-AF65-F5344CB8AC3E}">
        <p14:creationId xmlns:p14="http://schemas.microsoft.com/office/powerpoint/2010/main" val="11422696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46213" y="833438"/>
            <a:ext cx="4281487" cy="3213100"/>
          </a:xfrm>
        </p:spPr>
      </p:sp>
      <p:sp>
        <p:nvSpPr>
          <p:cNvPr id="3" name="Notes Placeholder 2"/>
          <p:cNvSpPr>
            <a:spLocks noGrp="1"/>
          </p:cNvSpPr>
          <p:nvPr>
            <p:ph type="body" idx="1"/>
          </p:nvPr>
        </p:nvSpPr>
        <p:spPr>
          <a:xfrm>
            <a:off x="1116005" y="4231188"/>
            <a:ext cx="5284934" cy="4657146"/>
          </a:xfrm>
        </p:spPr>
        <p:txBody>
          <a:bodyPr/>
          <a:lstStyle/>
          <a:p>
            <a:endParaRPr lang="en-US" dirty="0"/>
          </a:p>
        </p:txBody>
      </p:sp>
    </p:spTree>
    <p:extLst>
      <p:ext uri="{BB962C8B-B14F-4D97-AF65-F5344CB8AC3E}">
        <p14:creationId xmlns:p14="http://schemas.microsoft.com/office/powerpoint/2010/main" val="2474055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5080">
              <a:tabLst>
                <a:tab pos="354965" algn="l"/>
                <a:tab pos="355600" algn="l"/>
              </a:tabLst>
            </a:pPr>
            <a:r>
              <a:rPr lang="en-US" dirty="0">
                <a:cs typeface="Times New Roman"/>
              </a:rPr>
              <a:t>The Health Insurance </a:t>
            </a:r>
            <a:r>
              <a:rPr lang="en-US" spc="-5" dirty="0">
                <a:cs typeface="Times New Roman"/>
              </a:rPr>
              <a:t>Claim </a:t>
            </a:r>
            <a:r>
              <a:rPr lang="en-US" dirty="0">
                <a:cs typeface="Times New Roman"/>
              </a:rPr>
              <a:t>Number (HICN) is a Medicare </a:t>
            </a:r>
            <a:r>
              <a:rPr lang="en-US" spc="-10" dirty="0">
                <a:cs typeface="Times New Roman"/>
              </a:rPr>
              <a:t>beneficiary’s </a:t>
            </a:r>
            <a:r>
              <a:rPr lang="en-US" dirty="0">
                <a:cs typeface="Times New Roman"/>
              </a:rPr>
              <a:t>identification </a:t>
            </a:r>
            <a:r>
              <a:rPr lang="en-US" spc="-15" dirty="0">
                <a:cs typeface="Times New Roman"/>
              </a:rPr>
              <a:t>number, </a:t>
            </a:r>
            <a:r>
              <a:rPr lang="en-US" dirty="0">
                <a:cs typeface="Times New Roman"/>
              </a:rPr>
              <a:t>used </a:t>
            </a:r>
            <a:r>
              <a:rPr lang="en-US" spc="5" dirty="0">
                <a:cs typeface="Times New Roman"/>
              </a:rPr>
              <a:t>for </a:t>
            </a:r>
            <a:r>
              <a:rPr lang="en-US" dirty="0">
                <a:cs typeface="Times New Roman"/>
              </a:rPr>
              <a:t>processing </a:t>
            </a:r>
            <a:r>
              <a:rPr lang="en-US" spc="-5" dirty="0">
                <a:cs typeface="Times New Roman"/>
              </a:rPr>
              <a:t>claims </a:t>
            </a:r>
            <a:r>
              <a:rPr lang="en-US" dirty="0">
                <a:cs typeface="Times New Roman"/>
              </a:rPr>
              <a:t>and </a:t>
            </a:r>
            <a:r>
              <a:rPr lang="en-US" spc="5" dirty="0">
                <a:cs typeface="Times New Roman"/>
              </a:rPr>
              <a:t>for </a:t>
            </a:r>
            <a:r>
              <a:rPr lang="en-US" dirty="0">
                <a:cs typeface="Times New Roman"/>
              </a:rPr>
              <a:t>determining </a:t>
            </a:r>
            <a:r>
              <a:rPr lang="en-US" spc="-5" dirty="0">
                <a:cs typeface="Times New Roman"/>
              </a:rPr>
              <a:t>eligibility </a:t>
            </a:r>
            <a:r>
              <a:rPr lang="en-US" dirty="0">
                <a:cs typeface="Times New Roman"/>
              </a:rPr>
              <a:t>for services across </a:t>
            </a:r>
            <a:r>
              <a:rPr lang="en-US" spc="-5" dirty="0">
                <a:cs typeface="Times New Roman"/>
              </a:rPr>
              <a:t>multiple entities </a:t>
            </a:r>
            <a:r>
              <a:rPr lang="en-US" dirty="0">
                <a:cs typeface="Times New Roman"/>
              </a:rPr>
              <a:t>(for example, Social Security Administration (SSA), Railroad </a:t>
            </a:r>
            <a:r>
              <a:rPr lang="en-US" spc="-5" dirty="0">
                <a:cs typeface="Times New Roman"/>
              </a:rPr>
              <a:t>Retirement </a:t>
            </a:r>
            <a:r>
              <a:rPr lang="en-US" dirty="0">
                <a:cs typeface="Times New Roman"/>
              </a:rPr>
              <a:t>Board (RRB), </a:t>
            </a:r>
            <a:r>
              <a:rPr lang="en-US" spc="-5" dirty="0">
                <a:cs typeface="Times New Roman"/>
              </a:rPr>
              <a:t>States,</a:t>
            </a:r>
            <a:r>
              <a:rPr lang="en-US" spc="-90" dirty="0">
                <a:cs typeface="Times New Roman"/>
              </a:rPr>
              <a:t> </a:t>
            </a:r>
            <a:r>
              <a:rPr lang="en-US" dirty="0">
                <a:cs typeface="Times New Roman"/>
              </a:rPr>
              <a:t>Medicare providers, and health plans</a:t>
            </a:r>
            <a:r>
              <a:rPr lang="en-US" spc="-5" dirty="0" smtClean="0">
                <a:cs typeface="Times New Roman"/>
              </a:rPr>
              <a:t>).</a:t>
            </a:r>
            <a:endParaRPr lang="en-US" dirty="0">
              <a:cs typeface="Times New Roman"/>
            </a:endParaRPr>
          </a:p>
          <a:p>
            <a:pPr marL="12700" marR="70485">
              <a:tabLst>
                <a:tab pos="354965" algn="l"/>
                <a:tab pos="355600" algn="l"/>
              </a:tabLst>
            </a:pPr>
            <a:r>
              <a:rPr lang="en-US" dirty="0">
                <a:cs typeface="Times New Roman"/>
              </a:rPr>
              <a:t>The Medicare Access and CHIP Reauthorization Act (MACRA) of </a:t>
            </a:r>
            <a:r>
              <a:rPr lang="en-US" spc="5" dirty="0">
                <a:cs typeface="Times New Roman"/>
              </a:rPr>
              <a:t>2015 </a:t>
            </a:r>
            <a:r>
              <a:rPr lang="en-US" spc="-5" dirty="0">
                <a:cs typeface="Times New Roman"/>
              </a:rPr>
              <a:t>mandates </a:t>
            </a:r>
            <a:r>
              <a:rPr lang="en-US" dirty="0">
                <a:cs typeface="Times New Roman"/>
              </a:rPr>
              <a:t>the removal of the Social Security Number </a:t>
            </a:r>
            <a:r>
              <a:rPr lang="en-US" spc="-5" dirty="0">
                <a:cs typeface="Times New Roman"/>
              </a:rPr>
              <a:t>(SSN)-based </a:t>
            </a:r>
            <a:r>
              <a:rPr lang="en-US" dirty="0">
                <a:cs typeface="Times New Roman"/>
              </a:rPr>
              <a:t>HICN from Medicare cards to address current risk of beneficiary </a:t>
            </a:r>
            <a:r>
              <a:rPr lang="en-US" spc="-5" dirty="0">
                <a:cs typeface="Times New Roman"/>
              </a:rPr>
              <a:t>medical</a:t>
            </a:r>
            <a:r>
              <a:rPr lang="en-US" spc="-225" dirty="0">
                <a:cs typeface="Times New Roman"/>
              </a:rPr>
              <a:t> </a:t>
            </a:r>
            <a:r>
              <a:rPr lang="en-US" dirty="0">
                <a:cs typeface="Times New Roman"/>
              </a:rPr>
              <a:t>identity </a:t>
            </a:r>
            <a:r>
              <a:rPr lang="en-US" dirty="0" smtClean="0">
                <a:cs typeface="Times New Roman"/>
              </a:rPr>
              <a:t>theft.</a:t>
            </a:r>
            <a:endParaRPr lang="en-US" dirty="0">
              <a:cs typeface="Times New Roman"/>
            </a:endParaRPr>
          </a:p>
          <a:p>
            <a:pPr marL="12700" marR="50165">
              <a:tabLst>
                <a:tab pos="354965" algn="l"/>
                <a:tab pos="355600" algn="l"/>
              </a:tabLst>
            </a:pPr>
            <a:r>
              <a:rPr lang="en-US" dirty="0">
                <a:cs typeface="Times New Roman"/>
              </a:rPr>
              <a:t>The </a:t>
            </a:r>
            <a:r>
              <a:rPr lang="en-US" spc="-5" dirty="0">
                <a:cs typeface="Times New Roman"/>
              </a:rPr>
              <a:t>legislation </a:t>
            </a:r>
            <a:r>
              <a:rPr lang="en-US" dirty="0">
                <a:cs typeface="Times New Roman"/>
              </a:rPr>
              <a:t>requires that CMS </a:t>
            </a:r>
            <a:r>
              <a:rPr lang="en-US" spc="-10" dirty="0">
                <a:cs typeface="Times New Roman"/>
              </a:rPr>
              <a:t>mail </a:t>
            </a:r>
            <a:r>
              <a:rPr lang="en-US" dirty="0">
                <a:cs typeface="Times New Roman"/>
              </a:rPr>
              <a:t>out new </a:t>
            </a:r>
            <a:r>
              <a:rPr lang="en-US" spc="-5" dirty="0">
                <a:cs typeface="Times New Roman"/>
              </a:rPr>
              <a:t>Medicare </a:t>
            </a:r>
            <a:r>
              <a:rPr lang="en-US" dirty="0">
                <a:cs typeface="Times New Roman"/>
              </a:rPr>
              <a:t>cards with a new Medicare Number (also referred to as Medicare Beneficiary Identifier (MBI)) by </a:t>
            </a:r>
            <a:r>
              <a:rPr lang="en-US" dirty="0" smtClean="0">
                <a:cs typeface="Times New Roman"/>
              </a:rPr>
              <a:t>April </a:t>
            </a:r>
            <a:r>
              <a:rPr lang="en-US" spc="5" dirty="0" smtClean="0">
                <a:cs typeface="Times New Roman"/>
              </a:rPr>
              <a:t>2019.</a:t>
            </a:r>
            <a:endParaRPr lang="en-US" spc="5" dirty="0">
              <a:cs typeface="Times New Roman"/>
            </a:endParaRPr>
          </a:p>
          <a:p>
            <a:pPr marL="12700" marR="50165">
              <a:tabLst>
                <a:tab pos="354965" algn="l"/>
                <a:tab pos="355600" algn="l"/>
              </a:tabLst>
            </a:pPr>
            <a:r>
              <a:rPr lang="en-US" spc="5" dirty="0">
                <a:cs typeface="Times New Roman"/>
              </a:rPr>
              <a:t>The new Medicare numbers won’t change Medicare benefits. People with Medicare may start using their new Medicare cards as soon as they get them.</a:t>
            </a:r>
          </a:p>
          <a:p>
            <a:endParaRPr lang="en-US" dirty="0"/>
          </a:p>
        </p:txBody>
      </p:sp>
    </p:spTree>
    <p:extLst>
      <p:ext uri="{BB962C8B-B14F-4D97-AF65-F5344CB8AC3E}">
        <p14:creationId xmlns:p14="http://schemas.microsoft.com/office/powerpoint/2010/main" val="1423269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Primary Operational Goal: </a:t>
            </a:r>
            <a:r>
              <a:rPr lang="en-US" dirty="0"/>
              <a:t>To decrease Medicare beneficiary vulnerability to identity theft by removing the SSN-based number from their Medicare identification cards and replace with a new unique Medicare </a:t>
            </a:r>
            <a:r>
              <a:rPr lang="en-US" dirty="0" smtClean="0"/>
              <a:t>Number.</a:t>
            </a:r>
            <a:endParaRPr lang="en-US" dirty="0"/>
          </a:p>
          <a:p>
            <a:r>
              <a:rPr lang="en-US" dirty="0"/>
              <a:t>In achieving this goal, </a:t>
            </a:r>
            <a:r>
              <a:rPr lang="en-US" dirty="0" smtClean="0"/>
              <a:t>the Centers for Medicare &amp; Medicaid Services (CMS) </a:t>
            </a:r>
            <a:r>
              <a:rPr lang="en-US" dirty="0"/>
              <a:t>seeks to</a:t>
            </a:r>
          </a:p>
          <a:p>
            <a:pPr marL="182563" lvl="1" indent="-171450"/>
            <a:r>
              <a:rPr lang="en-US" dirty="0"/>
              <a:t>Minimize burdens for beneficiaries</a:t>
            </a:r>
          </a:p>
          <a:p>
            <a:pPr marL="182563" lvl="1" indent="-171450"/>
            <a:r>
              <a:rPr lang="en-US" dirty="0"/>
              <a:t>Minimize burdens for providers</a:t>
            </a:r>
          </a:p>
          <a:p>
            <a:pPr marL="182563" lvl="1" indent="-171450"/>
            <a:r>
              <a:rPr lang="en-US" dirty="0"/>
              <a:t>Minimize disruption to Medicare operations</a:t>
            </a:r>
          </a:p>
          <a:p>
            <a:pPr marL="182563" lvl="1" indent="-171450"/>
            <a:r>
              <a:rPr lang="en-US" dirty="0"/>
              <a:t>Provide a solution to our business partners that allows usage of </a:t>
            </a:r>
            <a:r>
              <a:rPr lang="en-US" dirty="0" smtClean="0"/>
              <a:t>the </a:t>
            </a:r>
            <a:r>
              <a:rPr lang="en-US" dirty="0" smtClean="0">
                <a:cs typeface="Times New Roman"/>
              </a:rPr>
              <a:t>Health </a:t>
            </a:r>
            <a:r>
              <a:rPr lang="en-US" dirty="0">
                <a:cs typeface="Times New Roman"/>
              </a:rPr>
              <a:t>Insurance </a:t>
            </a:r>
            <a:r>
              <a:rPr lang="en-US" spc="-5" dirty="0">
                <a:cs typeface="Times New Roman"/>
              </a:rPr>
              <a:t>Claim </a:t>
            </a:r>
            <a:r>
              <a:rPr lang="en-US" dirty="0">
                <a:cs typeface="Times New Roman"/>
              </a:rPr>
              <a:t>Number </a:t>
            </a:r>
            <a:r>
              <a:rPr lang="en-US" dirty="0" smtClean="0">
                <a:cs typeface="Times New Roman"/>
              </a:rPr>
              <a:t>(</a:t>
            </a:r>
            <a:r>
              <a:rPr lang="en-US" dirty="0" smtClean="0"/>
              <a:t>HICN) and/or </a:t>
            </a:r>
            <a:r>
              <a:rPr lang="en-US" dirty="0"/>
              <a:t>new Medicare Number for business critical data exchanges</a:t>
            </a:r>
          </a:p>
          <a:p>
            <a:pPr marL="182563" lvl="1" indent="-171450"/>
            <a:r>
              <a:rPr lang="en-US" dirty="0"/>
              <a:t>Manage the cost, scope, and schedule for the </a:t>
            </a:r>
            <a:r>
              <a:rPr lang="en-US" dirty="0" smtClean="0"/>
              <a:t>project</a:t>
            </a:r>
            <a:endParaRPr lang="en-US" dirty="0"/>
          </a:p>
        </p:txBody>
      </p:sp>
    </p:spTree>
    <p:extLst>
      <p:ext uri="{BB962C8B-B14F-4D97-AF65-F5344CB8AC3E}">
        <p14:creationId xmlns:p14="http://schemas.microsoft.com/office/powerpoint/2010/main" val="1699146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Times New Roman"/>
              </a:rPr>
              <a:t>CMS </a:t>
            </a:r>
            <a:r>
              <a:rPr lang="en-US" spc="-5" dirty="0">
                <a:cs typeface="Times New Roman"/>
              </a:rPr>
              <a:t>will </a:t>
            </a:r>
            <a:r>
              <a:rPr lang="en-US" dirty="0">
                <a:cs typeface="Times New Roman"/>
              </a:rPr>
              <a:t>use a number Medicare Beneficiary Identification (MBI) number generator</a:t>
            </a:r>
            <a:r>
              <a:rPr lang="en-US" spc="-145" dirty="0">
                <a:cs typeface="Times New Roman"/>
              </a:rPr>
              <a:t> </a:t>
            </a:r>
            <a:r>
              <a:rPr lang="en-US" dirty="0" smtClean="0">
                <a:cs typeface="Times New Roman"/>
              </a:rPr>
              <a:t>to </a:t>
            </a:r>
          </a:p>
          <a:p>
            <a:pPr marL="228600" indent="-228600">
              <a:buFont typeface="+mj-lt"/>
              <a:buAutoNum type="arabicPeriod"/>
            </a:pPr>
            <a:r>
              <a:rPr lang="en-US" dirty="0" smtClean="0">
                <a:cs typeface="Times New Roman"/>
              </a:rPr>
              <a:t>Assign </a:t>
            </a:r>
            <a:r>
              <a:rPr lang="en-US" spc="5" dirty="0">
                <a:cs typeface="Times New Roman"/>
              </a:rPr>
              <a:t>150 </a:t>
            </a:r>
            <a:r>
              <a:rPr lang="en-US" spc="-5" dirty="0">
                <a:cs typeface="Times New Roman"/>
              </a:rPr>
              <a:t>million MBIs in </a:t>
            </a:r>
            <a:r>
              <a:rPr lang="en-US" dirty="0">
                <a:cs typeface="Times New Roman"/>
              </a:rPr>
              <a:t>the </a:t>
            </a:r>
            <a:r>
              <a:rPr lang="en-US" spc="-5" dirty="0">
                <a:cs typeface="Times New Roman"/>
              </a:rPr>
              <a:t>initial enumeration </a:t>
            </a:r>
            <a:r>
              <a:rPr lang="en-US" dirty="0">
                <a:cs typeface="Times New Roman"/>
              </a:rPr>
              <a:t>(60 </a:t>
            </a:r>
            <a:r>
              <a:rPr lang="en-US" spc="-5" dirty="0">
                <a:cs typeface="Times New Roman"/>
              </a:rPr>
              <a:t>million </a:t>
            </a:r>
            <a:r>
              <a:rPr lang="en-US" dirty="0">
                <a:cs typeface="Times New Roman"/>
              </a:rPr>
              <a:t>active and</a:t>
            </a:r>
            <a:r>
              <a:rPr lang="en-US" spc="-120" dirty="0">
                <a:cs typeface="Times New Roman"/>
              </a:rPr>
              <a:t> </a:t>
            </a:r>
            <a:r>
              <a:rPr lang="en-US" dirty="0">
                <a:cs typeface="Times New Roman"/>
              </a:rPr>
              <a:t>90 </a:t>
            </a:r>
            <a:r>
              <a:rPr lang="en-US" spc="-10" dirty="0">
                <a:cs typeface="Times New Roman"/>
              </a:rPr>
              <a:t>million </a:t>
            </a:r>
            <a:r>
              <a:rPr lang="en-US" dirty="0">
                <a:cs typeface="Times New Roman"/>
              </a:rPr>
              <a:t>deceased/archived) and generate a unique </a:t>
            </a:r>
            <a:r>
              <a:rPr lang="en-US" spc="-5" dirty="0">
                <a:cs typeface="Times New Roman"/>
              </a:rPr>
              <a:t>MBI </a:t>
            </a:r>
            <a:r>
              <a:rPr lang="en-US" dirty="0">
                <a:cs typeface="Times New Roman"/>
              </a:rPr>
              <a:t>for each new Medicare</a:t>
            </a:r>
            <a:r>
              <a:rPr lang="en-US" spc="-114" dirty="0">
                <a:cs typeface="Times New Roman"/>
              </a:rPr>
              <a:t> </a:t>
            </a:r>
            <a:r>
              <a:rPr lang="en-US" dirty="0" smtClean="0">
                <a:cs typeface="Times New Roman"/>
              </a:rPr>
              <a:t>beneficiary. </a:t>
            </a:r>
            <a:endParaRPr lang="en-US" dirty="0">
              <a:cs typeface="Times New Roman"/>
            </a:endParaRPr>
          </a:p>
          <a:p>
            <a:pPr marL="228600" lvl="0" indent="-228600">
              <a:buFont typeface="+mj-lt"/>
              <a:buAutoNum type="arabicPeriod"/>
              <a:tabLst>
                <a:tab pos="927100" algn="l"/>
                <a:tab pos="927735" algn="l"/>
              </a:tabLst>
            </a:pPr>
            <a:r>
              <a:rPr lang="en-US" kern="0" dirty="0" smtClean="0">
                <a:solidFill>
                  <a:prstClr val="black"/>
                </a:solidFill>
                <a:cs typeface="Times New Roman"/>
              </a:rPr>
              <a:t>Issue </a:t>
            </a:r>
            <a:r>
              <a:rPr lang="en-US" kern="0" spc="-30" dirty="0">
                <a:solidFill>
                  <a:prstClr val="black"/>
                </a:solidFill>
                <a:cs typeface="Times New Roman"/>
              </a:rPr>
              <a:t>new, </a:t>
            </a:r>
            <a:r>
              <a:rPr lang="en-US" kern="0" spc="-5" dirty="0">
                <a:solidFill>
                  <a:prstClr val="black"/>
                </a:solidFill>
                <a:cs typeface="Times New Roman"/>
              </a:rPr>
              <a:t>redesigned Medicare </a:t>
            </a:r>
            <a:r>
              <a:rPr lang="en-US" kern="0" dirty="0">
                <a:solidFill>
                  <a:prstClr val="black"/>
                </a:solidFill>
                <a:cs typeface="Times New Roman"/>
              </a:rPr>
              <a:t>cards: New cards containing the</a:t>
            </a:r>
            <a:r>
              <a:rPr lang="en-US" kern="0" spc="-114" dirty="0">
                <a:solidFill>
                  <a:prstClr val="black"/>
                </a:solidFill>
                <a:cs typeface="Times New Roman"/>
              </a:rPr>
              <a:t> new Medicare Number </a:t>
            </a:r>
            <a:r>
              <a:rPr lang="en-US" kern="0" dirty="0">
                <a:solidFill>
                  <a:prstClr val="black"/>
                </a:solidFill>
                <a:cs typeface="Times New Roman"/>
              </a:rPr>
              <a:t>to existing and new</a:t>
            </a:r>
            <a:r>
              <a:rPr lang="en-US" kern="0" spc="-75" dirty="0">
                <a:solidFill>
                  <a:prstClr val="black"/>
                </a:solidFill>
                <a:cs typeface="Times New Roman"/>
              </a:rPr>
              <a:t> p</a:t>
            </a:r>
            <a:r>
              <a:rPr lang="en-US" kern="0" spc="-5" dirty="0">
                <a:solidFill>
                  <a:prstClr val="black"/>
                </a:solidFill>
                <a:cs typeface="Times New Roman"/>
              </a:rPr>
              <a:t>eople with Medicare</a:t>
            </a:r>
            <a:endParaRPr lang="en-US" strike="sngStrike" kern="0" dirty="0">
              <a:solidFill>
                <a:prstClr val="black"/>
              </a:solidFill>
              <a:cs typeface="Times New Roman"/>
            </a:endParaRPr>
          </a:p>
          <a:p>
            <a:pPr marL="228600" lvl="0" indent="-228600">
              <a:buFont typeface="+mj-lt"/>
              <a:buAutoNum type="arabicPeriod"/>
              <a:tabLst>
                <a:tab pos="927100" algn="l"/>
                <a:tab pos="927735" algn="l"/>
              </a:tabLst>
            </a:pPr>
            <a:r>
              <a:rPr lang="en-US" kern="0" dirty="0">
                <a:solidFill>
                  <a:prstClr val="black"/>
                </a:solidFill>
                <a:cs typeface="Times New Roman"/>
              </a:rPr>
              <a:t>Modify systems and business </a:t>
            </a:r>
            <a:r>
              <a:rPr lang="en-US" kern="0" spc="-5" dirty="0">
                <a:solidFill>
                  <a:prstClr val="black"/>
                </a:solidFill>
                <a:cs typeface="Times New Roman"/>
              </a:rPr>
              <a:t>processes: </a:t>
            </a:r>
            <a:r>
              <a:rPr lang="en-US" kern="0" dirty="0">
                <a:solidFill>
                  <a:prstClr val="black"/>
                </a:solidFill>
                <a:cs typeface="Times New Roman"/>
              </a:rPr>
              <a:t>Required updates</a:t>
            </a:r>
            <a:r>
              <a:rPr lang="en-US" kern="0" spc="-185" dirty="0">
                <a:solidFill>
                  <a:prstClr val="black"/>
                </a:solidFill>
                <a:cs typeface="Times New Roman"/>
              </a:rPr>
              <a:t> </a:t>
            </a:r>
            <a:r>
              <a:rPr lang="en-US" kern="0" dirty="0">
                <a:solidFill>
                  <a:prstClr val="black"/>
                </a:solidFill>
                <a:cs typeface="Times New Roman"/>
              </a:rPr>
              <a:t>to </a:t>
            </a:r>
            <a:r>
              <a:rPr lang="en-US" kern="0" spc="-5" dirty="0">
                <a:solidFill>
                  <a:prstClr val="black"/>
                </a:solidFill>
                <a:cs typeface="Times New Roman"/>
              </a:rPr>
              <a:t>accommodate </a:t>
            </a:r>
            <a:r>
              <a:rPr lang="en-US" kern="0" dirty="0">
                <a:solidFill>
                  <a:prstClr val="black"/>
                </a:solidFill>
                <a:cs typeface="Times New Roman"/>
              </a:rPr>
              <a:t>receipt, </a:t>
            </a:r>
            <a:r>
              <a:rPr lang="en-US" kern="0" spc="-5" dirty="0">
                <a:solidFill>
                  <a:prstClr val="black"/>
                </a:solidFill>
                <a:cs typeface="Times New Roman"/>
              </a:rPr>
              <a:t>transmission, </a:t>
            </a:r>
            <a:r>
              <a:rPr lang="en-US" kern="0" spc="-20" dirty="0">
                <a:solidFill>
                  <a:prstClr val="black"/>
                </a:solidFill>
                <a:cs typeface="Times New Roman"/>
              </a:rPr>
              <a:t>display, </a:t>
            </a:r>
            <a:r>
              <a:rPr lang="en-US" kern="0" dirty="0">
                <a:solidFill>
                  <a:prstClr val="black"/>
                </a:solidFill>
                <a:cs typeface="Times New Roman"/>
              </a:rPr>
              <a:t>and processing of the new Medicare Number</a:t>
            </a:r>
          </a:p>
          <a:p>
            <a:endParaRPr lang="en-US" dirty="0"/>
          </a:p>
          <a:p>
            <a:endParaRPr lang="en-US" dirty="0"/>
          </a:p>
        </p:txBody>
      </p:sp>
    </p:spTree>
    <p:extLst>
      <p:ext uri="{BB962C8B-B14F-4D97-AF65-F5344CB8AC3E}">
        <p14:creationId xmlns:p14="http://schemas.microsoft.com/office/powerpoint/2010/main" val="2010594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pc="-10" dirty="0" smtClean="0">
                <a:cs typeface="Times New Roman"/>
              </a:rPr>
              <a:t>CMS </a:t>
            </a:r>
            <a:r>
              <a:rPr lang="en-US" spc="-5" dirty="0">
                <a:cs typeface="Times New Roman"/>
              </a:rPr>
              <a:t>anticipates that the Medicare beneficiary identification number (</a:t>
            </a:r>
            <a:r>
              <a:rPr lang="en-US" spc="-10" dirty="0">
                <a:cs typeface="Times New Roman"/>
              </a:rPr>
              <a:t>MBI) </a:t>
            </a:r>
            <a:r>
              <a:rPr lang="en-US" spc="-5" dirty="0">
                <a:cs typeface="Times New Roman"/>
              </a:rPr>
              <a:t>will not be changed for an individual unless the </a:t>
            </a:r>
            <a:r>
              <a:rPr lang="en-US" spc="-10" dirty="0">
                <a:cs typeface="Times New Roman"/>
              </a:rPr>
              <a:t>MBI </a:t>
            </a:r>
            <a:r>
              <a:rPr lang="en-US" spc="-5" dirty="0">
                <a:cs typeface="Times New Roman"/>
              </a:rPr>
              <a:t>is compromised or other limited circumstances still undergoing</a:t>
            </a:r>
            <a:r>
              <a:rPr lang="en-US" spc="180" dirty="0">
                <a:cs typeface="Times New Roman"/>
              </a:rPr>
              <a:t> </a:t>
            </a:r>
            <a:r>
              <a:rPr lang="en-US" spc="-5" dirty="0">
                <a:cs typeface="Times New Roman"/>
              </a:rPr>
              <a:t>review.</a:t>
            </a:r>
            <a:endParaRPr lang="en-US" dirty="0">
              <a:cs typeface="Times New Roman"/>
            </a:endParaRPr>
          </a:p>
          <a:p>
            <a:endParaRPr lang="en-US" dirty="0"/>
          </a:p>
        </p:txBody>
      </p:sp>
    </p:spTree>
    <p:extLst>
      <p:ext uri="{BB962C8B-B14F-4D97-AF65-F5344CB8AC3E}">
        <p14:creationId xmlns:p14="http://schemas.microsoft.com/office/powerpoint/2010/main" val="3188953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a:buSzPct val="105000"/>
              <a:tabLst>
                <a:tab pos="354965" algn="l"/>
                <a:tab pos="355600" algn="l"/>
              </a:tabLst>
            </a:pPr>
            <a:r>
              <a:rPr lang="en-US" dirty="0">
                <a:cs typeface="Times New Roman"/>
              </a:rPr>
              <a:t>The transition period will </a:t>
            </a:r>
            <a:r>
              <a:rPr lang="en-US" spc="5" dirty="0">
                <a:cs typeface="Times New Roman"/>
              </a:rPr>
              <a:t>run </a:t>
            </a:r>
            <a:r>
              <a:rPr lang="en-US" dirty="0">
                <a:cs typeface="Times New Roman"/>
              </a:rPr>
              <a:t>from April 1, </a:t>
            </a:r>
            <a:r>
              <a:rPr lang="en-US" spc="5" dirty="0">
                <a:cs typeface="Times New Roman"/>
              </a:rPr>
              <a:t>2018, </a:t>
            </a:r>
            <a:r>
              <a:rPr lang="en-US" dirty="0">
                <a:cs typeface="Times New Roman"/>
              </a:rPr>
              <a:t>through </a:t>
            </a:r>
            <a:r>
              <a:rPr lang="en-US" spc="-5" dirty="0">
                <a:cs typeface="Times New Roman"/>
              </a:rPr>
              <a:t>December </a:t>
            </a:r>
            <a:r>
              <a:rPr lang="en-US" spc="5" dirty="0">
                <a:cs typeface="Times New Roman"/>
              </a:rPr>
              <a:t>31</a:t>
            </a:r>
            <a:r>
              <a:rPr lang="en-US" spc="5" dirty="0" smtClean="0">
                <a:cs typeface="Times New Roman"/>
              </a:rPr>
              <a:t>, </a:t>
            </a:r>
            <a:r>
              <a:rPr lang="en-US" spc="-340" dirty="0" smtClean="0">
                <a:cs typeface="Times New Roman"/>
              </a:rPr>
              <a:t>  </a:t>
            </a:r>
            <a:r>
              <a:rPr lang="en-US" spc="5" dirty="0">
                <a:cs typeface="Times New Roman"/>
              </a:rPr>
              <a:t>2019.</a:t>
            </a:r>
          </a:p>
          <a:p>
            <a:pPr marL="12700">
              <a:buSzPct val="105000"/>
              <a:tabLst>
                <a:tab pos="354965" algn="l"/>
                <a:tab pos="355600" algn="l"/>
              </a:tabLst>
            </a:pPr>
            <a:r>
              <a:rPr lang="en-US" dirty="0">
                <a:cs typeface="Times New Roman"/>
              </a:rPr>
              <a:t>CMS will </a:t>
            </a:r>
            <a:r>
              <a:rPr lang="en-US" spc="-5" dirty="0">
                <a:cs typeface="Times New Roman"/>
              </a:rPr>
              <a:t>complete its </a:t>
            </a:r>
            <a:r>
              <a:rPr lang="en-US" dirty="0">
                <a:cs typeface="Times New Roman"/>
              </a:rPr>
              <a:t>system and process updates to be ready to</a:t>
            </a:r>
            <a:r>
              <a:rPr lang="en-US" spc="-165" dirty="0">
                <a:cs typeface="Times New Roman"/>
              </a:rPr>
              <a:t> </a:t>
            </a:r>
            <a:r>
              <a:rPr lang="en-US" dirty="0">
                <a:cs typeface="Times New Roman"/>
              </a:rPr>
              <a:t>accept and return the new Medicare Number on April 1,</a:t>
            </a:r>
            <a:r>
              <a:rPr lang="en-US" spc="-250" dirty="0">
                <a:cs typeface="Times New Roman"/>
              </a:rPr>
              <a:t> </a:t>
            </a:r>
            <a:r>
              <a:rPr lang="en-US" spc="5" dirty="0">
                <a:cs typeface="Times New Roman"/>
              </a:rPr>
              <a:t>2018.</a:t>
            </a:r>
            <a:endParaRPr lang="en-US" dirty="0">
              <a:cs typeface="Times New Roman"/>
            </a:endParaRPr>
          </a:p>
          <a:p>
            <a:pPr marL="12700">
              <a:buSzPct val="105000"/>
              <a:tabLst>
                <a:tab pos="354965" algn="l"/>
                <a:tab pos="355600" algn="l"/>
              </a:tabLst>
            </a:pPr>
            <a:r>
              <a:rPr lang="en-US" dirty="0">
                <a:cs typeface="Times New Roman"/>
              </a:rPr>
              <a:t>All stakeholders </a:t>
            </a:r>
            <a:r>
              <a:rPr lang="en-US" spc="5" dirty="0">
                <a:cs typeface="Times New Roman"/>
              </a:rPr>
              <a:t>who </a:t>
            </a:r>
            <a:r>
              <a:rPr lang="en-US" dirty="0">
                <a:cs typeface="Times New Roman"/>
              </a:rPr>
              <a:t>submit or receive transactions containing the Health Insurance Claim Number (HICN) </a:t>
            </a:r>
            <a:r>
              <a:rPr lang="en-US" spc="-5" dirty="0">
                <a:cs typeface="Times New Roman"/>
              </a:rPr>
              <a:t>must modify </a:t>
            </a:r>
            <a:r>
              <a:rPr lang="en-US" dirty="0">
                <a:cs typeface="Times New Roman"/>
              </a:rPr>
              <a:t>their processes and </a:t>
            </a:r>
            <a:r>
              <a:rPr lang="en-US" spc="-5" dirty="0">
                <a:cs typeface="Times New Roman"/>
              </a:rPr>
              <a:t>systems </a:t>
            </a:r>
            <a:r>
              <a:rPr lang="en-US" dirty="0">
                <a:cs typeface="Times New Roman"/>
              </a:rPr>
              <a:t>to be ready to submit or</a:t>
            </a:r>
            <a:r>
              <a:rPr lang="en-US" spc="-110" dirty="0">
                <a:cs typeface="Times New Roman"/>
              </a:rPr>
              <a:t> </a:t>
            </a:r>
            <a:r>
              <a:rPr lang="en-US" dirty="0">
                <a:cs typeface="Times New Roman"/>
              </a:rPr>
              <a:t>exchange the new Medicare Number by April 1, </a:t>
            </a:r>
            <a:r>
              <a:rPr lang="en-US" spc="5" dirty="0">
                <a:cs typeface="Times New Roman"/>
              </a:rPr>
              <a:t>2018. </a:t>
            </a:r>
            <a:r>
              <a:rPr lang="en-US" dirty="0">
                <a:cs typeface="Times New Roman"/>
              </a:rPr>
              <a:t>Stakeholders </a:t>
            </a:r>
            <a:r>
              <a:rPr lang="en-US" spc="-5" dirty="0">
                <a:cs typeface="Times New Roman"/>
              </a:rPr>
              <a:t>may submit </a:t>
            </a:r>
            <a:r>
              <a:rPr lang="en-US" u="sng" dirty="0">
                <a:cs typeface="Times New Roman"/>
              </a:rPr>
              <a:t>either</a:t>
            </a:r>
            <a:r>
              <a:rPr lang="en-US" dirty="0">
                <a:cs typeface="Times New Roman"/>
              </a:rPr>
              <a:t> the n</a:t>
            </a:r>
            <a:r>
              <a:rPr lang="en-US" spc="-5" dirty="0">
                <a:cs typeface="Times New Roman"/>
              </a:rPr>
              <a:t>ew Number </a:t>
            </a:r>
            <a:r>
              <a:rPr lang="en-US" dirty="0">
                <a:cs typeface="Times New Roman"/>
              </a:rPr>
              <a:t>or HICN during the transition</a:t>
            </a:r>
            <a:r>
              <a:rPr lang="en-US" spc="-135" dirty="0">
                <a:cs typeface="Times New Roman"/>
              </a:rPr>
              <a:t> </a:t>
            </a:r>
            <a:r>
              <a:rPr lang="en-US" dirty="0">
                <a:cs typeface="Times New Roman"/>
              </a:rPr>
              <a:t>period.</a:t>
            </a:r>
          </a:p>
          <a:p>
            <a:pPr marL="12700">
              <a:buSzPct val="105000"/>
              <a:tabLst>
                <a:tab pos="354965" algn="l"/>
                <a:tab pos="355600" algn="l"/>
              </a:tabLst>
            </a:pPr>
            <a:r>
              <a:rPr lang="en-US" dirty="0"/>
              <a:t>CMS will accept, use for processing, and return to stakeholders </a:t>
            </a:r>
            <a:r>
              <a:rPr lang="en-US" spc="-5" dirty="0"/>
              <a:t>either </a:t>
            </a:r>
            <a:r>
              <a:rPr lang="en-US" spc="-195" dirty="0"/>
              <a:t> </a:t>
            </a:r>
            <a:r>
              <a:rPr lang="en-US" dirty="0"/>
              <a:t>the new Medicare Number or HICN, whichever is </a:t>
            </a:r>
            <a:r>
              <a:rPr lang="en-US" spc="-5" dirty="0"/>
              <a:t>submitted on the claim, </a:t>
            </a:r>
            <a:r>
              <a:rPr lang="en-US" dirty="0"/>
              <a:t>during the transition</a:t>
            </a:r>
            <a:r>
              <a:rPr lang="en-US" spc="-145" dirty="0"/>
              <a:t> </a:t>
            </a:r>
            <a:r>
              <a:rPr lang="en-US" dirty="0"/>
              <a:t>period</a:t>
            </a:r>
            <a:r>
              <a:rPr lang="en-US" dirty="0" smtClean="0"/>
              <a:t>.</a:t>
            </a:r>
            <a:endParaRPr lang="en-US" dirty="0"/>
          </a:p>
        </p:txBody>
      </p:sp>
    </p:spTree>
    <p:extLst>
      <p:ext uri="{BB962C8B-B14F-4D97-AF65-F5344CB8AC3E}">
        <p14:creationId xmlns:p14="http://schemas.microsoft.com/office/powerpoint/2010/main" val="2039174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6350">
              <a:buSzPct val="105000"/>
              <a:tabLst>
                <a:tab pos="354965" algn="l"/>
                <a:tab pos="355600" algn="l"/>
              </a:tabLst>
              <a:defRPr/>
            </a:pPr>
            <a:r>
              <a:rPr lang="en-US" dirty="0">
                <a:solidFill>
                  <a:prstClr val="black"/>
                </a:solidFill>
                <a:cs typeface="Times New Roman"/>
              </a:rPr>
              <a:t>Medicare Providers must program their systems to identify Railroad Retirement Board (RRB) beneficiaries so they know to send those claims to the Specialty Medicare Administrative Contractor (SMAC).</a:t>
            </a:r>
          </a:p>
          <a:p>
            <a:pPr marL="184150" marR="6350" lvl="0" indent="-171450">
              <a:buSzPct val="105000"/>
              <a:buFont typeface="Wingdings" panose="05000000000000000000" pitchFamily="2" charset="2"/>
              <a:buChar char="§"/>
              <a:tabLst>
                <a:tab pos="354965" algn="l"/>
                <a:tab pos="355600" algn="l"/>
              </a:tabLst>
              <a:defRPr/>
            </a:pPr>
            <a:r>
              <a:rPr lang="en-US" dirty="0">
                <a:solidFill>
                  <a:prstClr val="black"/>
                </a:solidFill>
                <a:cs typeface="Times New Roman"/>
              </a:rPr>
              <a:t>Private payers</a:t>
            </a:r>
          </a:p>
          <a:p>
            <a:pPr marL="342900" marR="6350" lvl="1" indent="-171450">
              <a:buSzPct val="105000"/>
              <a:buFont typeface="Arial" panose="020B0604020202020204" pitchFamily="34" charset="0"/>
              <a:buChar char="•"/>
              <a:tabLst>
                <a:tab pos="354965" algn="l"/>
                <a:tab pos="355600" algn="l"/>
              </a:tabLst>
              <a:defRPr/>
            </a:pPr>
            <a:r>
              <a:rPr lang="en-US" dirty="0">
                <a:solidFill>
                  <a:prstClr val="black"/>
                </a:solidFill>
                <a:cs typeface="Times New Roman"/>
              </a:rPr>
              <a:t>For non-Medicare business, private payers won’t have to use the </a:t>
            </a:r>
            <a:r>
              <a:rPr lang="en-US" spc="-5" dirty="0">
                <a:cs typeface="Times New Roman"/>
              </a:rPr>
              <a:t>Medicare beneficiary identification number (</a:t>
            </a:r>
            <a:r>
              <a:rPr lang="en-US" dirty="0">
                <a:solidFill>
                  <a:prstClr val="black"/>
                </a:solidFill>
                <a:cs typeface="Times New Roman"/>
              </a:rPr>
              <a:t>MBI). We’ll continue to use supplemental insurer’s unique numbers to identify customers, but after the transition period, supplemental insurers must use the MBI for any Medicare transactions where they would have used the HICN</a:t>
            </a:r>
            <a:r>
              <a:rPr lang="en-US" dirty="0" smtClean="0">
                <a:solidFill>
                  <a:prstClr val="black"/>
                </a:solidFill>
                <a:cs typeface="Times New Roman"/>
              </a:rPr>
              <a:t>.</a:t>
            </a:r>
            <a:endParaRPr lang="en-US" dirty="0">
              <a:solidFill>
                <a:prstClr val="black"/>
              </a:solidFill>
              <a:cs typeface="Times New Roman"/>
            </a:endParaRPr>
          </a:p>
        </p:txBody>
      </p:sp>
    </p:spTree>
    <p:extLst>
      <p:ext uri="{BB962C8B-B14F-4D97-AF65-F5344CB8AC3E}">
        <p14:creationId xmlns:p14="http://schemas.microsoft.com/office/powerpoint/2010/main" val="1939724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6350">
              <a:buSzPct val="105000"/>
              <a:tabLst>
                <a:tab pos="354965" algn="l"/>
                <a:tab pos="355600" algn="l"/>
              </a:tabLst>
              <a:defRPr/>
            </a:pPr>
            <a:r>
              <a:rPr lang="en-US" dirty="0">
                <a:solidFill>
                  <a:prstClr val="black"/>
                </a:solidFill>
                <a:cs typeface="Times New Roman" panose="02020603050405020304" pitchFamily="18" charset="0"/>
              </a:rPr>
              <a:t>In addition, </a:t>
            </a:r>
            <a:r>
              <a:rPr lang="en-US" dirty="0" smtClean="0">
                <a:solidFill>
                  <a:prstClr val="black"/>
                </a:solidFill>
                <a:cs typeface="Times New Roman" panose="02020603050405020304" pitchFamily="18" charset="0"/>
              </a:rPr>
              <a:t>CMS </a:t>
            </a:r>
            <a:r>
              <a:rPr lang="en-US" dirty="0">
                <a:solidFill>
                  <a:prstClr val="black"/>
                </a:solidFill>
                <a:cs typeface="Times New Roman" panose="02020603050405020304" pitchFamily="18" charset="0"/>
              </a:rPr>
              <a:t>is working to develop capabilities where providers will be able to access a beneficiary’s Medicare beneficiary identification number (MBI) through a secure </a:t>
            </a:r>
            <a:r>
              <a:rPr lang="en-US" dirty="0" smtClean="0">
                <a:solidFill>
                  <a:prstClr val="black"/>
                </a:solidFill>
                <a:cs typeface="Times New Roman" panose="02020603050405020304" pitchFamily="18" charset="0"/>
              </a:rPr>
              <a:t>look-up </a:t>
            </a:r>
            <a:r>
              <a:rPr lang="en-US" dirty="0">
                <a:solidFill>
                  <a:prstClr val="black"/>
                </a:solidFill>
                <a:cs typeface="Times New Roman" panose="02020603050405020304" pitchFamily="18" charset="0"/>
              </a:rPr>
              <a:t>tool at the point-of-service </a:t>
            </a:r>
          </a:p>
          <a:p>
            <a:pPr marR="6350">
              <a:buSzPct val="105000"/>
              <a:tabLst>
                <a:tab pos="354965" algn="l"/>
                <a:tab pos="355600" algn="l"/>
              </a:tabLst>
              <a:defRPr/>
            </a:pPr>
            <a:r>
              <a:rPr lang="en-US" dirty="0">
                <a:solidFill>
                  <a:prstClr val="black"/>
                </a:solidFill>
                <a:cs typeface="Times New Roman" panose="02020603050405020304" pitchFamily="18" charset="0"/>
              </a:rPr>
              <a:t>In instances in which a beneficiary does not have a new Medicare card at a provider’s office, we believe this look up tool will give providers a mechanism to access a beneficiary’s MBI securely without disrupting workflow.</a:t>
            </a:r>
          </a:p>
          <a:p>
            <a:pPr marL="12700" lvl="0">
              <a:buSzPct val="105000"/>
              <a:tabLst>
                <a:tab pos="354965" algn="l"/>
                <a:tab pos="355600" algn="l"/>
              </a:tabLst>
              <a:defRPr/>
            </a:pPr>
            <a:r>
              <a:rPr lang="en-US" dirty="0">
                <a:solidFill>
                  <a:prstClr val="black"/>
                </a:solidFill>
                <a:cs typeface="Times New Roman" panose="02020603050405020304" pitchFamily="18" charset="0"/>
              </a:rPr>
              <a:t>CMS is making systems changes so that when a provider checks a beneficiary’s eligibility, the CMS HIPAA Eligibility Transaction System (HETS) will return a message on the response indicating that CMS mailed that particular beneficiary’s new Medicare card</a:t>
            </a:r>
            <a:r>
              <a:rPr lang="en-US" dirty="0" smtClean="0">
                <a:solidFill>
                  <a:prstClr val="black"/>
                </a:solidFill>
                <a:cs typeface="Times New Roman" panose="02020603050405020304" pitchFamily="18" charset="0"/>
              </a:rPr>
              <a:t>.</a:t>
            </a:r>
            <a:endParaRPr lang="en-US" dirty="0">
              <a:solidFill>
                <a:prstClr val="black"/>
              </a:solidFill>
              <a:cs typeface="Times New Roman" panose="02020603050405020304" pitchFamily="18" charset="0"/>
            </a:endParaRPr>
          </a:p>
        </p:txBody>
      </p:sp>
    </p:spTree>
    <p:extLst>
      <p:ext uri="{BB962C8B-B14F-4D97-AF65-F5344CB8AC3E}">
        <p14:creationId xmlns:p14="http://schemas.microsoft.com/office/powerpoint/2010/main" val="2423127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32949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204862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2017</a:t>
            </a:r>
            <a:endParaRPr lang="en-US" dirty="0"/>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94564108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28650" y="1323474"/>
            <a:ext cx="7886700" cy="4853489"/>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lvl1pPr>
              <a:defRPr/>
            </a:lvl1pPr>
          </a:lstStyle>
          <a:p>
            <a:r>
              <a:rPr lang="en-US" smtClean="0"/>
              <a:t>New Medicare Card</a:t>
            </a:r>
            <a:endParaRPr lang="en-US" dirty="0"/>
          </a:p>
        </p:txBody>
      </p:sp>
      <p:sp>
        <p:nvSpPr>
          <p:cNvPr id="6" name="Slide Number Placeholder 5"/>
          <p:cNvSpPr>
            <a:spLocks noGrp="1"/>
          </p:cNvSpPr>
          <p:nvPr>
            <p:ph type="sldNum" sz="quarter" idx="12"/>
          </p:nvPr>
        </p:nvSpPr>
        <p:spPr/>
        <p:txBody>
          <a:bodyPr/>
          <a:lstStyle/>
          <a:p>
            <a:fld id="{D3B75908-2BC4-4CCC-BE4B-63652A0FD379}" type="slidenum">
              <a:rPr lang="en-US" smtClean="0"/>
              <a:t>‹#›</a:t>
            </a:fld>
            <a:endParaRPr lang="en-US" dirty="0"/>
          </a:p>
        </p:txBody>
      </p:sp>
      <p:sp>
        <p:nvSpPr>
          <p:cNvPr id="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214919822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90567"/>
            <a:ext cx="3886200" cy="4786396"/>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90567"/>
            <a:ext cx="3886200" cy="4786396"/>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321216250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lvl1pPr>
              <a:defRPr/>
            </a:lvl1pPr>
          </a:lstStyle>
          <a:p>
            <a:r>
              <a:rPr lang="en-US" smtClean="0"/>
              <a:t>New Medicare Card</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a:t>
            </a:fld>
            <a:endParaRPr lang="en-US" dirty="0"/>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273830663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lvl1pPr>
              <a:defRPr/>
            </a:lvl1p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a:t>
            </a:fld>
            <a:endParaRPr lang="en-US" dirty="0"/>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1637421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r>
              <a:rPr lang="en-US" smtClean="0"/>
              <a:t>New Medicare Card</a:t>
            </a:r>
            <a:endParaRPr lang="en-US" dirty="0"/>
          </a:p>
        </p:txBody>
      </p:sp>
      <p:sp>
        <p:nvSpPr>
          <p:cNvPr id="4" name="Slide Number Placeholder 3"/>
          <p:cNvSpPr>
            <a:spLocks noGrp="1"/>
          </p:cNvSpPr>
          <p:nvPr>
            <p:ph type="sldNum" sz="quarter" idx="12"/>
          </p:nvPr>
        </p:nvSpPr>
        <p:spPr/>
        <p:txBody>
          <a:bodyPr/>
          <a:lstStyle/>
          <a:p>
            <a:fld id="{D3B75908-2BC4-4CCC-BE4B-63652A0FD379}" type="slidenum">
              <a:rPr lang="en-US" smtClean="0"/>
              <a:t>‹#›</a:t>
            </a:fld>
            <a:endParaRPr lang="en-US" dirty="0"/>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322679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113669444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Tree>
    <p:extLst>
      <p:ext uri="{BB962C8B-B14F-4D97-AF65-F5344CB8AC3E}">
        <p14:creationId xmlns:p14="http://schemas.microsoft.com/office/powerpoint/2010/main" val="2443367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67238" y="3886200"/>
            <a:ext cx="3890962" cy="1752600"/>
          </a:xfrm>
        </p:spPr>
        <p:txBody>
          <a:bodyPr/>
          <a:lstStyle>
            <a:lvl1pPr marL="0" indent="0" algn="ctr">
              <a:buNone/>
              <a:defRPr lang="en-US" sz="2400" b="1" i="0" kern="1200" dirty="0">
                <a:solidFill>
                  <a:srgbClr val="1F497D"/>
                </a:solidFill>
                <a:latin typeface="Times New Roman" panose="02020603050405020304" pitchFamily="18" charset="0"/>
                <a:ea typeface="MS PGothic"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457200" rtl="0" eaLnBrk="0" fontAlgn="base" hangingPunct="0">
              <a:spcBef>
                <a:spcPts val="0"/>
              </a:spcBef>
              <a:spcAft>
                <a:spcPct val="0"/>
              </a:spcAft>
              <a:buNone/>
            </a:pPr>
            <a:r>
              <a:rPr lang="en-US" dirty="0"/>
              <a:t>Click to edit Master subtitle style</a:t>
            </a:r>
          </a:p>
          <a:p>
            <a:pPr marL="0" lvl="0" indent="0" algn="ctr" defTabSz="457200" rtl="0" eaLnBrk="0" fontAlgn="base" hangingPunct="0">
              <a:spcBef>
                <a:spcPts val="0"/>
              </a:spcBef>
              <a:spcAft>
                <a:spcPct val="0"/>
              </a:spcAft>
              <a:buNone/>
            </a:pPr>
            <a:r>
              <a:rPr lang="en-US" dirty="0"/>
              <a:t>and date</a:t>
            </a:r>
          </a:p>
        </p:txBody>
      </p:sp>
      <p:sp>
        <p:nvSpPr>
          <p:cNvPr id="7" name="Title 7"/>
          <p:cNvSpPr txBox="1">
            <a:spLocks/>
          </p:cNvSpPr>
          <p:nvPr userDrawn="1"/>
        </p:nvSpPr>
        <p:spPr>
          <a:xfrm>
            <a:off x="0" y="1371600"/>
            <a:ext cx="9144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a:spcBef>
                <a:spcPct val="0"/>
              </a:spcBef>
              <a:defRPr/>
            </a:pPr>
            <a:endParaRPr lang="en-US" dirty="0">
              <a:solidFill>
                <a:prstClr val="white"/>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6237" y="304800"/>
            <a:ext cx="2331331" cy="914400"/>
          </a:xfrm>
          <a:prstGeom prst="rect">
            <a:avLst/>
          </a:prstGeom>
        </p:spPr>
      </p:pic>
      <p:pic>
        <p:nvPicPr>
          <p:cNvPr id="10" name="Picture 2" descr="SSNRI Pictur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3124200"/>
            <a:ext cx="3824288" cy="2743200"/>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quot;No&quot; Symbol 10"/>
          <p:cNvSpPr/>
          <p:nvPr userDrawn="1"/>
        </p:nvSpPr>
        <p:spPr>
          <a:xfrm>
            <a:off x="8382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2" name="&quot;No&quot; Symbol 11"/>
          <p:cNvSpPr/>
          <p:nvPr userDrawn="1"/>
        </p:nvSpPr>
        <p:spPr>
          <a:xfrm>
            <a:off x="20574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3" name="&quot;No&quot; Symbol 12"/>
          <p:cNvSpPr/>
          <p:nvPr userDrawn="1"/>
        </p:nvSpPr>
        <p:spPr>
          <a:xfrm>
            <a:off x="742950" y="5262562"/>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2" name="Title 1"/>
          <p:cNvSpPr>
            <a:spLocks noGrp="1"/>
          </p:cNvSpPr>
          <p:nvPr>
            <p:ph type="ctrTitle"/>
          </p:nvPr>
        </p:nvSpPr>
        <p:spPr>
          <a:xfrm>
            <a:off x="0" y="1371601"/>
            <a:ext cx="9144000" cy="1066799"/>
          </a:xfrm>
        </p:spPr>
        <p:txBody>
          <a:bodyPr/>
          <a:lstStyle>
            <a:lvl1pPr algn="ctr" rtl="0" fontAlgn="auto">
              <a:spcBef>
                <a:spcPct val="0"/>
              </a:spcBef>
              <a:spcAft>
                <a:spcPts val="0"/>
              </a:spcAft>
              <a:defRPr lang="en-US" sz="2800" b="1" kern="1200" dirty="0">
                <a:solidFill>
                  <a:schemeClr val="bg1"/>
                </a:solidFill>
                <a:latin typeface="Times New Roman" panose="02020603050405020304" pitchFamily="18" charset="0"/>
                <a:ea typeface="MS PGothic" pitchFamily="34" charset="-128"/>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481508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Custom Layout">
    <p:spTree>
      <p:nvGrpSpPr>
        <p:cNvPr id="1" name=""/>
        <p:cNvGrpSpPr/>
        <p:nvPr/>
      </p:nvGrpSpPr>
      <p:grpSpPr>
        <a:xfrm>
          <a:off x="0" y="0"/>
          <a:ext cx="0" cy="0"/>
          <a:chOff x="0" y="0"/>
          <a:chExt cx="0" cy="0"/>
        </a:xfrm>
      </p:grpSpPr>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6" name="Rectangle 5"/>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7" name="Content Placeholder 2"/>
          <p:cNvSpPr>
            <a:spLocks noGrp="1"/>
          </p:cNvSpPr>
          <p:nvPr>
            <p:ph idx="1"/>
          </p:nvPr>
        </p:nvSpPr>
        <p:spPr>
          <a:xfrm>
            <a:off x="457200" y="1828800"/>
            <a:ext cx="82296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9"/>
          <p:cNvSpPr>
            <a:spLocks noGrp="1"/>
          </p:cNvSpPr>
          <p:nvPr>
            <p:ph type="title"/>
          </p:nvPr>
        </p:nvSpPr>
        <p:spPr>
          <a:xfrm>
            <a:off x="0" y="135467"/>
            <a:ext cx="9144000" cy="694267"/>
          </a:xfrm>
          <a:noFill/>
          <a:ln>
            <a:noFill/>
          </a:ln>
          <a:effectLst/>
        </p:spPr>
        <p:txBody>
          <a:bodyPr/>
          <a:lstStyle>
            <a:lvl1pPr>
              <a:defRPr>
                <a:solidFill>
                  <a:schemeClr val="bg1"/>
                </a:solidFill>
              </a:defRPr>
            </a:lvl1pPr>
          </a:lstStyle>
          <a:p>
            <a:r>
              <a:rPr lang="en-US" dirty="0" smtClean="0"/>
              <a:t>Click to edit Master title style</a:t>
            </a:r>
            <a:endParaRPr lang="en-US" dirty="0"/>
          </a:p>
        </p:txBody>
      </p:sp>
      <p:sp>
        <p:nvSpPr>
          <p:cNvPr id="14" name="Date Placeholder 3"/>
          <p:cNvSpPr>
            <a:spLocks noGrp="1"/>
          </p:cNvSpPr>
          <p:nvPr>
            <p:ph type="dt" sz="half" idx="10"/>
          </p:nvPr>
        </p:nvSpPr>
        <p:spPr>
          <a:xfrm>
            <a:off x="628650" y="6356350"/>
            <a:ext cx="2057400" cy="365125"/>
          </a:xfrm>
        </p:spPr>
        <p:txBody>
          <a:bodyPr/>
          <a:lstStyle>
            <a:lvl1pPr>
              <a:defRPr>
                <a:solidFill>
                  <a:schemeClr val="tx1"/>
                </a:solidFill>
              </a:defRPr>
            </a:lvl1pPr>
          </a:lstStyle>
          <a:p>
            <a:r>
              <a:rPr lang="en-US" smtClean="0">
                <a:solidFill>
                  <a:prstClr val="black"/>
                </a:solidFill>
              </a:rPr>
              <a:t>July 2017</a:t>
            </a:r>
            <a:endParaRPr lang="en-US" dirty="0">
              <a:solidFill>
                <a:prstClr val="black"/>
              </a:solidFill>
            </a:endParaRPr>
          </a:p>
        </p:txBody>
      </p:sp>
      <p:sp>
        <p:nvSpPr>
          <p:cNvPr id="15" name="Footer Placeholder 4"/>
          <p:cNvSpPr>
            <a:spLocks noGrp="1"/>
          </p:cNvSpPr>
          <p:nvPr>
            <p:ph type="ftr" sz="quarter" idx="11"/>
          </p:nvPr>
        </p:nvSpPr>
        <p:spPr>
          <a:xfrm>
            <a:off x="3028950" y="6356350"/>
            <a:ext cx="3086100" cy="365125"/>
          </a:xfrm>
          <a:prstGeom prst="rect">
            <a:avLst/>
          </a:prstGeom>
        </p:spPr>
        <p:txBody>
          <a:bodyPr anchor="ctr"/>
          <a:lstStyle>
            <a:lvl1pPr algn="ctr">
              <a:defRPr sz="1200"/>
            </a:lvl1pPr>
          </a:lstStyle>
          <a:p>
            <a:r>
              <a:rPr lang="en-US" smtClean="0">
                <a:solidFill>
                  <a:prstClr val="black"/>
                </a:solidFill>
              </a:rPr>
              <a:t>New Medicare Card</a:t>
            </a:r>
            <a:endParaRPr lang="en-US" dirty="0">
              <a:solidFill>
                <a:prstClr val="black"/>
              </a:solidFill>
            </a:endParaRPr>
          </a:p>
        </p:txBody>
      </p:sp>
      <p:sp>
        <p:nvSpPr>
          <p:cNvPr id="16" name="Slide Number Placeholder 5"/>
          <p:cNvSpPr>
            <a:spLocks noGrp="1"/>
          </p:cNvSpPr>
          <p:nvPr>
            <p:ph type="sldNum" sz="quarter" idx="12"/>
          </p:nvPr>
        </p:nvSpPr>
        <p:spPr>
          <a:xfrm>
            <a:off x="6457950" y="6356350"/>
            <a:ext cx="2057400" cy="365125"/>
          </a:xfrm>
          <a:prstGeom prst="rect">
            <a:avLst/>
          </a:prstGeom>
        </p:spPr>
        <p:txBody>
          <a:bodyPr/>
          <a:lstStyle>
            <a:lvl1pPr algn="r">
              <a:defRPr sz="1200"/>
            </a:lvl1pPr>
          </a:lstStyle>
          <a:p>
            <a:fld id="{8DD388BE-9C2E-43C0-B6C6-92C3C02DA057}"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96100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July 2017</a:t>
            </a:r>
            <a:endParaRPr lang="en-US" dirty="0"/>
          </a:p>
        </p:txBody>
      </p:sp>
      <p:sp>
        <p:nvSpPr>
          <p:cNvPr id="5" name="Footer Placeholder 4"/>
          <p:cNvSpPr>
            <a:spLocks noGrp="1"/>
          </p:cNvSpPr>
          <p:nvPr>
            <p:ph type="ftr" sz="quarter" idx="11"/>
          </p:nvPr>
        </p:nvSpPr>
        <p:spPr/>
        <p:txBody>
          <a:bodyPr/>
          <a:lstStyle>
            <a:lvl1pPr>
              <a:defRPr/>
            </a:lvl1pPr>
          </a:lstStyle>
          <a:p>
            <a:r>
              <a:rPr lang="en-US" smtClean="0"/>
              <a:t>New Medicare Card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536273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3pPr marL="1146175" indent="-338138">
              <a:defRPr/>
            </a:lvl3pPr>
            <a:lvl4pPr marL="1204913" indent="346075">
              <a:defRPr/>
            </a:lvl4pPr>
            <a:lvl5pPr marL="1887538" indent="-315913">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US" smtClean="0"/>
              <a:t>July 2017</a:t>
            </a:r>
            <a:endParaRPr lang="en-US" dirty="0"/>
          </a:p>
        </p:txBody>
      </p:sp>
      <p:sp>
        <p:nvSpPr>
          <p:cNvPr id="5" name="Footer Placeholder 4"/>
          <p:cNvSpPr>
            <a:spLocks noGrp="1"/>
          </p:cNvSpPr>
          <p:nvPr>
            <p:ph type="ftr" sz="quarter" idx="11"/>
          </p:nvPr>
        </p:nvSpPr>
        <p:spPr/>
        <p:txBody>
          <a:bodyPr/>
          <a:lstStyle>
            <a:lvl1pPr>
              <a:defRPr/>
            </a:lvl1pPr>
          </a:lstStyle>
          <a:p>
            <a:r>
              <a:rPr lang="en-US" smtClean="0"/>
              <a:t>New Medicare Card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7027534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July 2017</a:t>
            </a:r>
            <a:endParaRPr lang="en-US" dirty="0"/>
          </a:p>
        </p:txBody>
      </p:sp>
      <p:sp>
        <p:nvSpPr>
          <p:cNvPr id="5" name="Footer Placeholder 4"/>
          <p:cNvSpPr>
            <a:spLocks noGrp="1"/>
          </p:cNvSpPr>
          <p:nvPr>
            <p:ph type="ftr" sz="quarter" idx="11"/>
          </p:nvPr>
        </p:nvSpPr>
        <p:spPr/>
        <p:txBody>
          <a:bodyPr/>
          <a:lstStyle>
            <a:lvl1pPr>
              <a:defRPr/>
            </a:lvl1pPr>
          </a:lstStyle>
          <a:p>
            <a:r>
              <a:rPr lang="en-US" smtClean="0"/>
              <a:t>New Medicare Card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20853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206083"/>
            <a:ext cx="3886200" cy="497088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06083"/>
            <a:ext cx="3886200" cy="497088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r>
              <a:rPr lang="en-US" smtClean="0"/>
              <a:t>July 2017</a:t>
            </a:r>
            <a:endParaRPr lang="en-US" dirty="0"/>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848248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July 2017</a:t>
            </a:r>
            <a:endParaRPr lang="en-US" dirty="0"/>
          </a:p>
        </p:txBody>
      </p:sp>
      <p:sp>
        <p:nvSpPr>
          <p:cNvPr id="8" name="Footer Placeholder 7"/>
          <p:cNvSpPr>
            <a:spLocks noGrp="1"/>
          </p:cNvSpPr>
          <p:nvPr>
            <p:ph type="ftr" sz="quarter" idx="11"/>
          </p:nvPr>
        </p:nvSpPr>
        <p:spPr/>
        <p:txBody>
          <a:bodyPr/>
          <a:lstStyle>
            <a:lvl1pPr>
              <a:defRPr/>
            </a:lvl1pPr>
          </a:lstStyle>
          <a:p>
            <a:r>
              <a:rPr lang="en-US" smtClean="0"/>
              <a:t>New Medicare Card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258966465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July 2017</a:t>
            </a:r>
            <a:endParaRPr lang="en-US" dirty="0"/>
          </a:p>
        </p:txBody>
      </p:sp>
      <p:sp>
        <p:nvSpPr>
          <p:cNvPr id="4" name="Footer Placeholder 3"/>
          <p:cNvSpPr>
            <a:spLocks noGrp="1"/>
          </p:cNvSpPr>
          <p:nvPr>
            <p:ph type="ftr" sz="quarter" idx="11"/>
          </p:nvPr>
        </p:nvSpPr>
        <p:spPr/>
        <p:txBody>
          <a:bodyPr/>
          <a:lstStyle>
            <a:lvl1pPr>
              <a:defRPr/>
            </a:lvl1p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6771991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July 2017</a:t>
            </a:r>
            <a:endParaRPr lang="en-US" dirty="0"/>
          </a:p>
        </p:txBody>
      </p:sp>
      <p:sp>
        <p:nvSpPr>
          <p:cNvPr id="3" name="Footer Placeholder 2"/>
          <p:cNvSpPr>
            <a:spLocks noGrp="1"/>
          </p:cNvSpPr>
          <p:nvPr>
            <p:ph type="ftr" sz="quarter" idx="11"/>
          </p:nvPr>
        </p:nvSpPr>
        <p:spPr/>
        <p:txBody>
          <a:bodyPr/>
          <a:lstStyle>
            <a:lvl1pPr>
              <a:defRPr/>
            </a:lvl1pPr>
          </a:lstStyle>
          <a:p>
            <a:r>
              <a:rPr lang="en-US" smtClean="0"/>
              <a:t>New Medicare Card</a:t>
            </a:r>
            <a:endParaRPr lang="en-US" dirty="0"/>
          </a:p>
        </p:txBody>
      </p:sp>
      <p:sp>
        <p:nvSpPr>
          <p:cNvPr id="4" name="Slide Number Placeholder 3"/>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0942412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2017</a:t>
            </a:r>
            <a:endParaRPr lang="en-US" dirty="0"/>
          </a:p>
        </p:txBody>
      </p:sp>
      <p:sp>
        <p:nvSpPr>
          <p:cNvPr id="6" name="Footer Placeholder 5"/>
          <p:cNvSpPr>
            <a:spLocks noGrp="1"/>
          </p:cNvSpPr>
          <p:nvPr>
            <p:ph type="ftr" sz="quarter" idx="11"/>
          </p:nvPr>
        </p:nvSpPr>
        <p:spPr/>
        <p:txBody>
          <a:bodyPr/>
          <a:lstStyle>
            <a:lvl1pPr>
              <a:defRPr/>
            </a:lvl1pPr>
          </a:lstStyle>
          <a:p>
            <a:r>
              <a:rPr lang="en-US" smtClean="0"/>
              <a:t>New Medicare Card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76978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66986" y="2796403"/>
            <a:ext cx="3348364" cy="3380560"/>
          </a:xfrm>
          <a:prstGeom prst="rect">
            <a:avLst/>
          </a:prstGeom>
        </p:spPr>
        <p:txBody>
          <a:bodyPr vert="horz" lIns="91440" tIns="45720" rIns="91440" bIns="45720" rtlCol="0">
            <a:norm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1929837577"/>
      </p:ext>
    </p:extLst>
  </p:cSld>
  <p:clrMap bg1="lt1" tx1="dk1" bg2="lt2" tx2="dk2" accent1="accent1" accent2="accent2" accent3="accent3" accent4="accent4" accent5="accent5" accent6="accent6" hlink="hlink" folHlink="folHlink"/>
  <p:sldLayoutIdLst>
    <p:sldLayoutId id="2147483685" r:id="rId1"/>
  </p:sldLayoutIdLst>
  <p:hf hdr="0"/>
  <p:txStyles>
    <p:titleStyle>
      <a:lvl1pPr algn="ctr" defTabSz="685800" rtl="0" eaLnBrk="1" latinLnBrk="0" hangingPunct="1">
        <a:lnSpc>
          <a:spcPct val="90000"/>
        </a:lnSpc>
        <a:spcBef>
          <a:spcPct val="0"/>
        </a:spcBef>
        <a:buNone/>
        <a:defRPr sz="3300" b="1" kern="1200">
          <a:solidFill>
            <a:schemeClr val="tx1"/>
          </a:solidFill>
          <a:latin typeface="+mn-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100" b="1" kern="1200">
          <a:solidFill>
            <a:srgbClr val="084A9C"/>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
            <a:ext cx="7886700" cy="102669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171074"/>
            <a:ext cx="7886700" cy="5005889"/>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New Medicare Card</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0A6685-DBF6-4C41-A0CC-AA9EA7A85A20}" type="slidenum">
              <a:rPr lang="en-US" smtClean="0"/>
              <a:t>‹#›</a:t>
            </a:fld>
            <a:endParaRPr lang="en-US" dirty="0"/>
          </a:p>
        </p:txBody>
      </p:sp>
    </p:spTree>
    <p:extLst>
      <p:ext uri="{BB962C8B-B14F-4D97-AF65-F5344CB8AC3E}">
        <p14:creationId xmlns:p14="http://schemas.microsoft.com/office/powerpoint/2010/main" val="198112847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timing>
    <p:tnLst>
      <p:par>
        <p:cTn id="1" dur="indefinite" restart="never" nodeType="tmRoot"/>
      </p:par>
    </p:tnLst>
  </p:timing>
  <p:hf hdr="0"/>
  <p:txStyles>
    <p:titleStyle>
      <a:lvl1pPr algn="ctr" defTabSz="6858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346075" indent="-346075"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746125" indent="-349250"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1030288" indent="-338138" algn="l" defTabSz="685800" rtl="0" eaLnBrk="1" latinLnBrk="0" hangingPunct="1">
        <a:lnSpc>
          <a:spcPct val="100000"/>
        </a:lnSpc>
        <a:spcBef>
          <a:spcPts val="600"/>
        </a:spcBef>
        <a:buSzPct val="50000"/>
        <a:buFont typeface="Wingdings" panose="05000000000000000000" pitchFamily="2" charset="2"/>
        <a:buChar char="q"/>
        <a:defRPr sz="2800" i="0" kern="1200">
          <a:solidFill>
            <a:schemeClr val="tx1"/>
          </a:solidFill>
          <a:latin typeface="+mn-lt"/>
          <a:ea typeface="+mn-ea"/>
          <a:cs typeface="+mn-cs"/>
        </a:defRPr>
      </a:lvl3pPr>
      <a:lvl4pPr marL="1030288" indent="346075" algn="l" defTabSz="685800" rtl="0" eaLnBrk="1" latinLnBrk="0" hangingPunct="1">
        <a:lnSpc>
          <a:spcPct val="100000"/>
        </a:lnSpc>
        <a:spcBef>
          <a:spcPts val="600"/>
        </a:spcBef>
        <a:buFont typeface="Calibri" panose="020F0502020204030204" pitchFamily="34" charset="0"/>
        <a:buChar char="–"/>
        <a:defRPr sz="2400" i="0" kern="1200">
          <a:solidFill>
            <a:schemeClr val="tx1"/>
          </a:solidFill>
          <a:latin typeface="+mn-lt"/>
          <a:ea typeface="+mn-ea"/>
          <a:cs typeface="+mn-cs"/>
        </a:defRPr>
      </a:lvl4pPr>
      <a:lvl5pPr marL="1712913" indent="-315913" algn="l" defTabSz="685800" rtl="0" eaLnBrk="1" latinLnBrk="0" hangingPunct="1">
        <a:lnSpc>
          <a:spcPct val="100000"/>
        </a:lnSpc>
        <a:spcBef>
          <a:spcPts val="600"/>
        </a:spcBef>
        <a:buFont typeface="Arial" panose="020B0604020202020204" pitchFamily="34" charset="0"/>
        <a:buChar char="•"/>
        <a:defRPr sz="240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959206"/>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New Medicare Card</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t>‹#›</a:t>
            </a:fld>
            <a:endParaRPr lang="en-US" dirty="0"/>
          </a:p>
        </p:txBody>
      </p:sp>
      <p:sp>
        <p:nvSpPr>
          <p:cNvPr id="10" name="Text Placeholder 2"/>
          <p:cNvSpPr>
            <a:spLocks noGrp="1"/>
          </p:cNvSpPr>
          <p:nvPr>
            <p:ph type="body" idx="1"/>
          </p:nvPr>
        </p:nvSpPr>
        <p:spPr>
          <a:xfrm>
            <a:off x="628650" y="1090864"/>
            <a:ext cx="7886700" cy="508610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July 2017</a:t>
            </a:r>
            <a:endParaRPr lang="en-US" dirty="0"/>
          </a:p>
        </p:txBody>
      </p:sp>
    </p:spTree>
    <p:extLst>
      <p:ext uri="{BB962C8B-B14F-4D97-AF65-F5344CB8AC3E}">
        <p14:creationId xmlns:p14="http://schemas.microsoft.com/office/powerpoint/2010/main" val="3882184778"/>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Lst>
  <p:timing>
    <p:tnLst>
      <p:par>
        <p:cTn id="1" dur="indefinite" restart="never" nodeType="tmRoot"/>
      </p:par>
    </p:tnLst>
  </p:timing>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346075" indent="-346075"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746125" indent="-333375"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1082675" indent="-317500" algn="l" defTabSz="685800" rtl="0" eaLnBrk="1" latinLnBrk="0" hangingPunct="1">
        <a:lnSpc>
          <a:spcPct val="100000"/>
        </a:lnSpc>
        <a:spcBef>
          <a:spcPts val="600"/>
        </a:spcBef>
        <a:buSzPct val="50000"/>
        <a:buFont typeface="Wingdings" panose="05000000000000000000" pitchFamily="2" charset="2"/>
        <a:buChar char="q"/>
        <a:defRPr sz="2800" kern="1200">
          <a:solidFill>
            <a:schemeClr val="tx1"/>
          </a:solidFill>
          <a:latin typeface="+mn-lt"/>
          <a:ea typeface="+mn-ea"/>
          <a:cs typeface="+mn-cs"/>
        </a:defRPr>
      </a:lvl3pPr>
      <a:lvl4pPr marL="1428750" indent="-333375" algn="l" defTabSz="685800" rtl="0" eaLnBrk="1" latinLnBrk="0" hangingPunct="1">
        <a:lnSpc>
          <a:spcPct val="100000"/>
        </a:lnSpc>
        <a:spcBef>
          <a:spcPts val="600"/>
        </a:spcBef>
        <a:buFont typeface="Calibri" panose="020F0502020204030204" pitchFamily="34" charset="0"/>
        <a:buChar char="–"/>
        <a:defRPr sz="2400" kern="1200">
          <a:solidFill>
            <a:schemeClr val="tx1"/>
          </a:solidFill>
          <a:latin typeface="+mn-lt"/>
          <a:ea typeface="+mn-ea"/>
          <a:cs typeface="+mn-cs"/>
        </a:defRPr>
      </a:lvl4pPr>
      <a:lvl5pPr marL="1428750" indent="346075" algn="l" defTabSz="6858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29878" y="6489459"/>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smtClean="0">
                <a:solidFill>
                  <a:prstClr val="black">
                    <a:tint val="75000"/>
                  </a:prstClr>
                </a:solidFill>
              </a:rPr>
              <a:t>July 2017</a:t>
            </a:r>
            <a:endParaRPr lang="en-US" dirty="0">
              <a:solidFill>
                <a:prstClr val="black">
                  <a:tint val="75000"/>
                </a:prstClr>
              </a:solidFill>
            </a:endParaRP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800" b="1" dirty="0">
                <a:solidFill>
                  <a:srgbClr val="FF0000"/>
                </a:solidFill>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fontAlgn="base" hangingPunct="0">
              <a:spcBef>
                <a:spcPct val="0"/>
              </a:spcBef>
              <a:spcAft>
                <a:spcPct val="0"/>
              </a:spcAft>
            </a:pPr>
            <a:r>
              <a:rPr lang="en-US" altLang="en-US" sz="800" dirty="0">
                <a:solidFill>
                  <a:srgbClr val="000000"/>
                </a:solidFill>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sp>
        <p:nvSpPr>
          <p:cNvPr id="8"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a:solidFill>
                  <a:prstClr val="black">
                    <a:tint val="75000"/>
                  </a:prstClr>
                </a:solidFill>
              </a:rPr>
              <a:pPr/>
              <a:t>‹#›</a:t>
            </a:fld>
            <a:endParaRPr dirty="0">
              <a:solidFill>
                <a:prstClr val="black">
                  <a:tint val="75000"/>
                </a:prstClr>
              </a:solidFill>
            </a:endParaRPr>
          </a:p>
        </p:txBody>
      </p:sp>
    </p:spTree>
    <p:extLst>
      <p:ext uri="{BB962C8B-B14F-4D97-AF65-F5344CB8AC3E}">
        <p14:creationId xmlns:p14="http://schemas.microsoft.com/office/powerpoint/2010/main" val="4234426864"/>
      </p:ext>
    </p:extLst>
  </p:cSld>
  <p:clrMap bg1="lt1" tx1="dk1" bg2="lt2" tx2="dk2" accent1="accent1" accent2="accent2" accent3="accent3" accent4="accent4" accent5="accent5" accent6="accent6" hlink="hlink" folHlink="folHlink"/>
  <p:sldLayoutIdLst>
    <p:sldLayoutId id="2147483688" r:id="rId1"/>
    <p:sldLayoutId id="2147483689" r:id="rId2"/>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b="0" i="0" u="none" kern="1200">
          <a:solidFill>
            <a:schemeClr val="tx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6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hyperlink" Target="http://www.mymedicare.gov/" TargetMode="External"/><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16.xml"/><Relationship Id="rId1" Type="http://schemas.openxmlformats.org/officeDocument/2006/relationships/slideLayout" Target="../slideLayouts/slideLayout11.xml"/><Relationship Id="rId4" Type="http://schemas.openxmlformats.org/officeDocument/2006/relationships/hyperlink" Target="http://www.medicare.gov/"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hyperlink" Target="https://www.cms.gov/medicare/new-medicare-card/nmc-home.html" TargetMode="External"/><Relationship Id="rId2" Type="http://schemas.openxmlformats.org/officeDocument/2006/relationships/notesSlide" Target="../notesSlides/notesSlide19.xml"/><Relationship Id="rId1" Type="http://schemas.openxmlformats.org/officeDocument/2006/relationships/slideLayout" Target="../slideLayouts/slideLayout11.xml"/><Relationship Id="rId4" Type="http://schemas.openxmlformats.org/officeDocument/2006/relationships/hyperlink" Target="mailto:SSNRemoval@cms.hhs.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1524000"/>
            <a:ext cx="9144000" cy="914400"/>
          </a:xfrm>
        </p:spPr>
        <p:txBody>
          <a:bodyPr/>
          <a:lstStyle/>
          <a:p>
            <a:r>
              <a:rPr lang="en-US" sz="3600" dirty="0" smtClean="0">
                <a:solidFill>
                  <a:prstClr val="white"/>
                </a:solidFill>
                <a:latin typeface="+mj-lt"/>
              </a:rPr>
              <a:t>New Medicare Card</a:t>
            </a:r>
            <a:endParaRPr lang="en-US" sz="2000" strike="sngStrike" dirty="0">
              <a:latin typeface="+mj-lt"/>
            </a:endParaRPr>
          </a:p>
        </p:txBody>
      </p:sp>
      <p:sp>
        <p:nvSpPr>
          <p:cNvPr id="2" name="TextBox 1"/>
          <p:cNvSpPr txBox="1"/>
          <p:nvPr/>
        </p:nvSpPr>
        <p:spPr>
          <a:xfrm>
            <a:off x="5334000" y="3581400"/>
            <a:ext cx="2895600" cy="1384995"/>
          </a:xfrm>
          <a:prstGeom prst="rect">
            <a:avLst/>
          </a:prstGeom>
          <a:noFill/>
        </p:spPr>
        <p:txBody>
          <a:bodyPr wrap="square" rtlCol="0">
            <a:spAutoFit/>
          </a:bodyPr>
          <a:lstStyle/>
          <a:p>
            <a:pPr algn="ctr"/>
            <a:r>
              <a:rPr lang="en-US" sz="2800" b="1" dirty="0" smtClean="0">
                <a:solidFill>
                  <a:prstClr val="black"/>
                </a:solidFill>
                <a:cs typeface="Times New Roman" panose="02020603050405020304" pitchFamily="18" charset="0"/>
              </a:rPr>
              <a:t>Overview for Partners and Stakeholders</a:t>
            </a:r>
            <a:endParaRPr lang="en-US" sz="2800" b="1" dirty="0">
              <a:solidFill>
                <a:prstClr val="black"/>
              </a:solidFill>
              <a:cs typeface="Times New Roman" panose="02020603050405020304" pitchFamily="18" charset="0"/>
            </a:endParaRPr>
          </a:p>
        </p:txBody>
      </p:sp>
    </p:spTree>
    <p:extLst>
      <p:ext uri="{BB962C8B-B14F-4D97-AF65-F5344CB8AC3E}">
        <p14:creationId xmlns:p14="http://schemas.microsoft.com/office/powerpoint/2010/main" val="159785009"/>
      </p:ext>
    </p:extLst>
  </p:cSld>
  <p:clrMapOvr>
    <a:masterClrMapping/>
  </p:clrMapOvr>
  <mc:AlternateContent xmlns:mc="http://schemas.openxmlformats.org/markup-compatibility/2006" xmlns:p14="http://schemas.microsoft.com/office/powerpoint/2010/main">
    <mc:Choice Requires="p14">
      <p:transition spd="slow" p14:dur="2000" advTm="30282"/>
    </mc:Choice>
    <mc:Fallback xmlns="">
      <p:transition spd="slow" advTm="3028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prstClr val="white"/>
                </a:solidFill>
              </a:rPr>
              <a:t>Consumer Research on New Medicare Cards</a:t>
            </a:r>
            <a:endParaRPr lang="en-US" dirty="0"/>
          </a:p>
        </p:txBody>
      </p:sp>
      <p:sp>
        <p:nvSpPr>
          <p:cNvPr id="3" name="Content Placeholder 2"/>
          <p:cNvSpPr>
            <a:spLocks noGrp="1"/>
          </p:cNvSpPr>
          <p:nvPr>
            <p:ph idx="1"/>
          </p:nvPr>
        </p:nvSpPr>
        <p:spPr>
          <a:xfrm>
            <a:off x="397565" y="1323474"/>
            <a:ext cx="8428383" cy="4853489"/>
          </a:xfrm>
        </p:spPr>
        <p:txBody>
          <a:bodyPr/>
          <a:lstStyle/>
          <a:p>
            <a:pPr marL="457200" lvl="0" indent="-457200"/>
            <a:r>
              <a:rPr lang="en-US" sz="2800" dirty="0">
                <a:solidFill>
                  <a:prstClr val="black"/>
                </a:solidFill>
              </a:rPr>
              <a:t>Consumer testing in November 2016 and </a:t>
            </a:r>
            <a:r>
              <a:rPr lang="en-US" sz="2800" dirty="0" smtClean="0">
                <a:solidFill>
                  <a:prstClr val="black"/>
                </a:solidFill>
              </a:rPr>
              <a:t>January–April </a:t>
            </a:r>
            <a:r>
              <a:rPr lang="en-US" sz="2800" dirty="0">
                <a:solidFill>
                  <a:prstClr val="black"/>
                </a:solidFill>
              </a:rPr>
              <a:t>2017 examined general messaging and reactions, design options for the new Medicare cards, and informational text that will accompany the new cards when they are mailed</a:t>
            </a:r>
          </a:p>
          <a:p>
            <a:pPr marL="457200" lvl="0" indent="-457200"/>
            <a:r>
              <a:rPr lang="en-US" sz="2800" dirty="0">
                <a:solidFill>
                  <a:prstClr val="black"/>
                </a:solidFill>
              </a:rPr>
              <a:t>Mix of locations, demographics, language, coverage type</a:t>
            </a:r>
          </a:p>
          <a:p>
            <a:pPr marL="457200" indent="-457200"/>
            <a:r>
              <a:rPr lang="en-US" sz="2800" dirty="0">
                <a:solidFill>
                  <a:prstClr val="black"/>
                </a:solidFill>
              </a:rPr>
              <a:t>Findings help shape data-driven messaging and outreach; honed by experience and </a:t>
            </a:r>
            <a:r>
              <a:rPr lang="en-US" sz="2800" dirty="0" smtClean="0">
                <a:solidFill>
                  <a:prstClr val="black"/>
                </a:solidFill>
              </a:rPr>
              <a:t>questions</a:t>
            </a:r>
            <a:endParaRPr lang="en-US" sz="2800" dirty="0">
              <a:solidFill>
                <a:prstClr val="black"/>
              </a:solidFill>
            </a:endParaRPr>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10</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108036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We Know from People with Medicare</a:t>
            </a:r>
          </a:p>
        </p:txBody>
      </p:sp>
      <p:sp>
        <p:nvSpPr>
          <p:cNvPr id="3" name="Content Placeholder 2"/>
          <p:cNvSpPr>
            <a:spLocks noGrp="1"/>
          </p:cNvSpPr>
          <p:nvPr>
            <p:ph idx="1"/>
          </p:nvPr>
        </p:nvSpPr>
        <p:spPr>
          <a:xfrm>
            <a:off x="337929" y="1084938"/>
            <a:ext cx="8428383" cy="5271413"/>
          </a:xfrm>
        </p:spPr>
        <p:txBody>
          <a:bodyPr/>
          <a:lstStyle/>
          <a:p>
            <a:pPr marL="342900" lvl="0" indent="-342900"/>
            <a:r>
              <a:rPr lang="en-US" sz="2800" dirty="0">
                <a:solidFill>
                  <a:prstClr val="black"/>
                </a:solidFill>
              </a:rPr>
              <a:t>In general, reactions were positive</a:t>
            </a:r>
          </a:p>
          <a:p>
            <a:pPr marL="685800" lvl="1" indent="-342900"/>
            <a:r>
              <a:rPr lang="en-US" sz="2400" dirty="0">
                <a:solidFill>
                  <a:prstClr val="black"/>
                </a:solidFill>
              </a:rPr>
              <a:t>A good thing to do—protecting identities</a:t>
            </a:r>
          </a:p>
          <a:p>
            <a:pPr marL="685800" lvl="1" indent="-342900"/>
            <a:r>
              <a:rPr lang="en-US" sz="2400" dirty="0">
                <a:solidFill>
                  <a:prstClr val="black"/>
                </a:solidFill>
              </a:rPr>
              <a:t>Smart—will keep SSNs out of the hands of criminals</a:t>
            </a:r>
          </a:p>
          <a:p>
            <a:pPr marL="685800" lvl="1" indent="-342900"/>
            <a:r>
              <a:rPr lang="en-US" sz="2400" dirty="0">
                <a:solidFill>
                  <a:prstClr val="black"/>
                </a:solidFill>
              </a:rPr>
              <a:t>Helpful—need a new card because old card is worn and frayed</a:t>
            </a:r>
          </a:p>
          <a:p>
            <a:pPr marL="685800" lvl="1" indent="-342900"/>
            <a:r>
              <a:rPr lang="en-US" sz="2400" dirty="0">
                <a:solidFill>
                  <a:prstClr val="black"/>
                </a:solidFill>
              </a:rPr>
              <a:t>Long overdue—should have been done some time ago</a:t>
            </a:r>
          </a:p>
          <a:p>
            <a:pPr marL="342900" indent="-342900"/>
            <a:r>
              <a:rPr lang="en-US" sz="2800" dirty="0">
                <a:solidFill>
                  <a:prstClr val="black"/>
                </a:solidFill>
              </a:rPr>
              <a:t>Some concerns expressed among a minority of participants</a:t>
            </a:r>
          </a:p>
          <a:p>
            <a:pPr marL="685800" lvl="1" indent="-342900"/>
            <a:r>
              <a:rPr lang="en-US" sz="2400" dirty="0">
                <a:solidFill>
                  <a:prstClr val="black"/>
                </a:solidFill>
              </a:rPr>
              <a:t>Beneficiaries with Medicare Advantage plans concerned about confusing new Medicare card with MA card</a:t>
            </a:r>
          </a:p>
          <a:p>
            <a:pPr marL="685800" lvl="1" indent="-342900"/>
            <a:r>
              <a:rPr lang="en-US" sz="2400" dirty="0">
                <a:solidFill>
                  <a:prstClr val="black"/>
                </a:solidFill>
              </a:rPr>
              <a:t>A few who use their card to reference their SSN or use their Medicare card as an alternate form of </a:t>
            </a:r>
            <a:r>
              <a:rPr lang="en-US" sz="2400" dirty="0" smtClean="0">
                <a:solidFill>
                  <a:prstClr val="black"/>
                </a:solidFill>
              </a:rPr>
              <a:t>identification</a:t>
            </a:r>
            <a:endParaRPr lang="en-US" sz="2400" dirty="0">
              <a:solidFill>
                <a:prstClr val="black"/>
              </a:solidFill>
            </a:endParaRPr>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11</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381019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white"/>
                </a:solidFill>
              </a:rPr>
              <a:t>Messaging That Works</a:t>
            </a:r>
            <a:endParaRPr lang="en-US" dirty="0"/>
          </a:p>
        </p:txBody>
      </p:sp>
      <p:pic>
        <p:nvPicPr>
          <p:cNvPr id="7" name="Picture 6" title="Table explaining messaging"/>
          <p:cNvPicPr>
            <a:picLocks noChangeAspect="1"/>
          </p:cNvPicPr>
          <p:nvPr/>
        </p:nvPicPr>
        <p:blipFill>
          <a:blip r:embed="rId3"/>
          <a:stretch>
            <a:fillRect/>
          </a:stretch>
        </p:blipFill>
        <p:spPr>
          <a:xfrm>
            <a:off x="533400" y="1066800"/>
            <a:ext cx="8073407" cy="4480560"/>
          </a:xfrm>
          <a:prstGeom prst="rect">
            <a:avLst/>
          </a:prstGeom>
          <a:ln>
            <a:solidFill>
              <a:schemeClr val="accent1"/>
            </a:solidFill>
          </a:ln>
        </p:spPr>
      </p:pic>
      <p:sp>
        <p:nvSpPr>
          <p:cNvPr id="6" name="Date Placeholder 5"/>
          <p:cNvSpPr>
            <a:spLocks noGrp="1"/>
          </p:cNvSpPr>
          <p:nvPr>
            <p:ph type="dt" sz="half" idx="2"/>
          </p:nvPr>
        </p:nvSpPr>
        <p:spPr/>
        <p:txBody>
          <a:bodyPr/>
          <a:lstStyle/>
          <a:p>
            <a:r>
              <a:rPr lang="en-US" smtClean="0"/>
              <a:t>July 2017</a:t>
            </a:r>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12</a:t>
            </a:fld>
            <a:endParaRPr lang="en-US" dirty="0"/>
          </a:p>
        </p:txBody>
      </p:sp>
    </p:spTree>
    <p:extLst>
      <p:ext uri="{BB962C8B-B14F-4D97-AF65-F5344CB8AC3E}">
        <p14:creationId xmlns:p14="http://schemas.microsoft.com/office/powerpoint/2010/main" val="2439272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white"/>
                </a:solidFill>
              </a:rPr>
              <a:t>Messaging That Works (continued)</a:t>
            </a:r>
            <a:endParaRPr lang="en-US" dirty="0"/>
          </a:p>
        </p:txBody>
      </p:sp>
      <p:pic>
        <p:nvPicPr>
          <p:cNvPr id="7" name="Picture 6" title="Continuation of Table that shows messaging"/>
          <p:cNvPicPr>
            <a:picLocks noChangeAspect="1"/>
          </p:cNvPicPr>
          <p:nvPr/>
        </p:nvPicPr>
        <p:blipFill>
          <a:blip r:embed="rId3"/>
          <a:stretch>
            <a:fillRect/>
          </a:stretch>
        </p:blipFill>
        <p:spPr>
          <a:xfrm>
            <a:off x="1295399" y="1066800"/>
            <a:ext cx="6596296" cy="5303520"/>
          </a:xfrm>
          <a:prstGeom prst="rect">
            <a:avLst/>
          </a:prstGeom>
          <a:ln>
            <a:solidFill>
              <a:schemeClr val="accent1"/>
            </a:solidFill>
          </a:ln>
        </p:spPr>
      </p:pic>
      <p:sp>
        <p:nvSpPr>
          <p:cNvPr id="6" name="Date Placeholder 5"/>
          <p:cNvSpPr>
            <a:spLocks noGrp="1"/>
          </p:cNvSpPr>
          <p:nvPr>
            <p:ph type="dt" sz="half" idx="2"/>
          </p:nvPr>
        </p:nvSpPr>
        <p:spPr/>
        <p:txBody>
          <a:bodyPr/>
          <a:lstStyle/>
          <a:p>
            <a:r>
              <a:rPr lang="en-US" smtClean="0"/>
              <a:t>July 2017</a:t>
            </a:r>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13</a:t>
            </a:fld>
            <a:endParaRPr lang="en-US" dirty="0"/>
          </a:p>
        </p:txBody>
      </p:sp>
    </p:spTree>
    <p:extLst>
      <p:ext uri="{BB962C8B-B14F-4D97-AF65-F5344CB8AC3E}">
        <p14:creationId xmlns:p14="http://schemas.microsoft.com/office/powerpoint/2010/main" val="1586152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white"/>
                </a:solidFill>
              </a:rPr>
              <a:t>Other Key Points to Reinforce</a:t>
            </a:r>
            <a:endParaRPr lang="en-US" dirty="0"/>
          </a:p>
        </p:txBody>
      </p:sp>
      <p:sp>
        <p:nvSpPr>
          <p:cNvPr id="3" name="Content Placeholder 2"/>
          <p:cNvSpPr>
            <a:spLocks noGrp="1"/>
          </p:cNvSpPr>
          <p:nvPr>
            <p:ph idx="1"/>
          </p:nvPr>
        </p:nvSpPr>
        <p:spPr>
          <a:xfrm>
            <a:off x="628650" y="1287624"/>
            <a:ext cx="7886700" cy="4889340"/>
          </a:xfrm>
        </p:spPr>
        <p:txBody>
          <a:bodyPr/>
          <a:lstStyle/>
          <a:p>
            <a:pPr marL="342900" lvl="0" indent="-342900" defTabSz="914400"/>
            <a:r>
              <a:rPr lang="en-US" sz="2800" kern="0" dirty="0" smtClean="0">
                <a:solidFill>
                  <a:prstClr val="black"/>
                </a:solidFill>
                <a:cs typeface="Times New Roman" panose="02020603050405020304" pitchFamily="18" charset="0"/>
              </a:rPr>
              <a:t>Understand </a:t>
            </a:r>
            <a:r>
              <a:rPr lang="en-US" sz="2800" kern="0" dirty="0">
                <a:solidFill>
                  <a:prstClr val="black"/>
                </a:solidFill>
                <a:cs typeface="Times New Roman" panose="02020603050405020304" pitchFamily="18" charset="0"/>
              </a:rPr>
              <a:t>that mailing everyone a new card will take some time. Your card might arrive at a different time than your friend’s or neighbor’s.</a:t>
            </a:r>
          </a:p>
          <a:p>
            <a:pPr marL="342900" lvl="0" indent="-342900" defTabSz="914400"/>
            <a:r>
              <a:rPr lang="en-US" sz="2800" kern="0" dirty="0">
                <a:solidFill>
                  <a:prstClr val="black"/>
                </a:solidFill>
                <a:cs typeface="Times New Roman" panose="02020603050405020304" pitchFamily="18" charset="0"/>
              </a:rPr>
              <a:t>Make sure your mailing address is </a:t>
            </a:r>
            <a:r>
              <a:rPr lang="en-US" sz="2800" kern="0" dirty="0" smtClean="0">
                <a:solidFill>
                  <a:prstClr val="black"/>
                </a:solidFill>
                <a:cs typeface="Times New Roman" panose="02020603050405020304" pitchFamily="18" charset="0"/>
              </a:rPr>
              <a:t>up-to-date</a:t>
            </a:r>
            <a:r>
              <a:rPr lang="en-US" sz="2800" kern="0" dirty="0">
                <a:solidFill>
                  <a:prstClr val="black"/>
                </a:solidFill>
                <a:cs typeface="Times New Roman" panose="02020603050405020304" pitchFamily="18" charset="0"/>
              </a:rPr>
              <a:t>. If your address needs to be corrected, contact Social Security at </a:t>
            </a:r>
            <a:r>
              <a:rPr lang="en-US" sz="2800" kern="0" dirty="0">
                <a:solidFill>
                  <a:prstClr val="black"/>
                </a:solidFill>
                <a:cs typeface="Times New Roman" panose="02020603050405020304" pitchFamily="18" charset="0"/>
                <a:hlinkClick r:id="rId3"/>
              </a:rPr>
              <a:t>ssa.gov/</a:t>
            </a:r>
            <a:r>
              <a:rPr lang="en-US" sz="2800" kern="0" dirty="0" err="1">
                <a:solidFill>
                  <a:prstClr val="black"/>
                </a:solidFill>
                <a:cs typeface="Times New Roman" panose="02020603050405020304" pitchFamily="18" charset="0"/>
                <a:hlinkClick r:id="rId3"/>
              </a:rPr>
              <a:t>myaccount</a:t>
            </a:r>
            <a:r>
              <a:rPr lang="en-US" sz="2800" kern="0" dirty="0">
                <a:solidFill>
                  <a:prstClr val="black"/>
                </a:solidFill>
                <a:cs typeface="Times New Roman" panose="02020603050405020304" pitchFamily="18" charset="0"/>
              </a:rPr>
              <a:t> or 1-800-772-1213. TTY: 1-800-325-0778.</a:t>
            </a:r>
          </a:p>
          <a:p>
            <a:pPr marL="342900" lvl="0" indent="-342900" defTabSz="914400"/>
            <a:r>
              <a:rPr lang="en-US" sz="2800" kern="0" dirty="0">
                <a:solidFill>
                  <a:prstClr val="black"/>
                </a:solidFill>
                <a:cs typeface="Times New Roman" panose="02020603050405020304" pitchFamily="18" charset="0"/>
              </a:rPr>
              <a:t>Beware of anyone who contacts you about your new Medicare card. We will never ask you to give us personal or private information to get your new Medicare number and card</a:t>
            </a:r>
            <a:r>
              <a:rPr lang="en-US" sz="2800" kern="0" dirty="0" smtClean="0">
                <a:solidFill>
                  <a:prstClr val="black"/>
                </a:solidFill>
                <a:cs typeface="Times New Roman" panose="02020603050405020304" pitchFamily="18" charset="0"/>
              </a:rPr>
              <a:t>.</a:t>
            </a:r>
            <a:endParaRPr lang="en-US" sz="2800" kern="0" dirty="0">
              <a:solidFill>
                <a:prstClr val="black"/>
              </a:solidFill>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dirty="0"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14</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663238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5" dirty="0"/>
              <a:t>Sending New Medicare Cards</a:t>
            </a:r>
            <a:endParaRPr lang="en-US" dirty="0"/>
          </a:p>
        </p:txBody>
      </p:sp>
      <p:sp>
        <p:nvSpPr>
          <p:cNvPr id="3" name="Content Placeholder 2"/>
          <p:cNvSpPr>
            <a:spLocks noGrp="1"/>
          </p:cNvSpPr>
          <p:nvPr>
            <p:ph idx="1"/>
          </p:nvPr>
        </p:nvSpPr>
        <p:spPr>
          <a:xfrm>
            <a:off x="628650" y="1323474"/>
            <a:ext cx="7886700" cy="5226616"/>
          </a:xfrm>
        </p:spPr>
        <p:txBody>
          <a:bodyPr/>
          <a:lstStyle/>
          <a:p>
            <a:pPr marL="356616" indent="-342900"/>
            <a:r>
              <a:rPr lang="en-US" sz="2800" dirty="0">
                <a:cs typeface="Times New Roman"/>
              </a:rPr>
              <a:t>New cards start mailing in April 2018 and all cards are replaced by April 2019 deadline</a:t>
            </a:r>
          </a:p>
          <a:p>
            <a:pPr marL="355600" indent="-342900">
              <a:buSzPct val="105000"/>
              <a:tabLst>
                <a:tab pos="354965" algn="l"/>
                <a:tab pos="355600" algn="l"/>
              </a:tabLst>
            </a:pPr>
            <a:r>
              <a:rPr lang="en-US" sz="2800" dirty="0">
                <a:cs typeface="Times New Roman"/>
              </a:rPr>
              <a:t>Gender and signature line won’t appear on new </a:t>
            </a:r>
            <a:r>
              <a:rPr lang="en-US" sz="2800" spc="-5" dirty="0">
                <a:cs typeface="Times New Roman"/>
              </a:rPr>
              <a:t>Medicare</a:t>
            </a:r>
            <a:r>
              <a:rPr lang="en-US" sz="2800" spc="-170" dirty="0">
                <a:cs typeface="Times New Roman"/>
              </a:rPr>
              <a:t> </a:t>
            </a:r>
            <a:r>
              <a:rPr lang="en-US" sz="2800" dirty="0">
                <a:cs typeface="Times New Roman"/>
              </a:rPr>
              <a:t>cards</a:t>
            </a:r>
          </a:p>
          <a:p>
            <a:pPr marL="355600" indent="-342900">
              <a:buSzPct val="105000"/>
              <a:tabLst>
                <a:tab pos="354965" algn="l"/>
                <a:tab pos="355600" algn="l"/>
              </a:tabLst>
            </a:pPr>
            <a:r>
              <a:rPr lang="en-US" sz="2800" dirty="0">
                <a:cs typeface="Times New Roman"/>
              </a:rPr>
              <a:t>Once their card is mailed, someone with Medicare also can access their New Medicare Number on a Medicare Summary Notice or through </a:t>
            </a:r>
            <a:r>
              <a:rPr lang="en-US" sz="2800" dirty="0">
                <a:cs typeface="Times New Roman"/>
                <a:hlinkClick r:id="rId3"/>
              </a:rPr>
              <a:t>MyMedicare.gov</a:t>
            </a:r>
            <a:r>
              <a:rPr lang="en-US" sz="2800" dirty="0">
                <a:cs typeface="Times New Roman"/>
              </a:rPr>
              <a:t> </a:t>
            </a:r>
            <a:r>
              <a:rPr lang="en-US" sz="2800" spc="5" dirty="0">
                <a:cs typeface="Times New Roman"/>
              </a:rPr>
              <a:t> </a:t>
            </a:r>
          </a:p>
          <a:p>
            <a:pPr marL="355600" indent="-342900">
              <a:buSzPct val="105000"/>
              <a:tabLst>
                <a:tab pos="354965" algn="l"/>
                <a:tab pos="355600" algn="l"/>
              </a:tabLst>
            </a:pPr>
            <a:r>
              <a:rPr lang="en-US" sz="2800" spc="5" dirty="0">
                <a:cs typeface="Times New Roman"/>
              </a:rPr>
              <a:t>The </a:t>
            </a:r>
            <a:r>
              <a:rPr lang="en-US" sz="2800" dirty="0">
                <a:cs typeface="Times New Roman"/>
              </a:rPr>
              <a:t>Railroad </a:t>
            </a:r>
            <a:r>
              <a:rPr lang="en-US" sz="2800" spc="-5" dirty="0">
                <a:cs typeface="Times New Roman"/>
              </a:rPr>
              <a:t>Retirement </a:t>
            </a:r>
            <a:r>
              <a:rPr lang="en-US" sz="2800" dirty="0">
                <a:cs typeface="Times New Roman"/>
              </a:rPr>
              <a:t>Board will issue </a:t>
            </a:r>
            <a:r>
              <a:rPr lang="en-US" sz="2800" spc="5" dirty="0">
                <a:cs typeface="Times New Roman"/>
              </a:rPr>
              <a:t>new </a:t>
            </a:r>
            <a:r>
              <a:rPr lang="en-US" sz="2800" dirty="0">
                <a:cs typeface="Times New Roman"/>
              </a:rPr>
              <a:t>cards to</a:t>
            </a:r>
            <a:r>
              <a:rPr lang="en-US" sz="2800" spc="-204" dirty="0">
                <a:cs typeface="Times New Roman"/>
              </a:rPr>
              <a:t> </a:t>
            </a:r>
            <a:r>
              <a:rPr lang="en-US" sz="2800" dirty="0">
                <a:cs typeface="Times New Roman"/>
              </a:rPr>
              <a:t>RRB beneficiaries</a:t>
            </a:r>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15</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3874290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Guide for Outreach</a:t>
            </a:r>
          </a:p>
        </p:txBody>
      </p:sp>
      <p:sp>
        <p:nvSpPr>
          <p:cNvPr id="3" name="Content Placeholder 2"/>
          <p:cNvSpPr>
            <a:spLocks noGrp="1"/>
          </p:cNvSpPr>
          <p:nvPr>
            <p:ph idx="1"/>
          </p:nvPr>
        </p:nvSpPr>
        <p:spPr>
          <a:xfrm>
            <a:off x="335901" y="1136864"/>
            <a:ext cx="8453535" cy="5219487"/>
          </a:xfrm>
        </p:spPr>
        <p:txBody>
          <a:bodyPr/>
          <a:lstStyle/>
          <a:p>
            <a:pPr marL="12700" lvl="0" indent="0" defTabSz="914400">
              <a:buNone/>
              <a:tabLst>
                <a:tab pos="354965" algn="l"/>
                <a:tab pos="355600" algn="l"/>
              </a:tabLst>
            </a:pPr>
            <a:r>
              <a:rPr lang="en-US" sz="2000" b="1" dirty="0">
                <a:solidFill>
                  <a:prstClr val="black"/>
                </a:solidFill>
                <a:cs typeface="Times New Roman" panose="02020603050405020304" pitchFamily="18" charset="0"/>
              </a:rPr>
              <a:t>Now – September 2017: Setting Expectations</a:t>
            </a:r>
          </a:p>
          <a:p>
            <a:pPr marL="355600" lvl="0" indent="-342900" defTabSz="914400">
              <a:tabLst>
                <a:tab pos="354965" algn="l"/>
                <a:tab pos="355600" algn="l"/>
              </a:tabLst>
            </a:pPr>
            <a:r>
              <a:rPr lang="en-US" sz="2000" dirty="0">
                <a:solidFill>
                  <a:prstClr val="black"/>
                </a:solidFill>
                <a:cs typeface="Times New Roman" panose="02020603050405020304" pitchFamily="18" charset="0"/>
              </a:rPr>
              <a:t>General Messaging</a:t>
            </a:r>
          </a:p>
          <a:p>
            <a:pPr marL="749300" lvl="1" indent="-342900" defTabSz="914400">
              <a:tabLst>
                <a:tab pos="354965" algn="l"/>
                <a:tab pos="355600" algn="l"/>
              </a:tabLst>
            </a:pPr>
            <a:r>
              <a:rPr lang="en-US" sz="2000" dirty="0">
                <a:solidFill>
                  <a:prstClr val="black"/>
                </a:solidFill>
                <a:cs typeface="Times New Roman" panose="02020603050405020304" pitchFamily="18" charset="0"/>
              </a:rPr>
              <a:t>Coming in 2018: New Medicare cards!</a:t>
            </a:r>
          </a:p>
          <a:p>
            <a:pPr marL="749300" lvl="1" indent="-342900" defTabSz="914400">
              <a:tabLst>
                <a:tab pos="354965" algn="l"/>
                <a:tab pos="355600" algn="l"/>
              </a:tabLst>
            </a:pPr>
            <a:r>
              <a:rPr lang="en-US" sz="2000" dirty="0">
                <a:solidFill>
                  <a:prstClr val="black"/>
                </a:solidFill>
                <a:cs typeface="Times New Roman" panose="02020603050405020304" pitchFamily="18" charset="0"/>
              </a:rPr>
              <a:t>Make sure your address on file with Medicare is correct or go to </a:t>
            </a:r>
            <a:r>
              <a:rPr lang="en-US" sz="2000" dirty="0">
                <a:solidFill>
                  <a:prstClr val="black"/>
                </a:solidFill>
                <a:cs typeface="Times New Roman" panose="02020603050405020304" pitchFamily="18" charset="0"/>
                <a:hlinkClick r:id="rId3"/>
              </a:rPr>
              <a:t>ssa.gov/</a:t>
            </a:r>
            <a:r>
              <a:rPr lang="en-US" sz="2000" dirty="0" err="1">
                <a:solidFill>
                  <a:prstClr val="black"/>
                </a:solidFill>
                <a:cs typeface="Times New Roman" panose="02020603050405020304" pitchFamily="18" charset="0"/>
                <a:hlinkClick r:id="rId3"/>
              </a:rPr>
              <a:t>myaccount</a:t>
            </a:r>
            <a:r>
              <a:rPr lang="en-US" sz="2000" dirty="0">
                <a:solidFill>
                  <a:prstClr val="black"/>
                </a:solidFill>
                <a:cs typeface="Times New Roman" panose="02020603050405020304" pitchFamily="18" charset="0"/>
              </a:rPr>
              <a:t> to update</a:t>
            </a:r>
          </a:p>
          <a:p>
            <a:pPr marL="342900" lvl="0" indent="-342900" defTabSz="914400">
              <a:tabLst>
                <a:tab pos="354965" algn="l"/>
                <a:tab pos="355600" algn="l"/>
              </a:tabLst>
            </a:pPr>
            <a:r>
              <a:rPr lang="en-US" sz="2000" dirty="0">
                <a:solidFill>
                  <a:prstClr val="black"/>
                </a:solidFill>
                <a:cs typeface="Times New Roman" panose="02020603050405020304" pitchFamily="18" charset="0"/>
              </a:rPr>
              <a:t>Simple and responsive </a:t>
            </a:r>
            <a:r>
              <a:rPr lang="en-US" sz="2000" dirty="0" smtClean="0">
                <a:solidFill>
                  <a:prstClr val="black"/>
                </a:solidFill>
                <a:cs typeface="Times New Roman" panose="02020603050405020304" pitchFamily="18" charset="0"/>
              </a:rPr>
              <a:t>high-level messaging on </a:t>
            </a:r>
            <a:r>
              <a:rPr lang="en-US" sz="2000" dirty="0" smtClean="0">
                <a:solidFill>
                  <a:prstClr val="black"/>
                </a:solidFill>
                <a:cs typeface="Times New Roman" panose="02020603050405020304" pitchFamily="18" charset="0"/>
                <a:hlinkClick r:id="rId4"/>
              </a:rPr>
              <a:t>Medicare.gov</a:t>
            </a:r>
            <a:r>
              <a:rPr lang="en-US" sz="2000" dirty="0" smtClean="0">
                <a:solidFill>
                  <a:prstClr val="black"/>
                </a:solidFill>
                <a:cs typeface="Times New Roman" panose="02020603050405020304" pitchFamily="18" charset="0"/>
              </a:rPr>
              <a:t> and 1-800-MEDICARE</a:t>
            </a:r>
            <a:r>
              <a:rPr lang="en-US" sz="2000" dirty="0">
                <a:solidFill>
                  <a:prstClr val="black"/>
                </a:solidFill>
                <a:cs typeface="Times New Roman" panose="02020603050405020304" pitchFamily="18" charset="0"/>
              </a:rPr>
              <a:t>, Guard Your Card ad campaign</a:t>
            </a:r>
          </a:p>
          <a:p>
            <a:pPr marL="292100" lvl="0" indent="-342900" defTabSz="914400">
              <a:tabLst>
                <a:tab pos="354965" algn="l"/>
                <a:tab pos="355600" algn="l"/>
              </a:tabLst>
            </a:pPr>
            <a:r>
              <a:rPr lang="en-US" sz="2000" dirty="0">
                <a:solidFill>
                  <a:prstClr val="black"/>
                </a:solidFill>
                <a:cs typeface="Times New Roman" panose="02020603050405020304" pitchFamily="18" charset="0"/>
              </a:rPr>
              <a:t>Training to prepare partners ahead of broad-based outreach and education</a:t>
            </a:r>
          </a:p>
          <a:p>
            <a:pPr marL="12700" lvl="0" indent="0" defTabSz="914400">
              <a:buNone/>
              <a:tabLst>
                <a:tab pos="354965" algn="l"/>
                <a:tab pos="355600" algn="l"/>
              </a:tabLst>
            </a:pPr>
            <a:r>
              <a:rPr lang="en-US" sz="2000" b="1" dirty="0">
                <a:solidFill>
                  <a:prstClr val="black"/>
                </a:solidFill>
                <a:cs typeface="Times New Roman" panose="02020603050405020304" pitchFamily="18" charset="0"/>
              </a:rPr>
              <a:t>September 2017: Card Awareness</a:t>
            </a:r>
          </a:p>
          <a:p>
            <a:pPr marL="355600" lvl="1" indent="-342900" defTabSz="914400">
              <a:buFont typeface="Wingdings" panose="05000000000000000000" pitchFamily="2" charset="2"/>
              <a:buChar char="§"/>
              <a:tabLst>
                <a:tab pos="354965" algn="l"/>
                <a:tab pos="355600" algn="l"/>
              </a:tabLst>
            </a:pPr>
            <a:r>
              <a:rPr lang="en-US" sz="2000" dirty="0">
                <a:solidFill>
                  <a:prstClr val="black"/>
                </a:solidFill>
                <a:cs typeface="Times New Roman" panose="02020603050405020304" pitchFamily="18" charset="0"/>
              </a:rPr>
              <a:t>New Medicare card design is unveiled</a:t>
            </a:r>
          </a:p>
          <a:p>
            <a:pPr marL="355600" lvl="1" indent="-342900" defTabSz="914400">
              <a:buFont typeface="Wingdings" panose="05000000000000000000" pitchFamily="2" charset="2"/>
              <a:buChar char="§"/>
              <a:tabLst>
                <a:tab pos="354965" algn="l"/>
                <a:tab pos="355600" algn="l"/>
              </a:tabLst>
            </a:pPr>
            <a:r>
              <a:rPr lang="en-US" sz="2000" dirty="0">
                <a:solidFill>
                  <a:prstClr val="black"/>
                </a:solidFill>
                <a:cs typeface="Times New Roman" panose="02020603050405020304" pitchFamily="18" charset="0"/>
              </a:rPr>
              <a:t>Beneficiaries get information about the new card in the 2018 “Medicare &amp; You” Handbook: When you get your new card, safely and securely destroy the old Medicare card, keep the new number confidential</a:t>
            </a:r>
          </a:p>
          <a:p>
            <a:pPr marL="355600" lvl="1" indent="-342900" defTabSz="914400">
              <a:buFont typeface="Wingdings" panose="05000000000000000000" pitchFamily="2" charset="2"/>
              <a:buChar char="§"/>
              <a:tabLst>
                <a:tab pos="354965" algn="l"/>
                <a:tab pos="355600" algn="l"/>
              </a:tabLst>
            </a:pPr>
            <a:r>
              <a:rPr lang="en-US" sz="2000" dirty="0">
                <a:solidFill>
                  <a:prstClr val="black"/>
                </a:solidFill>
                <a:cs typeface="Times New Roman" panose="02020603050405020304" pitchFamily="18" charset="0"/>
              </a:rPr>
              <a:t>Educational Materials and a more detailed training webinar will be available for Partners</a:t>
            </a:r>
          </a:p>
          <a:p>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16</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71440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Guide for </a:t>
            </a:r>
            <a:r>
              <a:rPr lang="en-US" dirty="0" smtClean="0"/>
              <a:t>Outreach (continued)</a:t>
            </a:r>
            <a:endParaRPr lang="en-US" dirty="0"/>
          </a:p>
        </p:txBody>
      </p:sp>
      <p:sp>
        <p:nvSpPr>
          <p:cNvPr id="3" name="Content Placeholder 2"/>
          <p:cNvSpPr>
            <a:spLocks noGrp="1"/>
          </p:cNvSpPr>
          <p:nvPr>
            <p:ph idx="1"/>
          </p:nvPr>
        </p:nvSpPr>
        <p:spPr>
          <a:xfrm>
            <a:off x="391886" y="1118203"/>
            <a:ext cx="8453534" cy="5238148"/>
          </a:xfrm>
        </p:spPr>
        <p:txBody>
          <a:bodyPr/>
          <a:lstStyle/>
          <a:p>
            <a:pPr marL="12700" marR="190500" lvl="0" indent="0" defTabSz="914400">
              <a:buNone/>
              <a:tabLst>
                <a:tab pos="354965" algn="l"/>
                <a:tab pos="355600" algn="l"/>
              </a:tabLst>
            </a:pPr>
            <a:r>
              <a:rPr lang="en-US" sz="1800" b="1" dirty="0">
                <a:solidFill>
                  <a:prstClr val="black"/>
                </a:solidFill>
                <a:cs typeface="Times New Roman" panose="02020603050405020304" pitchFamily="18" charset="0"/>
              </a:rPr>
              <a:t>October 2017 – December 2017: Open Enrollment</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Continue “Card Awareness” outreach through messaging embedded in regular Open Enrollment events and earned media, steady drumbeat messaging via press, social media, speaking engagements, blogs, etc.</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Card messaging should supplement, but not supersede “review and compare” actions for Open Enrollment</a:t>
            </a:r>
          </a:p>
          <a:p>
            <a:pPr marL="12700" marR="190500" lvl="0" indent="0" defTabSz="914400">
              <a:buNone/>
              <a:tabLst>
                <a:tab pos="354965" algn="l"/>
                <a:tab pos="355600" algn="l"/>
              </a:tabLst>
            </a:pPr>
            <a:r>
              <a:rPr lang="en-US" sz="1800" b="1" dirty="0">
                <a:solidFill>
                  <a:prstClr val="black"/>
                </a:solidFill>
                <a:cs typeface="Times New Roman" panose="02020603050405020304" pitchFamily="18" charset="0"/>
              </a:rPr>
              <a:t>January 2018 – March 2018: New Cards are Coming!</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Ramp up pre-mailing outreach and identify opportunities for sharing messages and materials with providers and people with Medicare</a:t>
            </a:r>
          </a:p>
          <a:p>
            <a:pPr marL="12700" marR="190500" lvl="0" indent="0" defTabSz="914400">
              <a:buNone/>
              <a:tabLst>
                <a:tab pos="354965" algn="l"/>
                <a:tab pos="355600" algn="l"/>
              </a:tabLst>
            </a:pPr>
            <a:r>
              <a:rPr lang="en-US" sz="1800" b="1" dirty="0">
                <a:solidFill>
                  <a:prstClr val="black"/>
                </a:solidFill>
                <a:cs typeface="Times New Roman" panose="02020603050405020304" pitchFamily="18" charset="0"/>
              </a:rPr>
              <a:t>April 2018 – April 2019: Watch for your New Card</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Cards are mailed!</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Simple, direct instructions included with the new card mailing</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Active, localized information sharing</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Robust messaging on </a:t>
            </a:r>
            <a:r>
              <a:rPr lang="en-US" sz="1800" dirty="0">
                <a:solidFill>
                  <a:prstClr val="black"/>
                </a:solidFill>
                <a:cs typeface="Times New Roman" panose="02020603050405020304" pitchFamily="18" charset="0"/>
                <a:hlinkClick r:id="rId3"/>
              </a:rPr>
              <a:t>Medicare.gov</a:t>
            </a:r>
            <a:r>
              <a:rPr lang="en-US" sz="1800" dirty="0">
                <a:solidFill>
                  <a:prstClr val="black"/>
                </a:solidFill>
                <a:cs typeface="Times New Roman" panose="02020603050405020304" pitchFamily="18" charset="0"/>
              </a:rPr>
              <a:t>, 1-800-MEDICARE, Medicare social media</a:t>
            </a:r>
          </a:p>
          <a:p>
            <a:pPr marL="298450" marR="190500" lvl="0" indent="-285750" defTabSz="914400">
              <a:tabLst>
                <a:tab pos="354965" algn="l"/>
                <a:tab pos="355600" algn="l"/>
              </a:tabLst>
            </a:pPr>
            <a:r>
              <a:rPr lang="en-US" sz="1800" dirty="0">
                <a:solidFill>
                  <a:prstClr val="black"/>
                </a:solidFill>
                <a:cs typeface="Times New Roman" panose="02020603050405020304" pitchFamily="18" charset="0"/>
              </a:rPr>
              <a:t>Specialized communications for those with limited English proficiency and alternative format needs</a:t>
            </a:r>
            <a:endParaRPr lang="en-US" sz="2000" dirty="0">
              <a:solidFill>
                <a:prstClr val="black"/>
              </a:solidFill>
              <a:cs typeface="Times New Roman"/>
            </a:endParaRPr>
          </a:p>
          <a:p>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17</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3731574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Few Words About Fraud</a:t>
            </a:r>
          </a:p>
        </p:txBody>
      </p:sp>
      <p:sp>
        <p:nvSpPr>
          <p:cNvPr id="3" name="Content Placeholder 2"/>
          <p:cNvSpPr>
            <a:spLocks noGrp="1"/>
          </p:cNvSpPr>
          <p:nvPr>
            <p:ph idx="1"/>
          </p:nvPr>
        </p:nvSpPr>
        <p:spPr/>
        <p:txBody>
          <a:bodyPr/>
          <a:lstStyle/>
          <a:p>
            <a:pPr marL="355600" marR="190500" lvl="0" indent="-342900" defTabSz="914400">
              <a:tabLst>
                <a:tab pos="354965" algn="l"/>
                <a:tab pos="355600" algn="l"/>
              </a:tabLst>
            </a:pPr>
            <a:r>
              <a:rPr lang="en-US" sz="2000" kern="0" spc="-5" dirty="0">
                <a:solidFill>
                  <a:prstClr val="black"/>
                </a:solidFill>
                <a:cs typeface="Times New Roman" panose="02020603050405020304" pitchFamily="18" charset="0"/>
              </a:rPr>
              <a:t>No surprise—we anticipate there will be “bad actors” who try to take advantage of this change and have monitored limited reports already</a:t>
            </a:r>
          </a:p>
          <a:p>
            <a:pPr marL="355600" marR="190500" lvl="0" indent="-342900" defTabSz="914400">
              <a:tabLst>
                <a:tab pos="354965" algn="l"/>
                <a:tab pos="355600" algn="l"/>
              </a:tabLst>
            </a:pPr>
            <a:r>
              <a:rPr lang="en-US" sz="2000" kern="0" spc="-5" dirty="0">
                <a:solidFill>
                  <a:prstClr val="black"/>
                </a:solidFill>
                <a:cs typeface="Times New Roman" panose="02020603050405020304" pitchFamily="18" charset="0"/>
              </a:rPr>
              <a:t>Existing basic messages around fraud prevention and detection still apply</a:t>
            </a:r>
          </a:p>
          <a:p>
            <a:pPr marL="749300" marR="190500" lvl="1" indent="-342900" defTabSz="914400">
              <a:tabLst>
                <a:tab pos="354965" algn="l"/>
                <a:tab pos="355600" algn="l"/>
              </a:tabLst>
            </a:pPr>
            <a:r>
              <a:rPr lang="en-US" sz="1800" kern="0" dirty="0">
                <a:solidFill>
                  <a:sysClr val="windowText" lastClr="000000"/>
                </a:solidFill>
                <a:cs typeface="Times New Roman" panose="02020603050405020304" pitchFamily="18" charset="0"/>
              </a:rPr>
              <a:t>Medicare will </a:t>
            </a:r>
            <a:r>
              <a:rPr lang="en-US" sz="1800" b="1" kern="0" dirty="0">
                <a:solidFill>
                  <a:sysClr val="windowText" lastClr="000000"/>
                </a:solidFill>
                <a:cs typeface="Times New Roman" panose="02020603050405020304" pitchFamily="18" charset="0"/>
              </a:rPr>
              <a:t>never </a:t>
            </a:r>
            <a:r>
              <a:rPr lang="en-US" sz="1800" kern="0" dirty="0">
                <a:solidFill>
                  <a:sysClr val="windowText" lastClr="000000"/>
                </a:solidFill>
                <a:cs typeface="Times New Roman" panose="02020603050405020304" pitchFamily="18" charset="0"/>
              </a:rPr>
              <a:t>contact you for your Medicare number or other personal information.</a:t>
            </a:r>
          </a:p>
          <a:p>
            <a:pPr marL="749300" marR="190500" lvl="1" indent="-342900" defTabSz="914400">
              <a:tabLst>
                <a:tab pos="354965" algn="l"/>
                <a:tab pos="355600" algn="l"/>
              </a:tabLst>
            </a:pPr>
            <a:r>
              <a:rPr lang="en-US" sz="1800" kern="0" dirty="0">
                <a:solidFill>
                  <a:sysClr val="windowText" lastClr="000000"/>
                </a:solidFill>
                <a:cs typeface="Times New Roman" panose="02020603050405020304" pitchFamily="18" charset="0"/>
              </a:rPr>
              <a:t>Don’t share your Medicare number or other personal information with anyone who contacts you by phone, email, or by approaching you in person, unless you’ve given them permission in advance.</a:t>
            </a:r>
            <a:endParaRPr lang="en-US" sz="1800" kern="0" spc="-5" dirty="0">
              <a:solidFill>
                <a:sysClr val="windowText" lastClr="000000"/>
              </a:solidFill>
              <a:cs typeface="Times New Roman" panose="02020603050405020304" pitchFamily="18" charset="0"/>
            </a:endParaRPr>
          </a:p>
          <a:p>
            <a:pPr marL="355600" marR="190500" lvl="0" indent="-342900" defTabSz="914400">
              <a:tabLst>
                <a:tab pos="354965" algn="l"/>
                <a:tab pos="355600" algn="l"/>
              </a:tabLst>
            </a:pPr>
            <a:r>
              <a:rPr lang="en-US" sz="2000" kern="0" spc="-5" dirty="0">
                <a:solidFill>
                  <a:prstClr val="black"/>
                </a:solidFill>
                <a:cs typeface="Times New Roman" panose="02020603050405020304" pitchFamily="18" charset="0"/>
              </a:rPr>
              <a:t>Usual processes still apply for raising concerns and reports of potential fraud</a:t>
            </a:r>
          </a:p>
          <a:p>
            <a:pPr marL="355600" marR="190500" lvl="0" indent="-342900" defTabSz="914400">
              <a:tabLst>
                <a:tab pos="354965" algn="l"/>
                <a:tab pos="355600" algn="l"/>
              </a:tabLst>
            </a:pPr>
            <a:r>
              <a:rPr lang="en-US" sz="2000" kern="0" spc="-5" dirty="0">
                <a:solidFill>
                  <a:prstClr val="black"/>
                </a:solidFill>
                <a:cs typeface="Times New Roman" panose="02020603050405020304" pitchFamily="18" charset="0"/>
              </a:rPr>
              <a:t>“Guard Your Card” ad campaign at end of summer will introduce that new Medicare cards are coming and tie to protecting a person’s information</a:t>
            </a:r>
          </a:p>
          <a:p>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18</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1350555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Stay Connected</a:t>
            </a:r>
            <a:endParaRPr lang="en-US" dirty="0"/>
          </a:p>
        </p:txBody>
      </p:sp>
      <p:sp>
        <p:nvSpPr>
          <p:cNvPr id="5" name="Content Placeholder 4"/>
          <p:cNvSpPr>
            <a:spLocks noGrp="1"/>
          </p:cNvSpPr>
          <p:nvPr>
            <p:ph idx="1"/>
          </p:nvPr>
        </p:nvSpPr>
        <p:spPr/>
        <p:txBody>
          <a:bodyPr/>
          <a:lstStyle/>
          <a:p>
            <a:pPr marL="0" indent="0" algn="ctr">
              <a:buNone/>
              <a:tabLst>
                <a:tab pos="354965" algn="l"/>
                <a:tab pos="355600" algn="l"/>
              </a:tabLst>
            </a:pPr>
            <a:r>
              <a:rPr lang="en-US" dirty="0">
                <a:cs typeface="Times New Roman" panose="02020603050405020304" pitchFamily="18" charset="0"/>
              </a:rPr>
              <a:t>Find more technical information, detailed updates, training opportunities, and materials to share on the web:</a:t>
            </a:r>
          </a:p>
          <a:p>
            <a:pPr marL="0" indent="0" algn="ctr">
              <a:buNone/>
            </a:pPr>
            <a:r>
              <a:rPr lang="en-US" dirty="0">
                <a:cs typeface="Times New Roman" panose="02020603050405020304" pitchFamily="18" charset="0"/>
                <a:hlinkClick r:id="rId3"/>
              </a:rPr>
              <a:t>https://www.cms.gov/newcard</a:t>
            </a:r>
            <a:endParaRPr lang="en-US" dirty="0">
              <a:cs typeface="Times New Roman" panose="02020603050405020304" pitchFamily="18" charset="0"/>
            </a:endParaRPr>
          </a:p>
          <a:p>
            <a:pPr marL="0" indent="0" algn="ctr">
              <a:buNone/>
              <a:tabLst>
                <a:tab pos="354965" algn="l"/>
                <a:tab pos="355600" algn="l"/>
              </a:tabLst>
            </a:pPr>
            <a:r>
              <a:rPr lang="en-US" dirty="0">
                <a:cs typeface="Times New Roman" panose="02020603050405020304" pitchFamily="18" charset="0"/>
              </a:rPr>
              <a:t>Comments and questions are always welcome! </a:t>
            </a:r>
            <a:r>
              <a:rPr lang="en-US" dirty="0" smtClean="0">
                <a:cs typeface="Times New Roman" panose="02020603050405020304" pitchFamily="18" charset="0"/>
              </a:rPr>
              <a:t>Send </a:t>
            </a:r>
            <a:r>
              <a:rPr lang="en-US" dirty="0">
                <a:cs typeface="Times New Roman" panose="02020603050405020304" pitchFamily="18" charset="0"/>
              </a:rPr>
              <a:t>to: 	</a:t>
            </a:r>
          </a:p>
          <a:p>
            <a:pPr marL="0" indent="0" algn="ctr">
              <a:buNone/>
              <a:tabLst>
                <a:tab pos="354965" algn="l"/>
                <a:tab pos="355600" algn="l"/>
              </a:tabLst>
            </a:pPr>
            <a:r>
              <a:rPr lang="en-US" u="sng" spc="-5" dirty="0">
                <a:solidFill>
                  <a:srgbClr val="0000FF"/>
                </a:solidFill>
                <a:cs typeface="Times New Roman" panose="02020603050405020304" pitchFamily="18" charset="0"/>
                <a:hlinkClick r:id="rId4"/>
              </a:rPr>
              <a:t>SSNRemoval@cms.hhs.gov</a:t>
            </a:r>
            <a:endParaRPr lang="en-US" dirty="0">
              <a:cs typeface="Times New Roman" panose="02020603050405020304" pitchFamily="18" charset="0"/>
            </a:endParaRPr>
          </a:p>
          <a:p>
            <a:endParaRPr lang="en-US" dirty="0"/>
          </a:p>
        </p:txBody>
      </p:sp>
      <p:sp>
        <p:nvSpPr>
          <p:cNvPr id="3" name="Footer Placeholder 2"/>
          <p:cNvSpPr>
            <a:spLocks noGrp="1"/>
          </p:cNvSpPr>
          <p:nvPr>
            <p:ph type="ftr" sz="quarter" idx="11"/>
          </p:nvPr>
        </p:nvSpPr>
        <p:spPr/>
        <p:txBody>
          <a:bodyPr/>
          <a:lstStyle/>
          <a:p>
            <a:r>
              <a:rPr lang="en-US" smtClean="0"/>
              <a:t>New Medicare Card</a:t>
            </a:r>
            <a:endParaRPr lang="en-US" dirty="0"/>
          </a:p>
        </p:txBody>
      </p:sp>
      <p:sp>
        <p:nvSpPr>
          <p:cNvPr id="4" name="Slide Number Placeholder 3"/>
          <p:cNvSpPr>
            <a:spLocks noGrp="1"/>
          </p:cNvSpPr>
          <p:nvPr>
            <p:ph type="sldNum" sz="quarter" idx="12"/>
          </p:nvPr>
        </p:nvSpPr>
        <p:spPr/>
        <p:txBody>
          <a:bodyPr/>
          <a:lstStyle/>
          <a:p>
            <a:fld id="{D3B75908-2BC4-4CCC-BE4B-63652A0FD379}" type="slidenum">
              <a:rPr lang="en-US" smtClean="0"/>
              <a:t>19</a:t>
            </a:fld>
            <a:endParaRPr lang="en-US" dirty="0"/>
          </a:p>
        </p:txBody>
      </p:sp>
      <p:sp>
        <p:nvSpPr>
          <p:cNvPr id="2" name="Date Placeholder 1"/>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1728241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373223" y="1248830"/>
            <a:ext cx="8416213" cy="5107521"/>
          </a:xfrm>
        </p:spPr>
        <p:txBody>
          <a:bodyPr>
            <a:noAutofit/>
          </a:bodyPr>
          <a:lstStyle/>
          <a:p>
            <a:pPr marL="355600" marR="5080" indent="-342900">
              <a:tabLst>
                <a:tab pos="354965" algn="l"/>
                <a:tab pos="355600" algn="l"/>
              </a:tabLst>
            </a:pPr>
            <a:r>
              <a:rPr lang="en-US" sz="2000" dirty="0">
                <a:cs typeface="Times New Roman"/>
              </a:rPr>
              <a:t>The Health Insurance </a:t>
            </a:r>
            <a:r>
              <a:rPr lang="en-US" sz="2000" spc="-5" dirty="0">
                <a:cs typeface="Times New Roman"/>
              </a:rPr>
              <a:t>Claim </a:t>
            </a:r>
            <a:r>
              <a:rPr lang="en-US" sz="2000" dirty="0">
                <a:cs typeface="Times New Roman"/>
              </a:rPr>
              <a:t>Number (HICN) is a Medicare </a:t>
            </a:r>
            <a:r>
              <a:rPr lang="en-US" sz="2000" spc="-10" dirty="0">
                <a:cs typeface="Times New Roman"/>
              </a:rPr>
              <a:t>beneficiary’s </a:t>
            </a:r>
            <a:r>
              <a:rPr lang="en-US" sz="2000" dirty="0">
                <a:cs typeface="Times New Roman"/>
              </a:rPr>
              <a:t>identification </a:t>
            </a:r>
            <a:r>
              <a:rPr lang="en-US" sz="2000" spc="-15" dirty="0">
                <a:cs typeface="Times New Roman"/>
              </a:rPr>
              <a:t>number, </a:t>
            </a:r>
            <a:r>
              <a:rPr lang="en-US" sz="2000" dirty="0">
                <a:cs typeface="Times New Roman"/>
              </a:rPr>
              <a:t>used </a:t>
            </a:r>
            <a:r>
              <a:rPr lang="en-US" sz="2000" spc="5" dirty="0">
                <a:cs typeface="Times New Roman"/>
              </a:rPr>
              <a:t>for </a:t>
            </a:r>
            <a:r>
              <a:rPr lang="en-US" sz="2000" dirty="0">
                <a:cs typeface="Times New Roman"/>
              </a:rPr>
              <a:t>processing </a:t>
            </a:r>
            <a:r>
              <a:rPr lang="en-US" sz="2000" spc="-5" dirty="0">
                <a:cs typeface="Times New Roman"/>
              </a:rPr>
              <a:t>claims </a:t>
            </a:r>
            <a:r>
              <a:rPr lang="en-US" sz="2000" dirty="0">
                <a:cs typeface="Times New Roman"/>
              </a:rPr>
              <a:t>and </a:t>
            </a:r>
            <a:r>
              <a:rPr lang="en-US" sz="2000" spc="5" dirty="0">
                <a:cs typeface="Times New Roman"/>
              </a:rPr>
              <a:t>for </a:t>
            </a:r>
            <a:r>
              <a:rPr lang="en-US" sz="2000" dirty="0">
                <a:cs typeface="Times New Roman"/>
              </a:rPr>
              <a:t>determining </a:t>
            </a:r>
            <a:r>
              <a:rPr lang="en-US" sz="2000" spc="-5" dirty="0">
                <a:cs typeface="Times New Roman"/>
              </a:rPr>
              <a:t>eligibility </a:t>
            </a:r>
            <a:r>
              <a:rPr lang="en-US" sz="2000" dirty="0">
                <a:cs typeface="Times New Roman"/>
              </a:rPr>
              <a:t>for services across </a:t>
            </a:r>
            <a:r>
              <a:rPr lang="en-US" sz="2000" spc="-5" dirty="0">
                <a:cs typeface="Times New Roman"/>
              </a:rPr>
              <a:t>multiple entities </a:t>
            </a:r>
            <a:r>
              <a:rPr lang="en-US" sz="2000" dirty="0">
                <a:cs typeface="Times New Roman"/>
              </a:rPr>
              <a:t>(for example, Social Security Administration (SSA), Railroad </a:t>
            </a:r>
            <a:r>
              <a:rPr lang="en-US" sz="2000" spc="-5" dirty="0">
                <a:cs typeface="Times New Roman"/>
              </a:rPr>
              <a:t>Retirement </a:t>
            </a:r>
            <a:r>
              <a:rPr lang="en-US" sz="2000" dirty="0">
                <a:cs typeface="Times New Roman"/>
              </a:rPr>
              <a:t>Board (RRB), </a:t>
            </a:r>
            <a:r>
              <a:rPr lang="en-US" sz="2000" spc="-5" dirty="0">
                <a:cs typeface="Times New Roman"/>
              </a:rPr>
              <a:t>States,</a:t>
            </a:r>
            <a:r>
              <a:rPr lang="en-US" sz="2000" spc="-90" dirty="0">
                <a:cs typeface="Times New Roman"/>
              </a:rPr>
              <a:t> </a:t>
            </a:r>
            <a:r>
              <a:rPr lang="en-US" sz="2000" dirty="0">
                <a:cs typeface="Times New Roman"/>
              </a:rPr>
              <a:t>Medicare providers, and health plans</a:t>
            </a:r>
            <a:r>
              <a:rPr lang="en-US" sz="2000" spc="-5" dirty="0">
                <a:cs typeface="Times New Roman"/>
              </a:rPr>
              <a:t>)</a:t>
            </a:r>
            <a:endParaRPr lang="en-US" sz="2000" dirty="0">
              <a:cs typeface="Times New Roman"/>
            </a:endParaRPr>
          </a:p>
          <a:p>
            <a:pPr marL="355600" marR="70485" indent="-342900">
              <a:tabLst>
                <a:tab pos="354965" algn="l"/>
                <a:tab pos="355600" algn="l"/>
              </a:tabLst>
            </a:pPr>
            <a:r>
              <a:rPr lang="en-US" sz="2000" dirty="0">
                <a:cs typeface="Times New Roman"/>
              </a:rPr>
              <a:t>The Medicare Access and CHIP Reauthorization Act (MACRA) of </a:t>
            </a:r>
            <a:r>
              <a:rPr lang="en-US" sz="2000" spc="5" dirty="0">
                <a:cs typeface="Times New Roman"/>
              </a:rPr>
              <a:t>2015 </a:t>
            </a:r>
            <a:r>
              <a:rPr lang="en-US" sz="2000" spc="-5" dirty="0">
                <a:cs typeface="Times New Roman"/>
              </a:rPr>
              <a:t>mandates </a:t>
            </a:r>
            <a:r>
              <a:rPr lang="en-US" sz="2000" dirty="0">
                <a:cs typeface="Times New Roman"/>
              </a:rPr>
              <a:t>the removal of the Social Security Number </a:t>
            </a:r>
            <a:r>
              <a:rPr lang="en-US" sz="2000" spc="-5" dirty="0">
                <a:cs typeface="Times New Roman"/>
              </a:rPr>
              <a:t>(SSN)-based </a:t>
            </a:r>
            <a:r>
              <a:rPr lang="en-US" sz="2000" dirty="0">
                <a:cs typeface="Times New Roman"/>
              </a:rPr>
              <a:t>HICN from Medicare cards to address current risk of beneficiary </a:t>
            </a:r>
            <a:r>
              <a:rPr lang="en-US" sz="2000" spc="-5" dirty="0">
                <a:cs typeface="Times New Roman"/>
              </a:rPr>
              <a:t>medical</a:t>
            </a:r>
            <a:r>
              <a:rPr lang="en-US" sz="2000" spc="-225" dirty="0">
                <a:cs typeface="Times New Roman"/>
              </a:rPr>
              <a:t> </a:t>
            </a:r>
            <a:r>
              <a:rPr lang="en-US" sz="2000" dirty="0">
                <a:cs typeface="Times New Roman"/>
              </a:rPr>
              <a:t>identity theft</a:t>
            </a:r>
          </a:p>
          <a:p>
            <a:pPr marL="355600" marR="50165" indent="-342900">
              <a:tabLst>
                <a:tab pos="354965" algn="l"/>
                <a:tab pos="355600" algn="l"/>
              </a:tabLst>
            </a:pPr>
            <a:r>
              <a:rPr lang="en-US" sz="2000" dirty="0">
                <a:cs typeface="Times New Roman"/>
              </a:rPr>
              <a:t>The </a:t>
            </a:r>
            <a:r>
              <a:rPr lang="en-US" sz="2000" spc="-5" dirty="0">
                <a:cs typeface="Times New Roman"/>
              </a:rPr>
              <a:t>legislation </a:t>
            </a:r>
            <a:r>
              <a:rPr lang="en-US" sz="2000" dirty="0">
                <a:cs typeface="Times New Roman"/>
              </a:rPr>
              <a:t>requires that CMS </a:t>
            </a:r>
            <a:r>
              <a:rPr lang="en-US" sz="2000" spc="-10" dirty="0">
                <a:cs typeface="Times New Roman"/>
              </a:rPr>
              <a:t>mail </a:t>
            </a:r>
            <a:r>
              <a:rPr lang="en-US" sz="2000" dirty="0">
                <a:cs typeface="Times New Roman"/>
              </a:rPr>
              <a:t>out new </a:t>
            </a:r>
            <a:r>
              <a:rPr lang="en-US" sz="2000" spc="-5" dirty="0">
                <a:cs typeface="Times New Roman"/>
              </a:rPr>
              <a:t>Medicare </a:t>
            </a:r>
            <a:r>
              <a:rPr lang="en-US" sz="2000" dirty="0">
                <a:cs typeface="Times New Roman"/>
              </a:rPr>
              <a:t>cards with a new Medicare Number (also referred to as Medicare Beneficiary Identifier – (MBI)) by April</a:t>
            </a:r>
            <a:r>
              <a:rPr lang="en-US" sz="2000" spc="-254" dirty="0">
                <a:cs typeface="Times New Roman"/>
              </a:rPr>
              <a:t> </a:t>
            </a:r>
            <a:r>
              <a:rPr lang="en-US" sz="2000" spc="5" dirty="0">
                <a:cs typeface="Times New Roman"/>
              </a:rPr>
              <a:t>2019</a:t>
            </a:r>
          </a:p>
          <a:p>
            <a:pPr marL="355600" marR="50165" indent="-342900">
              <a:tabLst>
                <a:tab pos="354965" algn="l"/>
                <a:tab pos="355600" algn="l"/>
              </a:tabLst>
            </a:pPr>
            <a:r>
              <a:rPr lang="en-US" sz="2000" spc="5" dirty="0">
                <a:cs typeface="Times New Roman"/>
              </a:rPr>
              <a:t>The new Medicare numbers won’t change Medicare benefits. People with Medicare may start using their new Medicare cards as soon as they get them.</a:t>
            </a:r>
          </a:p>
          <a:p>
            <a:endParaRPr lang="en-US" sz="1800" dirty="0"/>
          </a:p>
        </p:txBody>
      </p:sp>
      <p:sp>
        <p:nvSpPr>
          <p:cNvPr id="7" name="Date Placeholder 6"/>
          <p:cNvSpPr>
            <a:spLocks noGrp="1"/>
          </p:cNvSpPr>
          <p:nvPr>
            <p:ph type="dt" sz="half" idx="2"/>
          </p:nvPr>
        </p:nvSpPr>
        <p:spPr/>
        <p:txBody>
          <a:bodyPr/>
          <a:lstStyle/>
          <a:p>
            <a:r>
              <a:rPr lang="en-US" smtClean="0"/>
              <a:t>July 2017</a:t>
            </a:r>
            <a:endParaRPr lang="en-US" dirty="0"/>
          </a:p>
        </p:txBody>
      </p:sp>
      <p:sp>
        <p:nvSpPr>
          <p:cNvPr id="8" name="Footer Placeholder 7"/>
          <p:cNvSpPr>
            <a:spLocks noGrp="1"/>
          </p:cNvSpPr>
          <p:nvPr>
            <p:ph type="ftr" sz="quarter" idx="11"/>
          </p:nvPr>
        </p:nvSpPr>
        <p:spPr/>
        <p:txBody>
          <a:bodyPr/>
          <a:lstStyle/>
          <a:p>
            <a:r>
              <a:rPr lang="en-US" smtClean="0"/>
              <a:t>New Medicare Card</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2</a:t>
            </a:fld>
            <a:endParaRPr lang="en-US" dirty="0"/>
          </a:p>
        </p:txBody>
      </p:sp>
    </p:spTree>
    <p:extLst>
      <p:ext uri="{BB962C8B-B14F-4D97-AF65-F5344CB8AC3E}">
        <p14:creationId xmlns:p14="http://schemas.microsoft.com/office/powerpoint/2010/main" val="2313249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Goals</a:t>
            </a:r>
            <a:endParaRPr lang="en-US" dirty="0"/>
          </a:p>
        </p:txBody>
      </p:sp>
      <p:sp>
        <p:nvSpPr>
          <p:cNvPr id="3" name="Content Placeholder 2"/>
          <p:cNvSpPr>
            <a:spLocks noGrp="1"/>
          </p:cNvSpPr>
          <p:nvPr>
            <p:ph idx="1"/>
          </p:nvPr>
        </p:nvSpPr>
        <p:spPr/>
        <p:txBody>
          <a:bodyPr/>
          <a:lstStyle/>
          <a:p>
            <a:pPr marL="12700" marR="5080" lvl="0" indent="0" defTabSz="914400">
              <a:buNone/>
              <a:tabLst>
                <a:tab pos="354965" algn="l"/>
                <a:tab pos="355600" algn="l"/>
              </a:tabLst>
            </a:pPr>
            <a:r>
              <a:rPr lang="en-US" sz="2400" b="1" kern="0" dirty="0">
                <a:solidFill>
                  <a:prstClr val="black"/>
                </a:solidFill>
                <a:cs typeface="Times New Roman"/>
              </a:rPr>
              <a:t>Primary Operational Goal: </a:t>
            </a:r>
            <a:r>
              <a:rPr lang="en-US" sz="2400" kern="0" spc="-75" dirty="0">
                <a:solidFill>
                  <a:prstClr val="black"/>
                </a:solidFill>
                <a:cs typeface="Times New Roman"/>
              </a:rPr>
              <a:t>To </a:t>
            </a:r>
            <a:r>
              <a:rPr lang="en-US" sz="2400" kern="0" dirty="0">
                <a:solidFill>
                  <a:prstClr val="black"/>
                </a:solidFill>
                <a:cs typeface="Times New Roman"/>
              </a:rPr>
              <a:t>decrease Medicare </a:t>
            </a:r>
            <a:r>
              <a:rPr lang="en-US" sz="2400" kern="0" spc="-5" dirty="0">
                <a:solidFill>
                  <a:prstClr val="black"/>
                </a:solidFill>
                <a:cs typeface="Times New Roman"/>
              </a:rPr>
              <a:t>Beneficiary </a:t>
            </a:r>
            <a:r>
              <a:rPr lang="en-US" sz="2400" kern="0" dirty="0">
                <a:solidFill>
                  <a:prstClr val="black"/>
                </a:solidFill>
                <a:cs typeface="Times New Roman"/>
              </a:rPr>
              <a:t>vulnerability to identity theft </a:t>
            </a:r>
            <a:r>
              <a:rPr lang="en-US" sz="2400" kern="0" spc="5" dirty="0">
                <a:solidFill>
                  <a:prstClr val="black"/>
                </a:solidFill>
                <a:cs typeface="Times New Roman"/>
              </a:rPr>
              <a:t>by </a:t>
            </a:r>
            <a:r>
              <a:rPr lang="en-US" sz="2400" kern="0" dirty="0">
                <a:solidFill>
                  <a:prstClr val="black"/>
                </a:solidFill>
                <a:cs typeface="Times New Roman"/>
              </a:rPr>
              <a:t>removing the SSN-based number from their Medicare</a:t>
            </a:r>
            <a:r>
              <a:rPr lang="en-US" sz="2400" kern="0" spc="-170" dirty="0">
                <a:solidFill>
                  <a:prstClr val="black"/>
                </a:solidFill>
                <a:cs typeface="Times New Roman"/>
              </a:rPr>
              <a:t> </a:t>
            </a:r>
            <a:r>
              <a:rPr lang="en-US" sz="2400" kern="0" spc="-5" dirty="0">
                <a:solidFill>
                  <a:prstClr val="black"/>
                </a:solidFill>
                <a:cs typeface="Times New Roman"/>
              </a:rPr>
              <a:t>identification </a:t>
            </a:r>
            <a:r>
              <a:rPr lang="en-US" sz="2400" kern="0" dirty="0">
                <a:solidFill>
                  <a:prstClr val="black"/>
                </a:solidFill>
                <a:cs typeface="Times New Roman"/>
              </a:rPr>
              <a:t>cards and replace with a new unique Medicare </a:t>
            </a:r>
            <a:r>
              <a:rPr lang="en-US" sz="2400" kern="0" dirty="0" smtClean="0">
                <a:solidFill>
                  <a:prstClr val="black"/>
                </a:solidFill>
                <a:cs typeface="Times New Roman"/>
              </a:rPr>
              <a:t>Number.</a:t>
            </a:r>
            <a:endParaRPr lang="en-US" sz="2400" kern="0" dirty="0">
              <a:solidFill>
                <a:prstClr val="black"/>
              </a:solidFill>
              <a:cs typeface="Times New Roman"/>
            </a:endParaRPr>
          </a:p>
          <a:p>
            <a:pPr marL="355600" lvl="0" indent="-342900" defTabSz="914400">
              <a:tabLst>
                <a:tab pos="354965" algn="l"/>
                <a:tab pos="355600" algn="l"/>
              </a:tabLst>
            </a:pPr>
            <a:r>
              <a:rPr lang="en-US" sz="2400" kern="0" dirty="0" smtClean="0">
                <a:solidFill>
                  <a:prstClr val="black"/>
                </a:solidFill>
                <a:cs typeface="Times New Roman"/>
              </a:rPr>
              <a:t>In </a:t>
            </a:r>
            <a:r>
              <a:rPr lang="en-US" sz="2400" kern="0" dirty="0">
                <a:solidFill>
                  <a:prstClr val="black"/>
                </a:solidFill>
                <a:cs typeface="Times New Roman"/>
              </a:rPr>
              <a:t>achieving this </a:t>
            </a:r>
            <a:r>
              <a:rPr lang="en-US" sz="2400" kern="0" spc="5" dirty="0">
                <a:solidFill>
                  <a:prstClr val="black"/>
                </a:solidFill>
                <a:cs typeface="Times New Roman"/>
              </a:rPr>
              <a:t>goal, </a:t>
            </a:r>
            <a:r>
              <a:rPr lang="en-US" sz="2400" kern="0" dirty="0">
                <a:solidFill>
                  <a:prstClr val="black"/>
                </a:solidFill>
                <a:cs typeface="Times New Roman"/>
              </a:rPr>
              <a:t>CMS seeks</a:t>
            </a:r>
            <a:r>
              <a:rPr lang="en-US" sz="2400" kern="0" spc="-175" dirty="0">
                <a:solidFill>
                  <a:prstClr val="black"/>
                </a:solidFill>
                <a:cs typeface="Times New Roman"/>
              </a:rPr>
              <a:t> </a:t>
            </a:r>
            <a:r>
              <a:rPr lang="en-US" sz="2400" kern="0" dirty="0">
                <a:solidFill>
                  <a:prstClr val="black"/>
                </a:solidFill>
                <a:cs typeface="Times New Roman"/>
              </a:rPr>
              <a:t>to</a:t>
            </a:r>
          </a:p>
          <a:p>
            <a:pPr marL="635000" lvl="1" indent="-292100" defTabSz="914400">
              <a:tabLst>
                <a:tab pos="571500" algn="l"/>
              </a:tabLst>
            </a:pPr>
            <a:r>
              <a:rPr lang="en-US" sz="2000" kern="0" spc="-5" dirty="0">
                <a:solidFill>
                  <a:sysClr val="windowText" lastClr="000000"/>
                </a:solidFill>
                <a:cs typeface="Times New Roman"/>
              </a:rPr>
              <a:t>Minimize </a:t>
            </a:r>
            <a:r>
              <a:rPr lang="en-US" sz="2000" kern="0" dirty="0">
                <a:solidFill>
                  <a:sysClr val="windowText" lastClr="000000"/>
                </a:solidFill>
                <a:cs typeface="Times New Roman"/>
              </a:rPr>
              <a:t>burdens for</a:t>
            </a:r>
            <a:r>
              <a:rPr lang="en-US" sz="2000" kern="0" spc="-55" dirty="0">
                <a:solidFill>
                  <a:sysClr val="windowText" lastClr="000000"/>
                </a:solidFill>
                <a:cs typeface="Times New Roman"/>
              </a:rPr>
              <a:t> </a:t>
            </a:r>
            <a:r>
              <a:rPr lang="en-US" sz="2000" kern="0" spc="-5" dirty="0">
                <a:solidFill>
                  <a:sysClr val="windowText" lastClr="000000"/>
                </a:solidFill>
                <a:cs typeface="Times New Roman"/>
              </a:rPr>
              <a:t>beneficiaries</a:t>
            </a:r>
            <a:endParaRPr lang="en-US" sz="2000" kern="0" dirty="0">
              <a:solidFill>
                <a:sysClr val="windowText" lastClr="000000"/>
              </a:solidFill>
              <a:cs typeface="Times New Roman"/>
            </a:endParaRPr>
          </a:p>
          <a:p>
            <a:pPr marL="635000" lvl="1" indent="-292100" defTabSz="914400">
              <a:tabLst>
                <a:tab pos="571500" algn="l"/>
              </a:tabLst>
            </a:pPr>
            <a:r>
              <a:rPr lang="en-US" sz="2000" kern="0" spc="-5" dirty="0">
                <a:solidFill>
                  <a:sysClr val="windowText" lastClr="000000"/>
                </a:solidFill>
                <a:cs typeface="Times New Roman"/>
              </a:rPr>
              <a:t>Minimize </a:t>
            </a:r>
            <a:r>
              <a:rPr lang="en-US" sz="2000" kern="0" dirty="0">
                <a:solidFill>
                  <a:sysClr val="windowText" lastClr="000000"/>
                </a:solidFill>
                <a:cs typeface="Times New Roman"/>
              </a:rPr>
              <a:t>burdens for</a:t>
            </a:r>
            <a:r>
              <a:rPr lang="en-US" sz="2000" kern="0" spc="-110" dirty="0">
                <a:solidFill>
                  <a:sysClr val="windowText" lastClr="000000"/>
                </a:solidFill>
                <a:cs typeface="Times New Roman"/>
              </a:rPr>
              <a:t> </a:t>
            </a:r>
            <a:r>
              <a:rPr lang="en-US" sz="2000" kern="0" dirty="0">
                <a:solidFill>
                  <a:sysClr val="windowText" lastClr="000000"/>
                </a:solidFill>
                <a:cs typeface="Times New Roman"/>
              </a:rPr>
              <a:t>providers</a:t>
            </a:r>
          </a:p>
          <a:p>
            <a:pPr marL="635000" lvl="1" indent="-292100" defTabSz="914400">
              <a:tabLst>
                <a:tab pos="571500" algn="l"/>
              </a:tabLst>
            </a:pPr>
            <a:r>
              <a:rPr lang="en-US" sz="2000" kern="0" spc="-5" dirty="0">
                <a:solidFill>
                  <a:sysClr val="windowText" lastClr="000000"/>
                </a:solidFill>
                <a:cs typeface="Times New Roman"/>
              </a:rPr>
              <a:t>Minimize </a:t>
            </a:r>
            <a:r>
              <a:rPr lang="en-US" sz="2000" kern="0" dirty="0">
                <a:solidFill>
                  <a:sysClr val="windowText" lastClr="000000"/>
                </a:solidFill>
                <a:cs typeface="Times New Roman"/>
              </a:rPr>
              <a:t>disruption to Medicare</a:t>
            </a:r>
            <a:r>
              <a:rPr lang="en-US" sz="2000" kern="0" spc="-125" dirty="0">
                <a:solidFill>
                  <a:sysClr val="windowText" lastClr="000000"/>
                </a:solidFill>
                <a:cs typeface="Times New Roman"/>
              </a:rPr>
              <a:t> </a:t>
            </a:r>
            <a:r>
              <a:rPr lang="en-US" sz="2000" kern="0" dirty="0">
                <a:solidFill>
                  <a:sysClr val="windowText" lastClr="000000"/>
                </a:solidFill>
                <a:cs typeface="Times New Roman"/>
              </a:rPr>
              <a:t>operations</a:t>
            </a:r>
          </a:p>
          <a:p>
            <a:pPr marL="635000" lvl="1" indent="-292100" defTabSz="914400">
              <a:tabLst>
                <a:tab pos="571500" algn="l"/>
              </a:tabLst>
            </a:pPr>
            <a:r>
              <a:rPr lang="en-US" sz="2000" kern="0" dirty="0">
                <a:solidFill>
                  <a:sysClr val="windowText" lastClr="000000"/>
                </a:solidFill>
                <a:cs typeface="Times New Roman"/>
              </a:rPr>
              <a:t>Provide a solution to our business partners that allows usage of</a:t>
            </a:r>
            <a:r>
              <a:rPr lang="en-US" sz="2000" kern="0" spc="-250" dirty="0">
                <a:solidFill>
                  <a:sysClr val="windowText" lastClr="000000"/>
                </a:solidFill>
                <a:cs typeface="Times New Roman"/>
              </a:rPr>
              <a:t>  </a:t>
            </a:r>
            <a:r>
              <a:rPr lang="en-US" sz="2000" kern="0" dirty="0">
                <a:solidFill>
                  <a:sysClr val="windowText" lastClr="000000"/>
                </a:solidFill>
                <a:cs typeface="Times New Roman"/>
              </a:rPr>
              <a:t>HICN and/or n</a:t>
            </a:r>
            <a:r>
              <a:rPr lang="en-US" sz="2000" kern="0" spc="-5" dirty="0">
                <a:solidFill>
                  <a:sysClr val="windowText" lastClr="000000"/>
                </a:solidFill>
                <a:cs typeface="Times New Roman"/>
              </a:rPr>
              <a:t>ew Medicare Number </a:t>
            </a:r>
            <a:r>
              <a:rPr lang="en-US" sz="2000" kern="0" dirty="0">
                <a:solidFill>
                  <a:sysClr val="windowText" lastClr="000000"/>
                </a:solidFill>
                <a:cs typeface="Times New Roman"/>
              </a:rPr>
              <a:t>for business </a:t>
            </a:r>
            <a:r>
              <a:rPr lang="en-US" sz="2000" kern="0" spc="-5" dirty="0">
                <a:solidFill>
                  <a:sysClr val="windowText" lastClr="000000"/>
                </a:solidFill>
                <a:cs typeface="Times New Roman"/>
              </a:rPr>
              <a:t>critical </a:t>
            </a:r>
            <a:r>
              <a:rPr lang="en-US" sz="2000" kern="0" dirty="0">
                <a:solidFill>
                  <a:sysClr val="windowText" lastClr="000000"/>
                </a:solidFill>
                <a:cs typeface="Times New Roman"/>
              </a:rPr>
              <a:t>data</a:t>
            </a:r>
            <a:r>
              <a:rPr lang="en-US" sz="2000" kern="0" spc="-120" dirty="0">
                <a:solidFill>
                  <a:sysClr val="windowText" lastClr="000000"/>
                </a:solidFill>
                <a:cs typeface="Times New Roman"/>
              </a:rPr>
              <a:t> </a:t>
            </a:r>
            <a:r>
              <a:rPr lang="en-US" sz="2000" kern="0" dirty="0">
                <a:solidFill>
                  <a:sysClr val="windowText" lastClr="000000"/>
                </a:solidFill>
                <a:cs typeface="Times New Roman"/>
              </a:rPr>
              <a:t>exchanges</a:t>
            </a:r>
          </a:p>
          <a:p>
            <a:pPr marL="635000" lvl="1" indent="-292100" defTabSz="914400">
              <a:tabLst>
                <a:tab pos="571500" algn="l"/>
              </a:tabLst>
            </a:pPr>
            <a:r>
              <a:rPr lang="en-US" sz="2000" kern="0" dirty="0">
                <a:solidFill>
                  <a:sysClr val="windowText" lastClr="000000"/>
                </a:solidFill>
                <a:cs typeface="Times New Roman"/>
              </a:rPr>
              <a:t>Manage the cost, scope, and schedule for the</a:t>
            </a:r>
            <a:r>
              <a:rPr lang="en-US" sz="2000" kern="0" spc="-170" dirty="0">
                <a:solidFill>
                  <a:sysClr val="windowText" lastClr="000000"/>
                </a:solidFill>
                <a:cs typeface="Times New Roman"/>
              </a:rPr>
              <a:t> </a:t>
            </a:r>
            <a:r>
              <a:rPr lang="en-US" sz="2000" kern="0" dirty="0">
                <a:solidFill>
                  <a:sysClr val="windowText" lastClr="000000"/>
                </a:solidFill>
                <a:cs typeface="Times New Roman"/>
              </a:rPr>
              <a:t>project</a:t>
            </a:r>
          </a:p>
          <a:p>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3</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3942676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smtClean="0"/>
              <a:t>Operations: 3 Steps to New Medicare Numbers</a:t>
            </a:r>
            <a:endParaRPr lang="en-US" dirty="0"/>
          </a:p>
        </p:txBody>
      </p:sp>
      <p:sp>
        <p:nvSpPr>
          <p:cNvPr id="9" name="Content Placeholder 8"/>
          <p:cNvSpPr>
            <a:spLocks noGrp="1"/>
          </p:cNvSpPr>
          <p:nvPr>
            <p:ph idx="1"/>
          </p:nvPr>
        </p:nvSpPr>
        <p:spPr>
          <a:xfrm>
            <a:off x="429208" y="1323474"/>
            <a:ext cx="8229600" cy="4853489"/>
          </a:xfrm>
        </p:spPr>
        <p:txBody>
          <a:bodyPr/>
          <a:lstStyle/>
          <a:p>
            <a:pPr marL="984250" marR="170815" lvl="0" indent="-514350" defTabSz="914400">
              <a:buFont typeface="+mj-lt"/>
              <a:buAutoNum type="arabicPeriod"/>
              <a:tabLst>
                <a:tab pos="927100" algn="l"/>
                <a:tab pos="927735" algn="l"/>
              </a:tabLst>
            </a:pPr>
            <a:r>
              <a:rPr lang="en-US" sz="2800" b="1" kern="0" dirty="0">
                <a:solidFill>
                  <a:prstClr val="black"/>
                </a:solidFill>
                <a:cs typeface="Times New Roman"/>
              </a:rPr>
              <a:t>Generate new, unique Medicare Numbers for all people with Medicare: </a:t>
            </a:r>
            <a:r>
              <a:rPr lang="en-US" sz="2800" kern="0" dirty="0">
                <a:solidFill>
                  <a:prstClr val="black"/>
                </a:solidFill>
                <a:cs typeface="Times New Roman"/>
              </a:rPr>
              <a:t>Includes existing (currently</a:t>
            </a:r>
            <a:r>
              <a:rPr lang="en-US" sz="2800" kern="0" spc="-295" dirty="0">
                <a:solidFill>
                  <a:prstClr val="black"/>
                </a:solidFill>
                <a:cs typeface="Times New Roman"/>
              </a:rPr>
              <a:t> </a:t>
            </a:r>
            <a:r>
              <a:rPr lang="en-US" sz="2800" kern="0" dirty="0">
                <a:solidFill>
                  <a:prstClr val="black"/>
                </a:solidFill>
                <a:cs typeface="Times New Roman"/>
              </a:rPr>
              <a:t>active, deceased, or archived) and people new-to-Medicare</a:t>
            </a:r>
          </a:p>
          <a:p>
            <a:pPr marL="984250" lvl="0" indent="-514350" defTabSz="914400">
              <a:buFont typeface="+mj-lt"/>
              <a:buAutoNum type="arabicPeriod"/>
              <a:tabLst>
                <a:tab pos="927100" algn="l"/>
                <a:tab pos="927735" algn="l"/>
              </a:tabLst>
            </a:pPr>
            <a:r>
              <a:rPr lang="en-US" sz="2800" b="1" kern="0" dirty="0">
                <a:solidFill>
                  <a:prstClr val="black"/>
                </a:solidFill>
                <a:cs typeface="Times New Roman"/>
              </a:rPr>
              <a:t>Issue </a:t>
            </a:r>
            <a:r>
              <a:rPr lang="en-US" sz="2800" b="1" kern="0" spc="-30" dirty="0">
                <a:solidFill>
                  <a:prstClr val="black"/>
                </a:solidFill>
                <a:cs typeface="Times New Roman"/>
              </a:rPr>
              <a:t>new, </a:t>
            </a:r>
            <a:r>
              <a:rPr lang="en-US" sz="2800" b="1" kern="0" spc="-5" dirty="0">
                <a:solidFill>
                  <a:prstClr val="black"/>
                </a:solidFill>
                <a:cs typeface="Times New Roman"/>
              </a:rPr>
              <a:t>redesigned Medicare </a:t>
            </a:r>
            <a:r>
              <a:rPr lang="en-US" sz="2800" b="1" kern="0" dirty="0">
                <a:solidFill>
                  <a:prstClr val="black"/>
                </a:solidFill>
                <a:cs typeface="Times New Roman"/>
              </a:rPr>
              <a:t>cards: </a:t>
            </a:r>
            <a:r>
              <a:rPr lang="en-US" sz="2800" kern="0" dirty="0">
                <a:solidFill>
                  <a:prstClr val="black"/>
                </a:solidFill>
                <a:cs typeface="Times New Roman"/>
              </a:rPr>
              <a:t>New cards containing the</a:t>
            </a:r>
            <a:r>
              <a:rPr lang="en-US" sz="2800" kern="0" spc="-114" dirty="0">
                <a:solidFill>
                  <a:prstClr val="black"/>
                </a:solidFill>
                <a:cs typeface="Times New Roman"/>
              </a:rPr>
              <a:t> new Medicare Number </a:t>
            </a:r>
            <a:r>
              <a:rPr lang="en-US" sz="2800" kern="0" dirty="0">
                <a:solidFill>
                  <a:prstClr val="black"/>
                </a:solidFill>
                <a:cs typeface="Times New Roman"/>
              </a:rPr>
              <a:t>to existing and new</a:t>
            </a:r>
            <a:r>
              <a:rPr lang="en-US" sz="2800" kern="0" spc="-75" dirty="0">
                <a:solidFill>
                  <a:prstClr val="black"/>
                </a:solidFill>
                <a:cs typeface="Times New Roman"/>
              </a:rPr>
              <a:t> p</a:t>
            </a:r>
            <a:r>
              <a:rPr lang="en-US" sz="2800" kern="0" spc="-5" dirty="0">
                <a:solidFill>
                  <a:prstClr val="black"/>
                </a:solidFill>
                <a:cs typeface="Times New Roman"/>
              </a:rPr>
              <a:t>eople with Medicare</a:t>
            </a:r>
            <a:endParaRPr lang="en-US" sz="2800" strike="sngStrike" kern="0" dirty="0">
              <a:solidFill>
                <a:prstClr val="black"/>
              </a:solidFill>
              <a:cs typeface="Times New Roman"/>
            </a:endParaRPr>
          </a:p>
          <a:p>
            <a:pPr marL="984250" lvl="0" indent="-514350" defTabSz="914400">
              <a:buFont typeface="+mj-lt"/>
              <a:buAutoNum type="arabicPeriod"/>
              <a:tabLst>
                <a:tab pos="927100" algn="l"/>
                <a:tab pos="927735" algn="l"/>
              </a:tabLst>
            </a:pPr>
            <a:r>
              <a:rPr lang="en-US" sz="2800" b="1" kern="0" dirty="0">
                <a:solidFill>
                  <a:prstClr val="black"/>
                </a:solidFill>
                <a:cs typeface="Times New Roman"/>
              </a:rPr>
              <a:t>Modify systems and business </a:t>
            </a:r>
            <a:r>
              <a:rPr lang="en-US" sz="2800" b="1" kern="0" spc="-5" dirty="0">
                <a:solidFill>
                  <a:prstClr val="black"/>
                </a:solidFill>
                <a:cs typeface="Times New Roman"/>
              </a:rPr>
              <a:t>processes</a:t>
            </a:r>
            <a:r>
              <a:rPr lang="en-US" sz="2800" kern="0" spc="-5" dirty="0">
                <a:solidFill>
                  <a:prstClr val="black"/>
                </a:solidFill>
                <a:cs typeface="Times New Roman"/>
              </a:rPr>
              <a:t>: </a:t>
            </a:r>
            <a:r>
              <a:rPr lang="en-US" sz="2800" kern="0" dirty="0">
                <a:solidFill>
                  <a:prstClr val="black"/>
                </a:solidFill>
                <a:cs typeface="Times New Roman"/>
              </a:rPr>
              <a:t>Required updates</a:t>
            </a:r>
            <a:r>
              <a:rPr lang="en-US" sz="2800" kern="0" spc="-185" dirty="0">
                <a:solidFill>
                  <a:prstClr val="black"/>
                </a:solidFill>
                <a:cs typeface="Times New Roman"/>
              </a:rPr>
              <a:t> </a:t>
            </a:r>
            <a:r>
              <a:rPr lang="en-US" sz="2800" kern="0" dirty="0">
                <a:solidFill>
                  <a:prstClr val="black"/>
                </a:solidFill>
                <a:cs typeface="Times New Roman"/>
              </a:rPr>
              <a:t>to </a:t>
            </a:r>
            <a:r>
              <a:rPr lang="en-US" sz="2800" kern="0" spc="-5" dirty="0">
                <a:solidFill>
                  <a:prstClr val="black"/>
                </a:solidFill>
                <a:cs typeface="Times New Roman"/>
              </a:rPr>
              <a:t>accommodate </a:t>
            </a:r>
            <a:r>
              <a:rPr lang="en-US" sz="2800" kern="0" dirty="0">
                <a:solidFill>
                  <a:prstClr val="black"/>
                </a:solidFill>
                <a:cs typeface="Times New Roman"/>
              </a:rPr>
              <a:t>receipt, </a:t>
            </a:r>
            <a:r>
              <a:rPr lang="en-US" sz="2800" kern="0" spc="-5" dirty="0">
                <a:solidFill>
                  <a:prstClr val="black"/>
                </a:solidFill>
                <a:cs typeface="Times New Roman"/>
              </a:rPr>
              <a:t>transmission, </a:t>
            </a:r>
            <a:r>
              <a:rPr lang="en-US" sz="2800" kern="0" spc="-20" dirty="0">
                <a:solidFill>
                  <a:prstClr val="black"/>
                </a:solidFill>
                <a:cs typeface="Times New Roman"/>
              </a:rPr>
              <a:t>display, </a:t>
            </a:r>
            <a:r>
              <a:rPr lang="en-US" sz="2800" kern="0" dirty="0">
                <a:solidFill>
                  <a:prstClr val="black"/>
                </a:solidFill>
                <a:cs typeface="Times New Roman"/>
              </a:rPr>
              <a:t>and processing of the new Medicare </a:t>
            </a:r>
            <a:r>
              <a:rPr lang="en-US" sz="2800" kern="0" dirty="0" smtClean="0">
                <a:solidFill>
                  <a:prstClr val="black"/>
                </a:solidFill>
                <a:cs typeface="Times New Roman"/>
              </a:rPr>
              <a:t>Number</a:t>
            </a:r>
            <a:endParaRPr lang="en-US" sz="2800" kern="0" dirty="0">
              <a:solidFill>
                <a:prstClr val="black"/>
              </a:solidFill>
              <a:cs typeface="Times New Roman"/>
            </a:endParaRPr>
          </a:p>
        </p:txBody>
      </p:sp>
      <p:sp>
        <p:nvSpPr>
          <p:cNvPr id="5" name="Footer Placeholder 4"/>
          <p:cNvSpPr>
            <a:spLocks noGrp="1"/>
          </p:cNvSpPr>
          <p:nvPr>
            <p:ph type="ftr" sz="quarter" idx="11"/>
          </p:nvPr>
        </p:nvSpPr>
        <p:spPr/>
        <p:txBody>
          <a:bodyPr/>
          <a:lstStyle/>
          <a:p>
            <a:r>
              <a:rPr lang="en-US" smtClean="0"/>
              <a:t>New Medicare Card</a:t>
            </a:r>
            <a:endParaRPr lang="en-US" dirty="0"/>
          </a:p>
        </p:txBody>
      </p:sp>
      <p:sp>
        <p:nvSpPr>
          <p:cNvPr id="6" name="Slide Number Placeholder 5"/>
          <p:cNvSpPr>
            <a:spLocks noGrp="1"/>
          </p:cNvSpPr>
          <p:nvPr>
            <p:ph type="sldNum" sz="quarter" idx="12"/>
          </p:nvPr>
        </p:nvSpPr>
        <p:spPr/>
        <p:txBody>
          <a:bodyPr/>
          <a:lstStyle/>
          <a:p>
            <a:fld id="{D3B75908-2BC4-4CCC-BE4B-63652A0FD379}" type="slidenum">
              <a:rPr lang="en-US" smtClean="0"/>
              <a:t>4</a:t>
            </a:fld>
            <a:endParaRPr lang="en-US" dirty="0"/>
          </a:p>
        </p:txBody>
      </p:sp>
      <p:sp>
        <p:nvSpPr>
          <p:cNvPr id="7" name="Date Placeholder 6"/>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1150115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HICN and New Number</a:t>
            </a:r>
            <a:endParaRPr lang="en-US" dirty="0"/>
          </a:p>
        </p:txBody>
      </p:sp>
      <p:sp>
        <p:nvSpPr>
          <p:cNvPr id="7" name="Content Placeholder 8"/>
          <p:cNvSpPr>
            <a:spLocks noGrp="1"/>
          </p:cNvSpPr>
          <p:nvPr>
            <p:ph idx="1"/>
          </p:nvPr>
        </p:nvSpPr>
        <p:spPr>
          <a:xfrm>
            <a:off x="228599" y="1064729"/>
            <a:ext cx="7795728" cy="4944188"/>
          </a:xfrm>
        </p:spPr>
        <p:txBody>
          <a:bodyPr/>
          <a:lstStyle/>
          <a:p>
            <a:pPr marL="355600" indent="-342900">
              <a:lnSpc>
                <a:spcPct val="100000"/>
              </a:lnSpc>
              <a:buFont typeface="Wingdings" panose="05000000000000000000" pitchFamily="2" charset="2"/>
              <a:buChar char="§"/>
            </a:pPr>
            <a:r>
              <a:rPr lang="en-US" sz="2800" b="1" dirty="0">
                <a:latin typeface="+mn-lt"/>
                <a:cs typeface="Times New Roman"/>
              </a:rPr>
              <a:t>Health Insurance Claim Number</a:t>
            </a:r>
            <a:r>
              <a:rPr lang="en-US" sz="2800" b="1" spc="-175" dirty="0">
                <a:latin typeface="+mn-lt"/>
                <a:cs typeface="Times New Roman"/>
              </a:rPr>
              <a:t> </a:t>
            </a:r>
            <a:r>
              <a:rPr lang="en-US" sz="2800" b="1" dirty="0">
                <a:latin typeface="+mn-lt"/>
                <a:cs typeface="Times New Roman"/>
              </a:rPr>
              <a:t>(</a:t>
            </a:r>
            <a:r>
              <a:rPr lang="en-US" sz="2800" b="1" dirty="0" smtClean="0">
                <a:latin typeface="+mn-lt"/>
                <a:cs typeface="Times New Roman"/>
              </a:rPr>
              <a:t>HICN)</a:t>
            </a:r>
          </a:p>
          <a:p>
            <a:pPr marL="635000" lvl="1" indent="-228600">
              <a:buFont typeface="Arial" panose="020B0604020202020204" pitchFamily="34" charset="0"/>
              <a:buChar char="•"/>
            </a:pPr>
            <a:r>
              <a:rPr lang="en-US" sz="2400" spc="-5" dirty="0" smtClean="0">
                <a:latin typeface="+mn-lt"/>
                <a:cs typeface="Times New Roman"/>
              </a:rPr>
              <a:t>Primary </a:t>
            </a:r>
            <a:r>
              <a:rPr lang="en-US" sz="2400" dirty="0">
                <a:latin typeface="+mn-lt"/>
                <a:cs typeface="Times New Roman"/>
              </a:rPr>
              <a:t>Beneficiary Account Holder Social Security </a:t>
            </a:r>
            <a:r>
              <a:rPr lang="en-US" sz="2400" spc="-5" dirty="0">
                <a:latin typeface="+mn-lt"/>
                <a:cs typeface="Times New Roman"/>
              </a:rPr>
              <a:t>Number </a:t>
            </a:r>
            <a:r>
              <a:rPr lang="en-US" sz="2400" dirty="0">
                <a:latin typeface="+mn-lt"/>
                <a:cs typeface="Times New Roman"/>
              </a:rPr>
              <a:t>(SSN) plus </a:t>
            </a:r>
            <a:r>
              <a:rPr lang="en-US" sz="2400" spc="-5" dirty="0">
                <a:latin typeface="+mn-lt"/>
                <a:cs typeface="Times New Roman"/>
              </a:rPr>
              <a:t>Beneficiary Identification </a:t>
            </a:r>
            <a:r>
              <a:rPr lang="en-US" sz="2400" dirty="0">
                <a:latin typeface="+mn-lt"/>
                <a:cs typeface="Times New Roman"/>
              </a:rPr>
              <a:t>Code</a:t>
            </a:r>
            <a:r>
              <a:rPr lang="en-US" sz="2400" spc="-50" dirty="0">
                <a:latin typeface="+mn-lt"/>
                <a:cs typeface="Times New Roman"/>
              </a:rPr>
              <a:t> </a:t>
            </a:r>
            <a:r>
              <a:rPr lang="en-US" sz="2400" dirty="0">
                <a:latin typeface="+mn-lt"/>
                <a:cs typeface="Times New Roman"/>
              </a:rPr>
              <a:t>(</a:t>
            </a:r>
            <a:r>
              <a:rPr lang="en-US" sz="2400" dirty="0" smtClean="0">
                <a:latin typeface="+mn-lt"/>
                <a:cs typeface="Times New Roman"/>
              </a:rPr>
              <a:t>BIC)</a:t>
            </a:r>
          </a:p>
          <a:p>
            <a:pPr marL="635000" lvl="1" indent="-228600">
              <a:buFont typeface="Arial" panose="020B0604020202020204" pitchFamily="34" charset="0"/>
              <a:buChar char="•"/>
            </a:pPr>
            <a:r>
              <a:rPr lang="en-US" sz="2400" dirty="0" smtClean="0">
                <a:latin typeface="+mn-lt"/>
                <a:cs typeface="Times New Roman"/>
              </a:rPr>
              <a:t>9-byte </a:t>
            </a:r>
            <a:r>
              <a:rPr lang="en-US" sz="2400" dirty="0">
                <a:latin typeface="+mn-lt"/>
                <a:cs typeface="Times New Roman"/>
              </a:rPr>
              <a:t>SSN plus 1 or 2-byte</a:t>
            </a:r>
            <a:r>
              <a:rPr lang="en-US" sz="2400" spc="-150" dirty="0">
                <a:latin typeface="+mn-lt"/>
                <a:cs typeface="Times New Roman"/>
              </a:rPr>
              <a:t> </a:t>
            </a:r>
            <a:r>
              <a:rPr lang="en-US" sz="2400" dirty="0" smtClean="0">
                <a:latin typeface="+mn-lt"/>
                <a:cs typeface="Times New Roman"/>
              </a:rPr>
              <a:t>BIC</a:t>
            </a:r>
          </a:p>
          <a:p>
            <a:pPr marL="635000" lvl="1" indent="-228600">
              <a:buFont typeface="Arial" panose="020B0604020202020204" pitchFamily="34" charset="0"/>
              <a:buChar char="•"/>
            </a:pPr>
            <a:r>
              <a:rPr lang="en-US" sz="2400" dirty="0" smtClean="0">
                <a:latin typeface="+mn-lt"/>
                <a:cs typeface="Times New Roman"/>
              </a:rPr>
              <a:t>Key </a:t>
            </a:r>
            <a:r>
              <a:rPr lang="en-US" sz="2400" dirty="0">
                <a:latin typeface="+mn-lt"/>
                <a:cs typeface="Times New Roman"/>
              </a:rPr>
              <a:t>positions 1-9 are</a:t>
            </a:r>
            <a:r>
              <a:rPr lang="en-US" sz="2400" spc="-140" dirty="0">
                <a:latin typeface="+mn-lt"/>
                <a:cs typeface="Times New Roman"/>
              </a:rPr>
              <a:t> </a:t>
            </a:r>
            <a:r>
              <a:rPr lang="en-US" sz="2400" dirty="0" smtClean="0">
                <a:latin typeface="+mn-lt"/>
                <a:cs typeface="Times New Roman"/>
              </a:rPr>
              <a:t>numeric</a:t>
            </a:r>
          </a:p>
          <a:p>
            <a:pPr marL="355600" indent="-342900">
              <a:lnSpc>
                <a:spcPct val="100000"/>
              </a:lnSpc>
              <a:buFont typeface="Wingdings" panose="05000000000000000000" pitchFamily="2" charset="2"/>
              <a:buChar char="§"/>
            </a:pPr>
            <a:r>
              <a:rPr lang="en-US" sz="2800" b="1" spc="-5" dirty="0" smtClean="0">
                <a:latin typeface="+mn-lt"/>
                <a:cs typeface="Times New Roman"/>
              </a:rPr>
              <a:t>New </a:t>
            </a:r>
            <a:r>
              <a:rPr lang="en-US" sz="2800" b="1" spc="-5" dirty="0">
                <a:latin typeface="+mn-lt"/>
                <a:cs typeface="Times New Roman"/>
              </a:rPr>
              <a:t>Medicare </a:t>
            </a:r>
            <a:r>
              <a:rPr lang="en-US" sz="2800" b="1" spc="-5" dirty="0" smtClean="0">
                <a:latin typeface="+mn-lt"/>
                <a:cs typeface="Times New Roman"/>
              </a:rPr>
              <a:t>Number</a:t>
            </a:r>
          </a:p>
          <a:p>
            <a:pPr marL="749300" lvl="1" indent="-342900">
              <a:buFont typeface="Arial" panose="020B0604020202020204" pitchFamily="34" charset="0"/>
              <a:buChar char="•"/>
            </a:pPr>
            <a:r>
              <a:rPr lang="en-US" sz="2400" dirty="0" smtClean="0">
                <a:latin typeface="+mn-lt"/>
                <a:cs typeface="Times New Roman"/>
              </a:rPr>
              <a:t>New </a:t>
            </a:r>
            <a:r>
              <a:rPr lang="en-US" sz="2400" dirty="0">
                <a:latin typeface="+mn-lt"/>
                <a:cs typeface="Times New Roman"/>
              </a:rPr>
              <a:t>Non-Intelligent </a:t>
            </a:r>
            <a:r>
              <a:rPr lang="en-US" sz="2400" spc="5" dirty="0">
                <a:latin typeface="+mn-lt"/>
                <a:cs typeface="Times New Roman"/>
              </a:rPr>
              <a:t>Unique</a:t>
            </a:r>
            <a:r>
              <a:rPr lang="en-US" sz="2400" spc="-160" dirty="0">
                <a:latin typeface="+mn-lt"/>
                <a:cs typeface="Times New Roman"/>
              </a:rPr>
              <a:t> </a:t>
            </a:r>
            <a:r>
              <a:rPr lang="en-US" sz="2400" dirty="0" smtClean="0">
                <a:latin typeface="+mn-lt"/>
                <a:cs typeface="Times New Roman"/>
              </a:rPr>
              <a:t>Identifier</a:t>
            </a:r>
          </a:p>
          <a:p>
            <a:pPr marL="749300" lvl="1" indent="-342900">
              <a:buFont typeface="Arial" panose="020B0604020202020204" pitchFamily="34" charset="0"/>
              <a:buChar char="•"/>
            </a:pPr>
            <a:r>
              <a:rPr lang="en-US" sz="2400" spc="-35" dirty="0" smtClean="0">
                <a:latin typeface="+mn-lt"/>
                <a:cs typeface="Times New Roman"/>
              </a:rPr>
              <a:t>11</a:t>
            </a:r>
            <a:r>
              <a:rPr lang="en-US" sz="2400" spc="-110" dirty="0" smtClean="0">
                <a:latin typeface="+mn-lt"/>
                <a:cs typeface="Times New Roman"/>
              </a:rPr>
              <a:t> </a:t>
            </a:r>
            <a:r>
              <a:rPr lang="en-US" sz="2400" dirty="0" smtClean="0">
                <a:latin typeface="+mn-lt"/>
                <a:cs typeface="Times New Roman"/>
              </a:rPr>
              <a:t>bytes</a:t>
            </a:r>
          </a:p>
          <a:p>
            <a:pPr marL="749300" lvl="1" indent="-342900">
              <a:buFont typeface="Arial" panose="020B0604020202020204" pitchFamily="34" charset="0"/>
              <a:buChar char="•"/>
            </a:pPr>
            <a:r>
              <a:rPr lang="en-US" sz="2400" dirty="0" smtClean="0">
                <a:latin typeface="+mn-lt"/>
                <a:cs typeface="Times New Roman"/>
              </a:rPr>
              <a:t>Key </a:t>
            </a:r>
            <a:r>
              <a:rPr lang="en-US" sz="2400" dirty="0">
                <a:latin typeface="+mn-lt"/>
                <a:cs typeface="Times New Roman"/>
              </a:rPr>
              <a:t>positions 2, 5, 8, and 9 </a:t>
            </a:r>
            <a:r>
              <a:rPr lang="en-US" sz="2400" spc="-5" dirty="0">
                <a:latin typeface="+mn-lt"/>
                <a:cs typeface="Times New Roman"/>
              </a:rPr>
              <a:t>will </a:t>
            </a:r>
            <a:r>
              <a:rPr lang="en-US" sz="2400" dirty="0">
                <a:latin typeface="+mn-lt"/>
                <a:cs typeface="Times New Roman"/>
              </a:rPr>
              <a:t>always</a:t>
            </a:r>
            <a:r>
              <a:rPr lang="en-US" sz="2400" spc="-155" dirty="0">
                <a:latin typeface="+mn-lt"/>
                <a:cs typeface="Times New Roman"/>
              </a:rPr>
              <a:t> </a:t>
            </a:r>
            <a:r>
              <a:rPr lang="en-US" sz="2400" dirty="0">
                <a:latin typeface="+mn-lt"/>
                <a:cs typeface="Times New Roman"/>
              </a:rPr>
              <a:t>be </a:t>
            </a:r>
            <a:r>
              <a:rPr lang="en-US" sz="2400" dirty="0" smtClean="0">
                <a:latin typeface="+mn-lt"/>
                <a:cs typeface="Times New Roman"/>
              </a:rPr>
              <a:t>alphabetic</a:t>
            </a:r>
            <a:endParaRPr lang="en-US" sz="2400" dirty="0">
              <a:latin typeface="+mn-lt"/>
              <a:cs typeface="Times New Roman"/>
            </a:endParaRPr>
          </a:p>
        </p:txBody>
      </p:sp>
      <p:sp>
        <p:nvSpPr>
          <p:cNvPr id="8" name="Rectangle 7"/>
          <p:cNvSpPr/>
          <p:nvPr/>
        </p:nvSpPr>
        <p:spPr>
          <a:xfrm>
            <a:off x="665427" y="5637835"/>
            <a:ext cx="7788105" cy="646331"/>
          </a:xfrm>
          <a:prstGeom prst="rect">
            <a:avLst/>
          </a:prstGeom>
          <a:solidFill>
            <a:schemeClr val="accent1">
              <a:lumMod val="75000"/>
            </a:schemeClr>
          </a:solidFill>
          <a:ln>
            <a:solidFill>
              <a:srgbClr val="002060"/>
            </a:solidFill>
          </a:ln>
        </p:spPr>
        <p:txBody>
          <a:bodyPr wrap="square">
            <a:spAutoFit/>
          </a:bodyPr>
          <a:lstStyle/>
          <a:p>
            <a:r>
              <a:rPr lang="en-US" b="1" dirty="0" smtClean="0">
                <a:solidFill>
                  <a:schemeClr val="bg1"/>
                </a:solidFill>
                <a:cs typeface="Times New Roman" panose="02020603050405020304" pitchFamily="18" charset="0"/>
              </a:rPr>
              <a:t>CMS </a:t>
            </a:r>
            <a:r>
              <a:rPr lang="en-US" b="1" dirty="0">
                <a:solidFill>
                  <a:schemeClr val="bg1"/>
                </a:solidFill>
                <a:cs typeface="Times New Roman" panose="02020603050405020304" pitchFamily="18" charset="0"/>
              </a:rPr>
              <a:t>anticipates that the MBI </a:t>
            </a:r>
            <a:r>
              <a:rPr lang="en-US" b="1" dirty="0" smtClean="0">
                <a:solidFill>
                  <a:schemeClr val="bg1"/>
                </a:solidFill>
                <a:cs typeface="Times New Roman" panose="02020603050405020304" pitchFamily="18" charset="0"/>
              </a:rPr>
              <a:t>won’t be </a:t>
            </a:r>
            <a:r>
              <a:rPr lang="en-US" b="1" dirty="0">
                <a:solidFill>
                  <a:schemeClr val="bg1"/>
                </a:solidFill>
                <a:cs typeface="Times New Roman" panose="02020603050405020304" pitchFamily="18" charset="0"/>
              </a:rPr>
              <a:t>changed for an individual unless the MBI is </a:t>
            </a:r>
            <a:r>
              <a:rPr lang="en-US" b="1" dirty="0" smtClean="0">
                <a:solidFill>
                  <a:schemeClr val="bg1"/>
                </a:solidFill>
                <a:cs typeface="Times New Roman" panose="02020603050405020304" pitchFamily="18" charset="0"/>
              </a:rPr>
              <a:t>compromised.</a:t>
            </a:r>
            <a:endParaRPr lang="en-US" b="1" dirty="0">
              <a:solidFill>
                <a:schemeClr val="bg1"/>
              </a:solidFill>
            </a:endParaRPr>
          </a:p>
        </p:txBody>
      </p:sp>
      <p:sp>
        <p:nvSpPr>
          <p:cNvPr id="9" name="object 5" descr="The table consists of two examples. One example is for the SSA HICN and the other is an example for the MBI." title="HICN and MBI Examples"/>
          <p:cNvSpPr/>
          <p:nvPr/>
        </p:nvSpPr>
        <p:spPr>
          <a:xfrm>
            <a:off x="5638800" y="2478277"/>
            <a:ext cx="3413759" cy="1237488"/>
          </a:xfrm>
          <a:prstGeom prst="rect">
            <a:avLst/>
          </a:prstGeom>
          <a:blipFill>
            <a:blip r:embed="rId3" cstate="print"/>
            <a:stretch>
              <a:fillRect/>
            </a:stretch>
          </a:blipFill>
        </p:spPr>
        <p:txBody>
          <a:bodyPr wrap="square" lIns="0" tIns="0" rIns="0" bIns="0" rtlCol="0"/>
          <a:lstStyle/>
          <a:p>
            <a:endParaRPr dirty="0"/>
          </a:p>
        </p:txBody>
      </p:sp>
      <p:sp>
        <p:nvSpPr>
          <p:cNvPr id="10" name="object 6"/>
          <p:cNvSpPr txBox="1"/>
          <p:nvPr/>
        </p:nvSpPr>
        <p:spPr>
          <a:xfrm>
            <a:off x="5739765" y="3779520"/>
            <a:ext cx="2950845" cy="563880"/>
          </a:xfrm>
          <a:prstGeom prst="rect">
            <a:avLst/>
          </a:prstGeom>
        </p:spPr>
        <p:txBody>
          <a:bodyPr vert="horz" wrap="square" lIns="0" tIns="0" rIns="0" bIns="0" rtlCol="0">
            <a:spAutoFit/>
          </a:bodyPr>
          <a:lstStyle/>
          <a:p>
            <a:pPr marL="12065" marR="5080" indent="635" algn="ctr">
              <a:lnSpc>
                <a:spcPct val="100000"/>
              </a:lnSpc>
            </a:pPr>
            <a:r>
              <a:rPr sz="1200" b="1" spc="-5" dirty="0">
                <a:cs typeface="Times New Roman"/>
              </a:rPr>
              <a:t>Note</a:t>
            </a:r>
            <a:r>
              <a:rPr sz="1200" spc="-5" dirty="0">
                <a:cs typeface="Times New Roman"/>
              </a:rPr>
              <a:t>: Identifiers are fictitious and dashes </a:t>
            </a:r>
            <a:r>
              <a:rPr sz="1200" dirty="0" smtClean="0">
                <a:cs typeface="Times New Roman"/>
              </a:rPr>
              <a:t>for</a:t>
            </a:r>
            <a:r>
              <a:rPr lang="en-US" sz="1200" dirty="0" smtClean="0">
                <a:cs typeface="Times New Roman"/>
              </a:rPr>
              <a:t> </a:t>
            </a:r>
            <a:r>
              <a:rPr sz="1200" dirty="0" smtClean="0">
                <a:cs typeface="Times New Roman"/>
              </a:rPr>
              <a:t>display </a:t>
            </a:r>
            <a:r>
              <a:rPr sz="1200" spc="-5" dirty="0">
                <a:cs typeface="Times New Roman"/>
              </a:rPr>
              <a:t>purposes </a:t>
            </a:r>
            <a:r>
              <a:rPr sz="1200" spc="-10" dirty="0">
                <a:cs typeface="Times New Roman"/>
              </a:rPr>
              <a:t>only; </a:t>
            </a:r>
            <a:r>
              <a:rPr sz="1200" dirty="0">
                <a:cs typeface="Times New Roman"/>
              </a:rPr>
              <a:t>they </a:t>
            </a:r>
            <a:r>
              <a:rPr sz="1200" spc="-5" dirty="0">
                <a:cs typeface="Times New Roman"/>
              </a:rPr>
              <a:t>are </a:t>
            </a:r>
            <a:r>
              <a:rPr sz="1200" dirty="0">
                <a:cs typeface="Times New Roman"/>
              </a:rPr>
              <a:t>not </a:t>
            </a:r>
            <a:r>
              <a:rPr sz="1200" spc="-5" dirty="0">
                <a:cs typeface="Times New Roman"/>
              </a:rPr>
              <a:t>stored </a:t>
            </a:r>
            <a:r>
              <a:rPr sz="1200" dirty="0">
                <a:cs typeface="Times New Roman"/>
              </a:rPr>
              <a:t>in </a:t>
            </a:r>
            <a:r>
              <a:rPr sz="1200" dirty="0" smtClean="0">
                <a:cs typeface="Times New Roman"/>
              </a:rPr>
              <a:t>the</a:t>
            </a:r>
            <a:r>
              <a:rPr lang="en-US" sz="1200" dirty="0" smtClean="0">
                <a:cs typeface="Times New Roman"/>
              </a:rPr>
              <a:t> </a:t>
            </a:r>
            <a:r>
              <a:rPr sz="1200" spc="-5" dirty="0" smtClean="0">
                <a:cs typeface="Times New Roman"/>
              </a:rPr>
              <a:t>database </a:t>
            </a:r>
            <a:r>
              <a:rPr sz="1200" dirty="0">
                <a:cs typeface="Times New Roman"/>
              </a:rPr>
              <a:t>nor </a:t>
            </a:r>
            <a:r>
              <a:rPr sz="1200" spc="-5" dirty="0">
                <a:cs typeface="Times New Roman"/>
              </a:rPr>
              <a:t>used </a:t>
            </a:r>
            <a:r>
              <a:rPr sz="1200" dirty="0">
                <a:cs typeface="Times New Roman"/>
              </a:rPr>
              <a:t>in file</a:t>
            </a:r>
            <a:r>
              <a:rPr sz="1200" spc="10" dirty="0">
                <a:cs typeface="Times New Roman"/>
              </a:rPr>
              <a:t> </a:t>
            </a:r>
            <a:r>
              <a:rPr sz="1200" spc="-5" dirty="0">
                <a:cs typeface="Times New Roman"/>
              </a:rPr>
              <a:t>formats</a:t>
            </a:r>
            <a:endParaRPr sz="1200" dirty="0">
              <a:cs typeface="Times New Roman"/>
            </a:endParaRPr>
          </a:p>
        </p:txBody>
      </p:sp>
      <p:sp>
        <p:nvSpPr>
          <p:cNvPr id="6" name="Date Placeholder 5"/>
          <p:cNvSpPr>
            <a:spLocks noGrp="1"/>
          </p:cNvSpPr>
          <p:nvPr>
            <p:ph type="dt" sz="half" idx="2"/>
          </p:nvPr>
        </p:nvSpPr>
        <p:spPr/>
        <p:txBody>
          <a:bodyPr/>
          <a:lstStyle/>
          <a:p>
            <a:r>
              <a:rPr lang="en-US" smtClean="0"/>
              <a:t>July 2017</a:t>
            </a:r>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5</a:t>
            </a:fld>
            <a:endParaRPr lang="en-US" dirty="0"/>
          </a:p>
        </p:txBody>
      </p:sp>
    </p:spTree>
    <p:extLst>
      <p:ext uri="{BB962C8B-B14F-4D97-AF65-F5344CB8AC3E}">
        <p14:creationId xmlns:p14="http://schemas.microsoft.com/office/powerpoint/2010/main" val="1405073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Transition Period</a:t>
            </a:r>
            <a:endParaRPr lang="en-US" dirty="0"/>
          </a:p>
        </p:txBody>
      </p:sp>
      <p:sp>
        <p:nvSpPr>
          <p:cNvPr id="3" name="Content Placeholder 2"/>
          <p:cNvSpPr>
            <a:spLocks noGrp="1"/>
          </p:cNvSpPr>
          <p:nvPr>
            <p:ph idx="1"/>
          </p:nvPr>
        </p:nvSpPr>
        <p:spPr>
          <a:xfrm>
            <a:off x="335901" y="1230169"/>
            <a:ext cx="8397551" cy="5032877"/>
          </a:xfrm>
        </p:spPr>
        <p:txBody>
          <a:bodyPr/>
          <a:lstStyle/>
          <a:p>
            <a:pPr marL="298450" lvl="0" indent="-285750" defTabSz="914400">
              <a:buSzPct val="105000"/>
              <a:tabLst>
                <a:tab pos="354965" algn="l"/>
                <a:tab pos="355600" algn="l"/>
              </a:tabLst>
            </a:pPr>
            <a:r>
              <a:rPr lang="en-US" sz="2400" kern="0" dirty="0">
                <a:solidFill>
                  <a:prstClr val="black"/>
                </a:solidFill>
                <a:cs typeface="Times New Roman"/>
              </a:rPr>
              <a:t>The transition period will </a:t>
            </a:r>
            <a:r>
              <a:rPr lang="en-US" sz="2400" kern="0" spc="5" dirty="0">
                <a:solidFill>
                  <a:prstClr val="black"/>
                </a:solidFill>
                <a:cs typeface="Times New Roman"/>
              </a:rPr>
              <a:t>run </a:t>
            </a:r>
            <a:r>
              <a:rPr lang="en-US" sz="2400" kern="0" dirty="0">
                <a:solidFill>
                  <a:prstClr val="black"/>
                </a:solidFill>
                <a:cs typeface="Times New Roman"/>
              </a:rPr>
              <a:t>from </a:t>
            </a:r>
            <a:r>
              <a:rPr lang="en-US" sz="2400" b="1" kern="0" dirty="0">
                <a:solidFill>
                  <a:prstClr val="black"/>
                </a:solidFill>
                <a:cs typeface="Times New Roman"/>
              </a:rPr>
              <a:t>April 1, </a:t>
            </a:r>
            <a:r>
              <a:rPr lang="en-US" sz="2400" b="1" kern="0" spc="5" dirty="0">
                <a:solidFill>
                  <a:prstClr val="black"/>
                </a:solidFill>
                <a:cs typeface="Times New Roman"/>
              </a:rPr>
              <a:t>2018 </a:t>
            </a:r>
            <a:r>
              <a:rPr lang="en-US" sz="2400" b="1" kern="0" dirty="0">
                <a:solidFill>
                  <a:prstClr val="black"/>
                </a:solidFill>
                <a:cs typeface="Times New Roman"/>
              </a:rPr>
              <a:t>through </a:t>
            </a:r>
            <a:r>
              <a:rPr lang="en-US" sz="2400" b="1" kern="0" spc="-5" dirty="0">
                <a:solidFill>
                  <a:prstClr val="black"/>
                </a:solidFill>
                <a:cs typeface="Times New Roman"/>
              </a:rPr>
              <a:t>December </a:t>
            </a:r>
            <a:r>
              <a:rPr lang="en-US" sz="2400" b="1" kern="0" spc="5" dirty="0">
                <a:solidFill>
                  <a:prstClr val="black"/>
                </a:solidFill>
                <a:cs typeface="Times New Roman"/>
              </a:rPr>
              <a:t>31,</a:t>
            </a:r>
            <a:r>
              <a:rPr lang="en-US" sz="2400" b="1" kern="0" spc="-340" dirty="0">
                <a:solidFill>
                  <a:prstClr val="black"/>
                </a:solidFill>
                <a:cs typeface="Times New Roman"/>
              </a:rPr>
              <a:t>  </a:t>
            </a:r>
            <a:r>
              <a:rPr lang="en-US" sz="2400" b="1" kern="0" spc="5" dirty="0">
                <a:solidFill>
                  <a:prstClr val="black"/>
                </a:solidFill>
                <a:cs typeface="Times New Roman"/>
              </a:rPr>
              <a:t>2019</a:t>
            </a:r>
          </a:p>
          <a:p>
            <a:pPr marL="298450" lvl="0" indent="-285750" defTabSz="914400">
              <a:buSzPct val="105000"/>
              <a:tabLst>
                <a:tab pos="354965" algn="l"/>
                <a:tab pos="355600" algn="l"/>
              </a:tabLst>
            </a:pPr>
            <a:r>
              <a:rPr lang="en-US" sz="2400" kern="0" dirty="0">
                <a:solidFill>
                  <a:prstClr val="black"/>
                </a:solidFill>
                <a:cs typeface="Times New Roman"/>
              </a:rPr>
              <a:t>CMS will </a:t>
            </a:r>
            <a:r>
              <a:rPr lang="en-US" sz="2400" kern="0" spc="-5" dirty="0">
                <a:solidFill>
                  <a:prstClr val="black"/>
                </a:solidFill>
                <a:cs typeface="Times New Roman"/>
              </a:rPr>
              <a:t>complete its </a:t>
            </a:r>
            <a:r>
              <a:rPr lang="en-US" sz="2400" kern="0" dirty="0">
                <a:solidFill>
                  <a:prstClr val="black"/>
                </a:solidFill>
                <a:cs typeface="Times New Roman"/>
              </a:rPr>
              <a:t>system and process updates to be ready to</a:t>
            </a:r>
            <a:r>
              <a:rPr lang="en-US" sz="2400" kern="0" spc="-165" dirty="0">
                <a:solidFill>
                  <a:prstClr val="black"/>
                </a:solidFill>
                <a:cs typeface="Times New Roman"/>
              </a:rPr>
              <a:t> </a:t>
            </a:r>
            <a:r>
              <a:rPr lang="en-US" sz="2400" kern="0" dirty="0">
                <a:solidFill>
                  <a:prstClr val="black"/>
                </a:solidFill>
                <a:cs typeface="Times New Roman"/>
              </a:rPr>
              <a:t>accept and return the new Medicare Number on April 1,</a:t>
            </a:r>
            <a:r>
              <a:rPr lang="en-US" sz="2400" kern="0" spc="-250" dirty="0">
                <a:solidFill>
                  <a:prstClr val="black"/>
                </a:solidFill>
                <a:cs typeface="Times New Roman"/>
              </a:rPr>
              <a:t> </a:t>
            </a:r>
            <a:r>
              <a:rPr lang="en-US" sz="2400" kern="0" spc="5" dirty="0">
                <a:solidFill>
                  <a:prstClr val="black"/>
                </a:solidFill>
                <a:cs typeface="Times New Roman"/>
              </a:rPr>
              <a:t>2018</a:t>
            </a:r>
            <a:endParaRPr lang="en-US" sz="2400" kern="0" dirty="0">
              <a:solidFill>
                <a:prstClr val="black"/>
              </a:solidFill>
              <a:cs typeface="Times New Roman"/>
            </a:endParaRPr>
          </a:p>
          <a:p>
            <a:pPr marL="298450" lvl="0" indent="-285750" defTabSz="914400">
              <a:buSzPct val="105000"/>
              <a:tabLst>
                <a:tab pos="354965" algn="l"/>
                <a:tab pos="355600" algn="l"/>
              </a:tabLst>
            </a:pPr>
            <a:r>
              <a:rPr lang="en-US" sz="2400" kern="0" dirty="0">
                <a:solidFill>
                  <a:prstClr val="black"/>
                </a:solidFill>
                <a:cs typeface="Times New Roman"/>
              </a:rPr>
              <a:t>All stakeholders </a:t>
            </a:r>
            <a:r>
              <a:rPr lang="en-US" sz="2400" kern="0" spc="5" dirty="0">
                <a:solidFill>
                  <a:prstClr val="black"/>
                </a:solidFill>
                <a:cs typeface="Times New Roman"/>
              </a:rPr>
              <a:t>who </a:t>
            </a:r>
            <a:r>
              <a:rPr lang="en-US" sz="2400" kern="0" dirty="0">
                <a:solidFill>
                  <a:prstClr val="black"/>
                </a:solidFill>
                <a:cs typeface="Times New Roman"/>
              </a:rPr>
              <a:t>submit or receive transactions containing the HICN </a:t>
            </a:r>
            <a:r>
              <a:rPr lang="en-US" sz="2400" kern="0" spc="-5" dirty="0">
                <a:solidFill>
                  <a:prstClr val="black"/>
                </a:solidFill>
                <a:cs typeface="Times New Roman"/>
              </a:rPr>
              <a:t>must modify </a:t>
            </a:r>
            <a:r>
              <a:rPr lang="en-US" sz="2400" kern="0" dirty="0">
                <a:solidFill>
                  <a:prstClr val="black"/>
                </a:solidFill>
                <a:cs typeface="Times New Roman"/>
              </a:rPr>
              <a:t>their processes and </a:t>
            </a:r>
            <a:r>
              <a:rPr lang="en-US" sz="2400" kern="0" spc="-5" dirty="0">
                <a:solidFill>
                  <a:prstClr val="black"/>
                </a:solidFill>
                <a:cs typeface="Times New Roman"/>
              </a:rPr>
              <a:t>systems </a:t>
            </a:r>
            <a:r>
              <a:rPr lang="en-US" sz="2400" kern="0" dirty="0">
                <a:solidFill>
                  <a:prstClr val="black"/>
                </a:solidFill>
                <a:cs typeface="Times New Roman"/>
              </a:rPr>
              <a:t>to be ready to submit or</a:t>
            </a:r>
            <a:r>
              <a:rPr lang="en-US" sz="2400" kern="0" spc="-110" dirty="0">
                <a:solidFill>
                  <a:prstClr val="black"/>
                </a:solidFill>
                <a:cs typeface="Times New Roman"/>
              </a:rPr>
              <a:t> </a:t>
            </a:r>
            <a:r>
              <a:rPr lang="en-US" sz="2400" kern="0" dirty="0">
                <a:solidFill>
                  <a:prstClr val="black"/>
                </a:solidFill>
                <a:cs typeface="Times New Roman"/>
              </a:rPr>
              <a:t>exchange the new Medicare Number by April 1, </a:t>
            </a:r>
            <a:r>
              <a:rPr lang="en-US" sz="2400" kern="0" spc="5" dirty="0">
                <a:solidFill>
                  <a:prstClr val="black"/>
                </a:solidFill>
                <a:cs typeface="Times New Roman"/>
              </a:rPr>
              <a:t>2018. </a:t>
            </a:r>
            <a:r>
              <a:rPr lang="en-US" sz="2400" kern="0" dirty="0">
                <a:solidFill>
                  <a:prstClr val="black"/>
                </a:solidFill>
                <a:cs typeface="Times New Roman"/>
              </a:rPr>
              <a:t>Stakeholders </a:t>
            </a:r>
            <a:r>
              <a:rPr lang="en-US" sz="2400" kern="0" spc="-5" dirty="0">
                <a:solidFill>
                  <a:prstClr val="black"/>
                </a:solidFill>
                <a:cs typeface="Times New Roman"/>
              </a:rPr>
              <a:t>may submit</a:t>
            </a:r>
            <a:r>
              <a:rPr lang="en-US" sz="2400" b="1" kern="0" spc="-5" dirty="0">
                <a:solidFill>
                  <a:prstClr val="black"/>
                </a:solidFill>
                <a:cs typeface="Times New Roman"/>
              </a:rPr>
              <a:t> </a:t>
            </a:r>
            <a:r>
              <a:rPr lang="en-US" sz="2400" b="1" u="sng" kern="0" dirty="0">
                <a:solidFill>
                  <a:prstClr val="black"/>
                </a:solidFill>
                <a:cs typeface="Times New Roman"/>
              </a:rPr>
              <a:t>either</a:t>
            </a:r>
            <a:r>
              <a:rPr lang="en-US" sz="2400" b="1" kern="0" dirty="0">
                <a:solidFill>
                  <a:prstClr val="black"/>
                </a:solidFill>
                <a:cs typeface="Times New Roman"/>
              </a:rPr>
              <a:t> </a:t>
            </a:r>
            <a:r>
              <a:rPr lang="en-US" sz="2400" kern="0" dirty="0">
                <a:solidFill>
                  <a:prstClr val="black"/>
                </a:solidFill>
                <a:cs typeface="Times New Roman"/>
              </a:rPr>
              <a:t>the n</a:t>
            </a:r>
            <a:r>
              <a:rPr lang="en-US" sz="2400" kern="0" spc="-5" dirty="0">
                <a:solidFill>
                  <a:prstClr val="black"/>
                </a:solidFill>
                <a:cs typeface="Times New Roman"/>
              </a:rPr>
              <a:t>ew Number </a:t>
            </a:r>
            <a:r>
              <a:rPr lang="en-US" sz="2400" kern="0" dirty="0">
                <a:solidFill>
                  <a:prstClr val="black"/>
                </a:solidFill>
                <a:cs typeface="Times New Roman"/>
              </a:rPr>
              <a:t>or HICN </a:t>
            </a:r>
            <a:r>
              <a:rPr lang="en-US" sz="2400" b="1" kern="0" dirty="0">
                <a:solidFill>
                  <a:prstClr val="black"/>
                </a:solidFill>
                <a:cs typeface="Times New Roman"/>
              </a:rPr>
              <a:t>during the transition</a:t>
            </a:r>
            <a:r>
              <a:rPr lang="en-US" sz="2400" b="1" kern="0" spc="-135" dirty="0">
                <a:solidFill>
                  <a:prstClr val="black"/>
                </a:solidFill>
                <a:cs typeface="Times New Roman"/>
              </a:rPr>
              <a:t> </a:t>
            </a:r>
            <a:r>
              <a:rPr lang="en-US" sz="2400" b="1" kern="0" dirty="0">
                <a:solidFill>
                  <a:prstClr val="black"/>
                </a:solidFill>
                <a:cs typeface="Times New Roman"/>
              </a:rPr>
              <a:t>period</a:t>
            </a:r>
            <a:endParaRPr lang="en-US" sz="2400" kern="0" dirty="0">
              <a:solidFill>
                <a:prstClr val="black"/>
              </a:solidFill>
              <a:cs typeface="Times New Roman"/>
            </a:endParaRPr>
          </a:p>
          <a:p>
            <a:pPr marL="298450" lvl="0" indent="-285750" defTabSz="914400">
              <a:buSzPct val="105000"/>
              <a:tabLst>
                <a:tab pos="354965" algn="l"/>
                <a:tab pos="355600" algn="l"/>
              </a:tabLst>
            </a:pPr>
            <a:r>
              <a:rPr lang="en-US" sz="2400" kern="0" dirty="0">
                <a:solidFill>
                  <a:prstClr val="black"/>
                </a:solidFill>
                <a:cs typeface="Times New Roman" panose="02020603050405020304" pitchFamily="18" charset="0"/>
              </a:rPr>
              <a:t>CMS will accept, use for processing, and return to stakeholders </a:t>
            </a:r>
            <a:r>
              <a:rPr lang="en-US" sz="2400" b="1" kern="0" spc="-5" dirty="0">
                <a:solidFill>
                  <a:prstClr val="black"/>
                </a:solidFill>
                <a:cs typeface="Times New Roman" panose="02020603050405020304" pitchFamily="18" charset="0"/>
              </a:rPr>
              <a:t>either</a:t>
            </a:r>
            <a:r>
              <a:rPr lang="en-US" sz="2400" kern="0" spc="-195" dirty="0">
                <a:solidFill>
                  <a:prstClr val="black"/>
                </a:solidFill>
                <a:cs typeface="Times New Roman" panose="02020603050405020304" pitchFamily="18" charset="0"/>
              </a:rPr>
              <a:t> </a:t>
            </a:r>
            <a:r>
              <a:rPr lang="en-US" sz="2400" kern="0" dirty="0">
                <a:solidFill>
                  <a:prstClr val="black"/>
                </a:solidFill>
                <a:cs typeface="Times New Roman" panose="02020603050405020304" pitchFamily="18" charset="0"/>
              </a:rPr>
              <a:t>the new Medicare Number or HICN, whichever is </a:t>
            </a:r>
            <a:r>
              <a:rPr lang="en-US" sz="2400" kern="0" spc="-5" dirty="0">
                <a:solidFill>
                  <a:prstClr val="black"/>
                </a:solidFill>
                <a:cs typeface="Times New Roman" panose="02020603050405020304" pitchFamily="18" charset="0"/>
              </a:rPr>
              <a:t>submitted on the claim, </a:t>
            </a:r>
            <a:r>
              <a:rPr lang="en-US" sz="2400" b="1" kern="0" dirty="0">
                <a:solidFill>
                  <a:prstClr val="black"/>
                </a:solidFill>
                <a:cs typeface="Times New Roman" panose="02020603050405020304" pitchFamily="18" charset="0"/>
              </a:rPr>
              <a:t>during the transition</a:t>
            </a:r>
            <a:r>
              <a:rPr lang="en-US" sz="2400" b="1" kern="0" spc="-145" dirty="0">
                <a:solidFill>
                  <a:prstClr val="black"/>
                </a:solidFill>
                <a:cs typeface="Times New Roman" panose="02020603050405020304" pitchFamily="18" charset="0"/>
              </a:rPr>
              <a:t> </a:t>
            </a:r>
            <a:r>
              <a:rPr lang="en-US" sz="2400" b="1" kern="0" dirty="0" smtClean="0">
                <a:solidFill>
                  <a:prstClr val="black"/>
                </a:solidFill>
                <a:cs typeface="Times New Roman" panose="02020603050405020304" pitchFamily="18" charset="0"/>
              </a:rPr>
              <a:t>period</a:t>
            </a:r>
            <a:endParaRPr lang="en-US" sz="2400" b="1" kern="0" dirty="0">
              <a:solidFill>
                <a:prstClr val="black"/>
              </a:solidFill>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6</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2212748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Operations: Transition </a:t>
            </a:r>
            <a:r>
              <a:rPr lang="en-US" dirty="0" smtClean="0"/>
              <a:t>Period (continued)</a:t>
            </a:r>
            <a:endParaRPr lang="en-US" dirty="0"/>
          </a:p>
        </p:txBody>
      </p:sp>
      <p:sp>
        <p:nvSpPr>
          <p:cNvPr id="3" name="Content Placeholder 2"/>
          <p:cNvSpPr>
            <a:spLocks noGrp="1"/>
          </p:cNvSpPr>
          <p:nvPr>
            <p:ph idx="1"/>
          </p:nvPr>
        </p:nvSpPr>
        <p:spPr>
          <a:xfrm>
            <a:off x="628650" y="1230169"/>
            <a:ext cx="7886700" cy="4853489"/>
          </a:xfrm>
        </p:spPr>
        <p:txBody>
          <a:bodyPr/>
          <a:lstStyle/>
          <a:p>
            <a:pPr marL="406400" marR="6350" lvl="0" indent="-393700">
              <a:buSzPct val="105000"/>
              <a:tabLst>
                <a:tab pos="354965" algn="l"/>
                <a:tab pos="355600" algn="l"/>
              </a:tabLst>
            </a:pPr>
            <a:r>
              <a:rPr lang="en-US" sz="2800" dirty="0">
                <a:solidFill>
                  <a:prstClr val="black"/>
                </a:solidFill>
                <a:cs typeface="Times New Roman"/>
              </a:rPr>
              <a:t>Medicaid and supplemental insurers</a:t>
            </a:r>
          </a:p>
          <a:p>
            <a:pPr marL="800100" marR="6350" lvl="1" indent="-330200">
              <a:buSzPct val="105000"/>
              <a:tabLst>
                <a:tab pos="354965" algn="l"/>
                <a:tab pos="355600" algn="l"/>
              </a:tabLst>
            </a:pPr>
            <a:r>
              <a:rPr lang="en-US" sz="2400" dirty="0">
                <a:solidFill>
                  <a:prstClr val="black"/>
                </a:solidFill>
                <a:cs typeface="Times New Roman"/>
              </a:rPr>
              <a:t>We will give State Medicaid Agencies and supplemental insurers the new Medicare Numbers for Medicaid-eligible people who also have Medicare before we mail the new Medicare cards. During the transition period, we’ll process and transmit Medicare crossover claims with either the current HICN or new number</a:t>
            </a:r>
          </a:p>
          <a:p>
            <a:pPr marL="419100" marR="6350" indent="-457200">
              <a:buSzPct val="105000"/>
              <a:tabLst>
                <a:tab pos="354965" algn="l"/>
                <a:tab pos="355600" algn="l"/>
              </a:tabLst>
            </a:pPr>
            <a:r>
              <a:rPr lang="en-US" sz="2800" dirty="0">
                <a:cs typeface="Times New Roman"/>
              </a:rPr>
              <a:t>Railroad Retirement Board (RRB) beneficiaries</a:t>
            </a:r>
          </a:p>
          <a:p>
            <a:pPr marL="800100" marR="6350" lvl="1" indent="-279400">
              <a:buSzPct val="105000"/>
              <a:tabLst>
                <a:tab pos="354965" algn="l"/>
                <a:tab pos="355600" algn="l"/>
              </a:tabLst>
            </a:pPr>
            <a:r>
              <a:rPr lang="en-US" sz="2400" dirty="0">
                <a:cs typeface="Times New Roman"/>
              </a:rPr>
              <a:t>RRB will continue to send cards with the RRB logo, but you can’t tell from looking at the new Medicare Number if it’s for an RRB </a:t>
            </a:r>
            <a:r>
              <a:rPr lang="en-US" sz="2400" dirty="0" smtClean="0">
                <a:cs typeface="Times New Roman"/>
              </a:rPr>
              <a:t>beneficiary</a:t>
            </a:r>
            <a:endParaRPr lang="en-US" sz="2400" dirty="0">
              <a:cs typeface="Times New Roman"/>
            </a:endParaRPr>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7</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1566368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Outreach Focus: Supporting Providers</a:t>
            </a:r>
            <a:endParaRPr lang="en-US" dirty="0"/>
          </a:p>
        </p:txBody>
      </p:sp>
      <p:sp>
        <p:nvSpPr>
          <p:cNvPr id="3" name="Content Placeholder 2"/>
          <p:cNvSpPr>
            <a:spLocks noGrp="1"/>
          </p:cNvSpPr>
          <p:nvPr>
            <p:ph idx="1"/>
          </p:nvPr>
        </p:nvSpPr>
        <p:spPr/>
        <p:txBody>
          <a:bodyPr/>
          <a:lstStyle/>
          <a:p>
            <a:pPr marL="355600" marR="6350" indent="-342900">
              <a:buSzPct val="105000"/>
              <a:tabLst>
                <a:tab pos="354965" algn="l"/>
                <a:tab pos="355600" algn="l"/>
              </a:tabLst>
            </a:pPr>
            <a:r>
              <a:rPr lang="en-US" dirty="0"/>
              <a:t>Providers are making systems changes to support the new Medicare number</a:t>
            </a:r>
          </a:p>
          <a:p>
            <a:pPr marL="355600" marR="6350" indent="-342900">
              <a:buSzPct val="105000"/>
              <a:tabLst>
                <a:tab pos="354965" algn="l"/>
                <a:tab pos="355600" algn="l"/>
              </a:tabLst>
            </a:pPr>
            <a:r>
              <a:rPr lang="en-US" dirty="0"/>
              <a:t>How we’re supporting this</a:t>
            </a:r>
          </a:p>
          <a:p>
            <a:pPr marL="749300" marR="6350" lvl="1" indent="-342900">
              <a:buSzPct val="105000"/>
              <a:tabLst>
                <a:tab pos="354965" algn="l"/>
                <a:tab pos="355600" algn="l"/>
              </a:tabLst>
            </a:pPr>
            <a:r>
              <a:rPr lang="en-US" dirty="0"/>
              <a:t>General information and guidance</a:t>
            </a:r>
          </a:p>
          <a:p>
            <a:pPr marL="749300" marR="6350" lvl="1" indent="-342900">
              <a:buSzPct val="105000"/>
              <a:tabLst>
                <a:tab pos="354965" algn="l"/>
                <a:tab pos="355600" algn="l"/>
              </a:tabLst>
            </a:pPr>
            <a:r>
              <a:rPr lang="en-US" dirty="0"/>
              <a:t>Developing a secure look-up tool for providers (to find new number at the </a:t>
            </a:r>
            <a:r>
              <a:rPr lang="en-US" dirty="0" smtClean="0"/>
              <a:t>point-of-service</a:t>
            </a:r>
            <a:r>
              <a:rPr lang="en-US" dirty="0"/>
              <a:t>)</a:t>
            </a:r>
          </a:p>
          <a:p>
            <a:pPr marL="749300" marR="6350" lvl="1" indent="-342900">
              <a:buSzPct val="105000"/>
              <a:tabLst>
                <a:tab pos="354965" algn="l"/>
                <a:tab pos="355600" algn="l"/>
              </a:tabLst>
            </a:pPr>
            <a:r>
              <a:rPr lang="en-US" dirty="0"/>
              <a:t>Message on the HIPAA Eligibility Transaction System (HETS) to tell if a beneficiary’s new Medicare card was </a:t>
            </a:r>
            <a:r>
              <a:rPr lang="en-US" dirty="0" smtClean="0"/>
              <a:t>mailed</a:t>
            </a:r>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8</a:t>
            </a:fld>
            <a:endParaRPr lang="en-US" dirty="0"/>
          </a:p>
        </p:txBody>
      </p:sp>
      <p:sp>
        <p:nvSpPr>
          <p:cNvPr id="6" name="Date Placeholder 5"/>
          <p:cNvSpPr>
            <a:spLocks noGrp="1"/>
          </p:cNvSpPr>
          <p:nvPr>
            <p:ph type="dt" sz="half" idx="2"/>
          </p:nvPr>
        </p:nvSpPr>
        <p:spPr/>
        <p:txBody>
          <a:bodyPr/>
          <a:lstStyle/>
          <a:p>
            <a:r>
              <a:rPr lang="en-US" smtClean="0"/>
              <a:t>July 2017</a:t>
            </a:r>
            <a:endParaRPr lang="en-US" dirty="0"/>
          </a:p>
        </p:txBody>
      </p:sp>
    </p:spTree>
    <p:extLst>
      <p:ext uri="{BB962C8B-B14F-4D97-AF65-F5344CB8AC3E}">
        <p14:creationId xmlns:p14="http://schemas.microsoft.com/office/powerpoint/2010/main" val="2149002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 to People with Medicare</a:t>
            </a:r>
            <a:endParaRPr lang="en-US" dirty="0"/>
          </a:p>
        </p:txBody>
      </p:sp>
      <p:sp>
        <p:nvSpPr>
          <p:cNvPr id="3" name="Content Placeholder 2"/>
          <p:cNvSpPr>
            <a:spLocks noGrp="1"/>
          </p:cNvSpPr>
          <p:nvPr>
            <p:ph idx="1"/>
          </p:nvPr>
        </p:nvSpPr>
        <p:spPr>
          <a:xfrm>
            <a:off x="628650" y="1323474"/>
            <a:ext cx="7886700" cy="584839"/>
          </a:xfrm>
        </p:spPr>
        <p:txBody>
          <a:bodyPr/>
          <a:lstStyle/>
          <a:p>
            <a:pPr marL="0" indent="0">
              <a:buNone/>
            </a:pPr>
            <a:r>
              <a:rPr lang="en-US" sz="2800" b="1" dirty="0" smtClean="0"/>
              <a:t>This is where we really need YOU!</a:t>
            </a:r>
            <a:endParaRPr lang="en-US" sz="2800" b="1" dirty="0"/>
          </a:p>
        </p:txBody>
      </p:sp>
      <p:pic>
        <p:nvPicPr>
          <p:cNvPr id="7" name="Picture 6" title="Photo of blank card in person's hand"/>
          <p:cNvPicPr>
            <a:picLocks noChangeAspect="1"/>
          </p:cNvPicPr>
          <p:nvPr/>
        </p:nvPicPr>
        <p:blipFill>
          <a:blip r:embed="rId3"/>
          <a:stretch>
            <a:fillRect/>
          </a:stretch>
        </p:blipFill>
        <p:spPr>
          <a:xfrm>
            <a:off x="1729404" y="1878715"/>
            <a:ext cx="5638800" cy="4378203"/>
          </a:xfrm>
          <a:prstGeom prst="rect">
            <a:avLst/>
          </a:prstGeom>
        </p:spPr>
      </p:pic>
      <p:sp>
        <p:nvSpPr>
          <p:cNvPr id="6" name="Date Placeholder 5"/>
          <p:cNvSpPr>
            <a:spLocks noGrp="1"/>
          </p:cNvSpPr>
          <p:nvPr>
            <p:ph type="dt" sz="half" idx="2"/>
          </p:nvPr>
        </p:nvSpPr>
        <p:spPr/>
        <p:txBody>
          <a:bodyPr/>
          <a:lstStyle/>
          <a:p>
            <a:r>
              <a:rPr lang="en-US" smtClean="0"/>
              <a:t>July 2017</a:t>
            </a:r>
            <a:endParaRPr lang="en-US" dirty="0"/>
          </a:p>
        </p:txBody>
      </p:sp>
      <p:sp>
        <p:nvSpPr>
          <p:cNvPr id="4" name="Footer Placeholder 3"/>
          <p:cNvSpPr>
            <a:spLocks noGrp="1"/>
          </p:cNvSpPr>
          <p:nvPr>
            <p:ph type="ftr" sz="quarter" idx="11"/>
          </p:nvPr>
        </p:nvSpPr>
        <p:spPr/>
        <p:txBody>
          <a:bodyPr/>
          <a:lstStyle/>
          <a:p>
            <a:r>
              <a:rPr lang="en-US" smtClean="0"/>
              <a:t>New Medicare Card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9</a:t>
            </a:fld>
            <a:endParaRPr lang="en-US" dirty="0"/>
          </a:p>
        </p:txBody>
      </p:sp>
    </p:spTree>
    <p:extLst>
      <p:ext uri="{BB962C8B-B14F-4D97-AF65-F5344CB8AC3E}">
        <p14:creationId xmlns:p14="http://schemas.microsoft.com/office/powerpoint/2010/main" val="1217048035"/>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5687438E-5A0B-49A1-93AD-3CCD7DF03B27}"/>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8611ABE4-F9CF-465A-AD8F-7875D2A83E82}"/>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2016ntpPowerPointTemplate11_5_15</Template>
  <TotalTime>11314</TotalTime>
  <Words>2892</Words>
  <Application>Microsoft Office PowerPoint</Application>
  <PresentationFormat>On-screen Show (4:3)</PresentationFormat>
  <Paragraphs>234</Paragraphs>
  <Slides>19</Slides>
  <Notes>19</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19</vt:i4>
      </vt:variant>
    </vt:vector>
  </HeadingPairs>
  <TitlesOfParts>
    <vt:vector size="29" baseType="lpstr">
      <vt:lpstr>MS PGothic</vt:lpstr>
      <vt:lpstr>Arial</vt:lpstr>
      <vt:lpstr>Calibri</vt:lpstr>
      <vt:lpstr>Calibri </vt:lpstr>
      <vt:lpstr>Times New Roman</vt:lpstr>
      <vt:lpstr>Wingdings</vt:lpstr>
      <vt:lpstr>1_Custom Design</vt:lpstr>
      <vt:lpstr>2_Custom Design</vt:lpstr>
      <vt:lpstr>Custom Design</vt:lpstr>
      <vt:lpstr>2_Office Theme</vt:lpstr>
      <vt:lpstr>New Medicare Card</vt:lpstr>
      <vt:lpstr>Background</vt:lpstr>
      <vt:lpstr>Operational Goals</vt:lpstr>
      <vt:lpstr>Operations: 3 Steps to New Medicare Numbers</vt:lpstr>
      <vt:lpstr>Operations: HICN and New Number</vt:lpstr>
      <vt:lpstr>Operations: Transition Period</vt:lpstr>
      <vt:lpstr>Operations: Transition Period (continued)</vt:lpstr>
      <vt:lpstr>Current Outreach Focus: Supporting Providers</vt:lpstr>
      <vt:lpstr>Outreach to People with Medicare</vt:lpstr>
      <vt:lpstr>Consumer Research on New Medicare Cards</vt:lpstr>
      <vt:lpstr>What We Know from People with Medicare</vt:lpstr>
      <vt:lpstr>Messaging That Works</vt:lpstr>
      <vt:lpstr>Messaging That Works (continued)</vt:lpstr>
      <vt:lpstr>Other Key Points to Reinforce</vt:lpstr>
      <vt:lpstr>Sending New Medicare Cards</vt:lpstr>
      <vt:lpstr>Your Guide for Outreach</vt:lpstr>
      <vt:lpstr>Your Guide for Outreach (continued)</vt:lpstr>
      <vt:lpstr>A Few Words About Fraud</vt:lpstr>
      <vt:lpstr>Stay Connected</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Lare</dc:creator>
  <cp:lastModifiedBy>Leslie Long</cp:lastModifiedBy>
  <cp:revision>432</cp:revision>
  <cp:lastPrinted>2017-05-01T19:38:14Z</cp:lastPrinted>
  <dcterms:created xsi:type="dcterms:W3CDTF">2015-11-05T17:26:50Z</dcterms:created>
  <dcterms:modified xsi:type="dcterms:W3CDTF">2017-07-19T16:38:12Z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1167522343</vt:i4>
  </property>
  <property fmtid="{D5CDD505-2E9C-101B-9397-08002B2CF9AE}" pid="3" name="_NewReviewCycle">
    <vt:lpwstr/>
  </property>
  <property fmtid="{D5CDD505-2E9C-101B-9397-08002B2CF9AE}" pid="4" name="_EmailSubject">
    <vt:lpwstr>New Medicare Card PPT - 508</vt:lpwstr>
  </property>
  <property fmtid="{D5CDD505-2E9C-101B-9397-08002B2CF9AE}" pid="5" name="_AuthorEmail">
    <vt:lpwstr>Susan.Razik@cms.hhs.gov</vt:lpwstr>
  </property>
  <property fmtid="{D5CDD505-2E9C-101B-9397-08002B2CF9AE}" pid="6" name="_AuthorEmailDisplayName">
    <vt:lpwstr>Razik, Susan K. (CMS/OC)</vt:lpwstr>
  </property>
  <property fmtid="{D5CDD505-2E9C-101B-9397-08002B2CF9AE}" pid="7" name="_PreviousAdHocReviewCycleID">
    <vt:i4>-2070794078</vt:i4>
  </property>
</Properties>
</file>