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10" r:id="rId2"/>
    <p:sldMasterId id="2147483813" r:id="rId3"/>
    <p:sldMasterId id="2147483817" r:id="rId4"/>
  </p:sldMasterIdLst>
  <p:notesMasterIdLst>
    <p:notesMasterId r:id="rId70"/>
  </p:notesMasterIdLst>
  <p:handoutMasterIdLst>
    <p:handoutMasterId r:id="rId71"/>
  </p:handoutMasterIdLst>
  <p:sldIdLst>
    <p:sldId id="359" r:id="rId5"/>
    <p:sldId id="302" r:id="rId6"/>
    <p:sldId id="397" r:id="rId7"/>
    <p:sldId id="303" r:id="rId8"/>
    <p:sldId id="304" r:id="rId9"/>
    <p:sldId id="382" r:id="rId10"/>
    <p:sldId id="379" r:id="rId11"/>
    <p:sldId id="306" r:id="rId12"/>
    <p:sldId id="307" r:id="rId13"/>
    <p:sldId id="334" r:id="rId14"/>
    <p:sldId id="309" r:id="rId15"/>
    <p:sldId id="310" r:id="rId16"/>
    <p:sldId id="311" r:id="rId17"/>
    <p:sldId id="316" r:id="rId18"/>
    <p:sldId id="314" r:id="rId19"/>
    <p:sldId id="396" r:id="rId20"/>
    <p:sldId id="335" r:id="rId21"/>
    <p:sldId id="318" r:id="rId22"/>
    <p:sldId id="324" r:id="rId23"/>
    <p:sldId id="320" r:id="rId24"/>
    <p:sldId id="321" r:id="rId25"/>
    <p:sldId id="323" r:id="rId26"/>
    <p:sldId id="366" r:id="rId27"/>
    <p:sldId id="367" r:id="rId28"/>
    <p:sldId id="368" r:id="rId29"/>
    <p:sldId id="400" r:id="rId30"/>
    <p:sldId id="336" r:id="rId31"/>
    <p:sldId id="344" r:id="rId32"/>
    <p:sldId id="348" r:id="rId33"/>
    <p:sldId id="329" r:id="rId34"/>
    <p:sldId id="330" r:id="rId35"/>
    <p:sldId id="341" r:id="rId36"/>
    <p:sldId id="376" r:id="rId37"/>
    <p:sldId id="377" r:id="rId38"/>
    <p:sldId id="331" r:id="rId39"/>
    <p:sldId id="342" r:id="rId40"/>
    <p:sldId id="375" r:id="rId41"/>
    <p:sldId id="343" r:id="rId42"/>
    <p:sldId id="332" r:id="rId43"/>
    <p:sldId id="333" r:id="rId44"/>
    <p:sldId id="340" r:id="rId45"/>
    <p:sldId id="350" r:id="rId46"/>
    <p:sldId id="351" r:id="rId47"/>
    <p:sldId id="378" r:id="rId48"/>
    <p:sldId id="325" r:id="rId49"/>
    <p:sldId id="328" r:id="rId50"/>
    <p:sldId id="327" r:id="rId51"/>
    <p:sldId id="346" r:id="rId52"/>
    <p:sldId id="345" r:id="rId53"/>
    <p:sldId id="347" r:id="rId54"/>
    <p:sldId id="353" r:id="rId55"/>
    <p:sldId id="298" r:id="rId56"/>
    <p:sldId id="398" r:id="rId57"/>
    <p:sldId id="349" r:id="rId58"/>
    <p:sldId id="386" r:id="rId59"/>
    <p:sldId id="387" r:id="rId60"/>
    <p:sldId id="388" r:id="rId61"/>
    <p:sldId id="401" r:id="rId62"/>
    <p:sldId id="402" r:id="rId63"/>
    <p:sldId id="403" r:id="rId64"/>
    <p:sldId id="404" r:id="rId65"/>
    <p:sldId id="405" r:id="rId66"/>
    <p:sldId id="406" r:id="rId67"/>
    <p:sldId id="407" r:id="rId68"/>
    <p:sldId id="399" r:id="rId69"/>
  </p:sldIdLst>
  <p:sldSz cx="9144000" cy="6858000" type="screen4x3"/>
  <p:notesSz cx="7010400" cy="92964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89CD0F-2D97-4C95-AAC4-07E73F690CD7}">
          <p14:sldIdLst>
            <p14:sldId id="359"/>
            <p14:sldId id="302"/>
            <p14:sldId id="397"/>
            <p14:sldId id="303"/>
            <p14:sldId id="304"/>
            <p14:sldId id="382"/>
            <p14:sldId id="379"/>
            <p14:sldId id="306"/>
            <p14:sldId id="307"/>
            <p14:sldId id="334"/>
          </p14:sldIdLst>
        </p14:section>
        <p14:section name="Step 2" id="{D477DED1-FBC8-42F2-BA88-2C57F14EBB39}">
          <p14:sldIdLst>
            <p14:sldId id="309"/>
            <p14:sldId id="310"/>
            <p14:sldId id="311"/>
            <p14:sldId id="316"/>
            <p14:sldId id="314"/>
            <p14:sldId id="396"/>
            <p14:sldId id="335"/>
          </p14:sldIdLst>
        </p14:section>
        <p14:section name="Step 3" id="{BD77A895-ACC6-483D-B71F-1C64CFDC1092}">
          <p14:sldIdLst>
            <p14:sldId id="318"/>
            <p14:sldId id="324"/>
          </p14:sldIdLst>
        </p14:section>
        <p14:section name="Step 4" id="{AF58F05D-147D-41E3-953C-47B57FC45046}">
          <p14:sldIdLst>
            <p14:sldId id="320"/>
            <p14:sldId id="321"/>
          </p14:sldIdLst>
        </p14:section>
        <p14:section name="Star Ratings" id="{16B422C8-F724-4A84-A053-1495366A8F9E}">
          <p14:sldIdLst>
            <p14:sldId id="323"/>
            <p14:sldId id="366"/>
            <p14:sldId id="367"/>
            <p14:sldId id="368"/>
            <p14:sldId id="400"/>
            <p14:sldId id="336"/>
            <p14:sldId id="344"/>
          </p14:sldIdLst>
        </p14:section>
        <p14:section name="Comparing Plans" id="{D85014A8-ED21-4903-9BBD-D7A512E6F362}">
          <p14:sldIdLst>
            <p14:sldId id="348"/>
            <p14:sldId id="329"/>
            <p14:sldId id="330"/>
            <p14:sldId id="341"/>
            <p14:sldId id="376"/>
            <p14:sldId id="377"/>
            <p14:sldId id="331"/>
            <p14:sldId id="342"/>
            <p14:sldId id="375"/>
            <p14:sldId id="343"/>
            <p14:sldId id="332"/>
            <p14:sldId id="333"/>
            <p14:sldId id="340"/>
            <p14:sldId id="350"/>
            <p14:sldId id="351"/>
            <p14:sldId id="378"/>
            <p14:sldId id="325"/>
            <p14:sldId id="328"/>
            <p14:sldId id="327"/>
            <p14:sldId id="346"/>
            <p14:sldId id="345"/>
            <p14:sldId id="347"/>
          </p14:sldIdLst>
        </p14:section>
        <p14:section name="Online Enrollment Center" id="{6C68FD48-BED1-4450-99AA-D85E9BE22E9D}">
          <p14:sldIdLst>
            <p14:sldId id="353"/>
            <p14:sldId id="298"/>
            <p14:sldId id="398"/>
            <p14:sldId id="349"/>
          </p14:sldIdLst>
        </p14:section>
        <p14:section name="PACE" id="{DA73B070-C247-4485-84EC-F151618C6FF9}">
          <p14:sldIdLst>
            <p14:sldId id="386"/>
            <p14:sldId id="387"/>
            <p14:sldId id="388"/>
            <p14:sldId id="401"/>
            <p14:sldId id="402"/>
          </p14:sldIdLst>
        </p14:section>
        <p14:section name="Resources and Practice Scenario" id="{4DEE8E23-04F9-4277-B593-F163D7736EBE}">
          <p14:sldIdLst>
            <p14:sldId id="403"/>
            <p14:sldId id="404"/>
            <p14:sldId id="405"/>
            <p14:sldId id="406"/>
            <p14:sldId id="407"/>
          </p14:sldIdLst>
        </p14:section>
        <p14:section name="NTP" id="{DB2D8007-FB5F-44A6-B8FF-BFFDBBB12301}">
          <p14:sldIdLst>
            <p14:sldId id="399"/>
          </p14:sldIdLst>
        </p14:section>
      </p14:sectionLst>
    </p:ex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C" lastIdx="2" clrIdx="0"/>
  <p:cmAuthor id="1" name="Paul" initials="PATJ" lastIdx="2" clrIdx="1"/>
  <p:cmAuthor id="2" name="Valerie Perkins" initials="VP" lastIdx="1" clrIdx="2"/>
  <p:cmAuthor id="3" name="JESSICA SANGUMA" initials="JS" lastIdx="2" clrIdx="3"/>
  <p:cmAuthor id="4" name="STARR BROWN" initials="SB" lastIdx="5" clrIdx="4"/>
  <p:cmAuthor id="5" name="Ernest Tai" initials="ET" lastIdx="6" clrIdx="5"/>
  <p:cmAuthor id="6" name="Dean" initials="D" lastIdx="2" clrIdx="6"/>
  <p:cmAuthor id="7" name="Katherine Kirchgraber" initials="KK" lastIdx="1" clrIdx="7"/>
  <p:cmAuthor id="8" name="N2YF" initials="PTN" lastIdx="5" clrIdx="8"/>
  <p:cmAuthor id="9" name="CATHERINE KELLY" initials="CK" lastIdx="1" clrIdx="9"/>
  <p:cmAuthor id="10" name="GALEN BENSHOOF" initials="GB" lastIdx="21" clrIdx="10"/>
  <p:cmAuthor id="11" name="Carol Jimenez" initials="CJ" lastIdx="1" clrIdx="11"/>
  <p:cmAuthor id="12" name="DEBORA TERKAY" initials="DT" lastIdx="3" clrIdx="12">
    <p:extLst>
      <p:ext uri="{19B8F6BF-5375-455C-9EA6-DF929625EA0E}">
        <p15:presenceInfo xmlns:p15="http://schemas.microsoft.com/office/powerpoint/2012/main" userId="S-1-5-21-4095628063-3556742122-3606576086-49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FFD004"/>
    <a:srgbClr val="00B050"/>
    <a:srgbClr val="99CCFF"/>
    <a:srgbClr val="CCFF99"/>
    <a:srgbClr val="FFFF99"/>
    <a:srgbClr val="A8A80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82524" autoAdjust="0"/>
  </p:normalViewPr>
  <p:slideViewPr>
    <p:cSldViewPr>
      <p:cViewPr varScale="1">
        <p:scale>
          <a:sx n="42" d="100"/>
          <a:sy n="42" d="100"/>
        </p:scale>
        <p:origin x="1325" y="48"/>
      </p:cViewPr>
      <p:guideLst>
        <p:guide orient="horz" pos="2064"/>
        <p:guide pos="312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00" d="100"/>
        <a:sy n="100" d="100"/>
      </p:scale>
      <p:origin x="0" y="-18348"/>
    </p:cViewPr>
  </p:sorterViewPr>
  <p:notesViewPr>
    <p:cSldViewPr>
      <p:cViewPr varScale="1">
        <p:scale>
          <a:sx n="39" d="100"/>
          <a:sy n="39" d="100"/>
        </p:scale>
        <p:origin x="2309"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CC16B254-F755-154D-86D8-705F3C585905}" type="datetimeFigureOut">
              <a:rPr lang="en-US" smtClean="0"/>
              <a:pPr/>
              <a:t>09/21/2017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70242358-85E2-2545-8677-79B1E11E6ECD}" type="datetimeFigureOut">
              <a:rPr lang="en-US" smtClean="0"/>
              <a:pPr/>
              <a:t>09/21/2017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ms.gov/Outreach-and-Education/Training/CMSNationalTrainingProgram/Training-Library.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edicare.gov/your-medicare-costs/part-b-costs/part-b-costs.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Downloads/Medicare-Plan-Finder-Workshee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8" Type="http://schemas.openxmlformats.org/officeDocument/2006/relationships/hyperlink" Target="https://www.youtube.com/watch?v=WBy7N8PX5EI&amp;feature=player_embedded" TargetMode="External"/><Relationship Id="rId3" Type="http://schemas.openxmlformats.org/officeDocument/2006/relationships/hyperlink" Target="https://www.medicare.gov/find-a-plan/questions/home.aspx" TargetMode="External"/><Relationship Id="rId7" Type="http://schemas.openxmlformats.org/officeDocument/2006/relationships/hyperlink" Target="https://www.youtube.com/watch?v=jJMDgDgRnVk&amp;feature=player_embedded"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www.youtube.com/watch?v=orAD3tdzLZ4&amp;feature=player_embedded" TargetMode="External"/><Relationship Id="rId5" Type="http://schemas.openxmlformats.org/officeDocument/2006/relationships/hyperlink" Target="https://www.youtube.com/watch?v=AnLD-5RlAnU&amp;feature=player_embedded" TargetMode="External"/><Relationship Id="rId4" Type="http://schemas.openxmlformats.org/officeDocument/2006/relationships/hyperlink" Target="https://www.youtube.com/watch?v=4SCvgSZURBA&amp;feature=player_embedded"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Centers for Medicare and Medicaid Services National Training Program Module 7 Medicare Preventive Services" title="Cover Page"/>
          <p:cNvSpPr>
            <a:spLocks noGrp="1" noRot="1" noChangeAspect="1"/>
          </p:cNvSpPr>
          <p:nvPr>
            <p:ph type="sldImg"/>
          </p:nvPr>
        </p:nvSpPr>
        <p:spPr/>
      </p:sp>
      <p:sp>
        <p:nvSpPr>
          <p:cNvPr id="3" name="Notes Placeholder 2"/>
          <p:cNvSpPr>
            <a:spLocks noGrp="1"/>
          </p:cNvSpPr>
          <p:nvPr>
            <p:ph type="body" idx="1"/>
          </p:nvPr>
        </p:nvSpPr>
        <p:spPr>
          <a:xfrm>
            <a:off x="467360" y="4260851"/>
            <a:ext cx="6231466" cy="4415790"/>
          </a:xfrm>
        </p:spPr>
        <p:txBody>
          <a:bodyPr>
            <a:normAutofit/>
          </a:bodyPr>
          <a:lstStyle/>
          <a:p>
            <a:pPr>
              <a:spcBef>
                <a:spcPts val="600"/>
              </a:spcBef>
            </a:pPr>
            <a:r>
              <a:rPr lang="en-US" sz="1100" dirty="0"/>
              <a:t>This presentation highlights key features of the Medicare Plan </a:t>
            </a:r>
            <a:r>
              <a:rPr lang="en-US" sz="1100" dirty="0" smtClean="0"/>
              <a:t>Finder. This </a:t>
            </a:r>
            <a:r>
              <a:rPr lang="en-US" sz="1100" dirty="0"/>
              <a:t>tool </a:t>
            </a:r>
            <a:r>
              <a:rPr lang="en-US" sz="1100" dirty="0" smtClean="0"/>
              <a:t>provides </a:t>
            </a:r>
            <a:r>
              <a:rPr lang="en-US" sz="1100" dirty="0"/>
              <a:t>important </a:t>
            </a:r>
            <a:r>
              <a:rPr lang="en-US" sz="1100" dirty="0" smtClean="0"/>
              <a:t>cost </a:t>
            </a:r>
            <a:r>
              <a:rPr lang="en-US" sz="1100" dirty="0"/>
              <a:t>and coverage information to help people with Medicare make an informed choice about their Medicare health and drug plan options.</a:t>
            </a:r>
          </a:p>
          <a:p>
            <a:pPr>
              <a:spcBef>
                <a:spcPts val="600"/>
              </a:spcBef>
              <a:defRPr/>
            </a:pPr>
            <a:r>
              <a:rPr lang="en-US" sz="1100" dirty="0"/>
              <a:t>This training module was developed and approved by the Centers for Medicare &amp; Medicaid Services (CMS), the federal agency that administers Medicare, Medicaid, the Children’s Health Insurance Program (CHIP), and the Federally-facilitated Health Insurance Marketplace. The information in this module was correct as of </a:t>
            </a:r>
            <a:r>
              <a:rPr lang="en-US" sz="1100" dirty="0" smtClean="0"/>
              <a:t>September 2017. </a:t>
            </a:r>
            <a:endParaRPr lang="en-US" sz="1100" dirty="0"/>
          </a:p>
          <a:p>
            <a:pPr>
              <a:spcBef>
                <a:spcPts val="600"/>
              </a:spcBef>
            </a:pPr>
            <a:r>
              <a:rPr lang="en-US" sz="1100" dirty="0"/>
              <a:t>To check for an updated version of this training module, visit </a:t>
            </a:r>
            <a:r>
              <a:rPr lang="en-US" sz="1100" u="sng" dirty="0">
                <a:solidFill>
                  <a:srgbClr val="000000"/>
                </a:solidFill>
                <a:ea typeface="Times New Roman"/>
                <a:cs typeface="Times New Roman"/>
                <a:hlinkClick r:id="rId3"/>
              </a:rPr>
              <a:t>CMS.gov/Outreach-and-Education/Training/CMSNationalTrainingProgram/Training-Library.html</a:t>
            </a:r>
            <a:r>
              <a:rPr lang="en-US" sz="1100" dirty="0">
                <a:ea typeface="Times New Roman"/>
                <a:cs typeface="Times New Roman"/>
              </a:rPr>
              <a:t>. </a:t>
            </a:r>
            <a:endParaRPr lang="en-US" sz="1100" dirty="0"/>
          </a:p>
          <a:p>
            <a:pPr>
              <a:spcBef>
                <a:spcPts val="600"/>
              </a:spcBef>
            </a:pPr>
            <a:r>
              <a:rPr lang="en-US" sz="1100" dirty="0"/>
              <a:t>The CMS National Training Program provides this as an informational resource for our partners. It’s not a legal document or intended for press purposes. The press can contact the CMS Press Office at </a:t>
            </a:r>
            <a:r>
              <a:rPr lang="en-US" sz="1100" u="sng" dirty="0">
                <a:hlinkClick r:id="rId4"/>
              </a:rPr>
              <a:t>press@cms.hhs.gov</a:t>
            </a:r>
            <a:r>
              <a:rPr lang="en-US" sz="1100" dirty="0"/>
              <a:t>. Official Medicare </a:t>
            </a:r>
            <a:r>
              <a:rPr lang="en-US" sz="1100" dirty="0" smtClean="0"/>
              <a:t>Program </a:t>
            </a:r>
            <a:r>
              <a:rPr lang="en-US" sz="1100" dirty="0"/>
              <a:t>legal guidance is contained in the relevant statutes, regulations, and rulings.</a:t>
            </a:r>
          </a:p>
          <a:p>
            <a:pPr>
              <a:spcBef>
                <a:spcPts val="600"/>
              </a:spcBef>
            </a:pPr>
            <a:endParaRPr lang="en-US" sz="1100" dirty="0"/>
          </a:p>
        </p:txBody>
      </p:sp>
    </p:spTree>
    <p:extLst>
      <p:ext uri="{BB962C8B-B14F-4D97-AF65-F5344CB8AC3E}">
        <p14:creationId xmlns:p14="http://schemas.microsoft.com/office/powerpoint/2010/main" val="367886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In a general search, you select </a:t>
            </a:r>
            <a:r>
              <a:rPr lang="en-US" baseline="0" dirty="0" smtClean="0"/>
              <a:t>someone’s current</a:t>
            </a:r>
            <a:r>
              <a:rPr lang="en-US" dirty="0" smtClean="0"/>
              <a:t> </a:t>
            </a:r>
            <a:r>
              <a:rPr lang="en-US" baseline="0" dirty="0" smtClean="0"/>
              <a:t>coverage from a list of plans available in their ZIP Code. </a:t>
            </a:r>
          </a:p>
          <a:p>
            <a:pPr>
              <a:spcBef>
                <a:spcPts val="600"/>
              </a:spcBef>
            </a:pPr>
            <a:r>
              <a:rPr lang="en-US" b="1" dirty="0" smtClean="0"/>
              <a:t>NOTE: </a:t>
            </a:r>
            <a:r>
              <a:rPr lang="en-US" baseline="0" dirty="0" smtClean="0"/>
              <a:t>This information is prepopulated in the </a:t>
            </a:r>
            <a:r>
              <a:rPr lang="en-US" i="1" baseline="0" dirty="0" smtClean="0"/>
              <a:t>Current Profile </a:t>
            </a:r>
            <a:r>
              <a:rPr lang="en-US" baseline="0" dirty="0" smtClean="0"/>
              <a:t>box when using a personalized search.</a:t>
            </a:r>
            <a:endParaRPr lang="en-US" dirty="0"/>
          </a:p>
        </p:txBody>
      </p:sp>
    </p:spTree>
    <p:extLst>
      <p:ext uri="{BB962C8B-B14F-4D97-AF65-F5344CB8AC3E}">
        <p14:creationId xmlns:p14="http://schemas.microsoft.com/office/powerpoint/2010/main" val="296753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Step</a:t>
            </a:r>
            <a:r>
              <a:rPr lang="en-US" baseline="0" dirty="0" smtClean="0"/>
              <a:t> 2 of 4: Enter Your Drugs </a:t>
            </a:r>
          </a:p>
          <a:p>
            <a:pPr>
              <a:spcBef>
                <a:spcPts val="600"/>
              </a:spcBef>
            </a:pPr>
            <a:r>
              <a:rPr lang="en-US" b="1" baseline="0" dirty="0" smtClean="0"/>
              <a:t>NOTE:</a:t>
            </a:r>
            <a:r>
              <a:rPr lang="en-US" baseline="0" dirty="0" smtClean="0"/>
              <a:t> The </a:t>
            </a:r>
            <a:r>
              <a:rPr lang="en-US" i="1" baseline="0" dirty="0" smtClean="0"/>
              <a:t>My Current Profile </a:t>
            </a:r>
            <a:r>
              <a:rPr lang="en-US" baseline="0" dirty="0" smtClean="0"/>
              <a:t>section includes the ZIP Code and the information entered in the general search. This information would prepopulate with the person’s information when using a personalized search. It would include both current and future coverage with effective dates, along with any current and future subsidy information with effective dates. </a:t>
            </a:r>
          </a:p>
          <a:p>
            <a:pPr>
              <a:spcBef>
                <a:spcPts val="600"/>
              </a:spcBef>
            </a:pPr>
            <a:r>
              <a:rPr lang="en-US" dirty="0" smtClean="0"/>
              <a:t>There are 2</a:t>
            </a:r>
            <a:r>
              <a:rPr lang="en-US" baseline="0" dirty="0" smtClean="0"/>
              <a:t> options available when you don’t want to enter drugs. It’s important to understand the cost estimates you’ll see later in the </a:t>
            </a:r>
            <a:r>
              <a:rPr lang="en-US" i="1" baseline="0" dirty="0" smtClean="0"/>
              <a:t>Plan Results</a:t>
            </a:r>
            <a:r>
              <a:rPr lang="en-US" baseline="0" dirty="0" smtClean="0"/>
              <a:t>. </a:t>
            </a:r>
          </a:p>
          <a:p>
            <a:pPr marL="228600" indent="-228600">
              <a:spcBef>
                <a:spcPts val="600"/>
              </a:spcBef>
              <a:buFont typeface="+mj-lt"/>
              <a:buAutoNum type="arabicPeriod"/>
            </a:pPr>
            <a:r>
              <a:rPr lang="en-US" baseline="0" dirty="0" smtClean="0"/>
              <a:t>If you select “I </a:t>
            </a:r>
            <a:r>
              <a:rPr lang="en-US" dirty="0" smtClean="0"/>
              <a:t>don’t take any drugs,” the amount you</a:t>
            </a:r>
            <a:r>
              <a:rPr lang="en-US" baseline="0" dirty="0" smtClean="0"/>
              <a:t> see later in the </a:t>
            </a:r>
            <a:r>
              <a:rPr lang="en-US" i="1" baseline="0" dirty="0" smtClean="0"/>
              <a:t>Plan Results </a:t>
            </a:r>
            <a:r>
              <a:rPr lang="en-US" baseline="0" dirty="0" smtClean="0"/>
              <a:t>will only include the annual costs for the plan’s premium if applicable.</a:t>
            </a:r>
          </a:p>
          <a:p>
            <a:pPr marL="228600" indent="-228600">
              <a:spcBef>
                <a:spcPts val="600"/>
              </a:spcBef>
              <a:buFont typeface="+mj-lt"/>
              <a:buAutoNum type="arabicPeriod"/>
            </a:pPr>
            <a:r>
              <a:rPr lang="en-US" baseline="0" dirty="0" smtClean="0"/>
              <a:t>If you select “I don’t want to add drugs now,” the Plan Finder logic assumes the person takes drugs, so the amount you see later in the </a:t>
            </a:r>
            <a:r>
              <a:rPr lang="en-US" i="1" baseline="0" dirty="0" smtClean="0"/>
              <a:t>Plan Results </a:t>
            </a:r>
            <a:r>
              <a:rPr lang="en-US" baseline="0" dirty="0" smtClean="0"/>
              <a:t>page will be an estimate of what a person might pay on average based on their health status. The default is </a:t>
            </a:r>
            <a:r>
              <a:rPr lang="en-US" i="1" baseline="0" dirty="0" smtClean="0"/>
              <a:t>good health</a:t>
            </a:r>
            <a:r>
              <a:rPr lang="en-US" baseline="0" dirty="0" smtClean="0"/>
              <a:t>, but you can change it with filter options to </a:t>
            </a:r>
            <a:r>
              <a:rPr lang="en-US" i="1" baseline="0" dirty="0" smtClean="0"/>
              <a:t>poor </a:t>
            </a:r>
            <a:r>
              <a:rPr lang="en-US" baseline="0" dirty="0" smtClean="0"/>
              <a:t>or </a:t>
            </a:r>
            <a:r>
              <a:rPr lang="en-US" i="1" baseline="0" dirty="0" smtClean="0"/>
              <a:t>excellent health</a:t>
            </a:r>
            <a:r>
              <a:rPr lang="en-US" baseline="0" dirty="0" smtClean="0"/>
              <a:t>, to update cost estimates.</a:t>
            </a:r>
          </a:p>
          <a:p>
            <a:pPr>
              <a:spcBef>
                <a:spcPts val="600"/>
              </a:spcBef>
            </a:pPr>
            <a:r>
              <a:rPr lang="en-US" baseline="0" dirty="0" smtClean="0"/>
              <a:t>When helping </a:t>
            </a:r>
            <a:r>
              <a:rPr lang="en-US" dirty="0" smtClean="0"/>
              <a:t>someone </a:t>
            </a:r>
            <a:r>
              <a:rPr lang="en-US" baseline="0" dirty="0" smtClean="0"/>
              <a:t>who takes prescriptions, it’s important to enter the drugs as they’re prescribed today by their doctor to get the most accurate pricing of what they’ll pay for their prescriptions.</a:t>
            </a:r>
          </a:p>
          <a:p>
            <a:pPr>
              <a:spcBef>
                <a:spcPts val="600"/>
              </a:spcBef>
            </a:pPr>
            <a:r>
              <a:rPr lang="en-US" b="1" dirty="0"/>
              <a:t>NOTE: </a:t>
            </a:r>
            <a:r>
              <a:rPr lang="en-US" dirty="0"/>
              <a:t>Blue lettering </a:t>
            </a:r>
            <a:r>
              <a:rPr lang="en-US" dirty="0" smtClean="0"/>
              <a:t>throughout the Medicare Plan Finder means </a:t>
            </a:r>
            <a:r>
              <a:rPr lang="en-US" dirty="0"/>
              <a:t>you can click there for more information.</a:t>
            </a:r>
          </a:p>
          <a:p>
            <a:pPr>
              <a:spcBef>
                <a:spcPts val="600"/>
              </a:spcBef>
            </a:pPr>
            <a:endParaRPr lang="en-US" dirty="0" smtClean="0"/>
          </a:p>
          <a:p>
            <a:pPr>
              <a:spcBef>
                <a:spcPts val="600"/>
              </a:spcBef>
            </a:pPr>
            <a:endParaRPr lang="en-US" dirty="0"/>
          </a:p>
        </p:txBody>
      </p:sp>
    </p:spTree>
    <p:extLst>
      <p:ext uri="{BB962C8B-B14F-4D97-AF65-F5344CB8AC3E}">
        <p14:creationId xmlns:p14="http://schemas.microsoft.com/office/powerpoint/2010/main" val="37099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spcBef>
                <a:spcPts val="600"/>
              </a:spcBef>
              <a:defRPr/>
            </a:pPr>
            <a:r>
              <a:rPr lang="en-US" dirty="0" smtClean="0"/>
              <a:t>You can retrieve someone’s existing</a:t>
            </a:r>
            <a:r>
              <a:rPr lang="en-US" baseline="0" dirty="0" smtClean="0"/>
              <a:t> drug list by entering the 10-digit Drug List ID and password in the </a:t>
            </a:r>
            <a:r>
              <a:rPr lang="en-US" i="1" baseline="0" dirty="0" smtClean="0"/>
              <a:t>Retrieve My Saved Drug List </a:t>
            </a:r>
            <a:r>
              <a:rPr lang="en-US" baseline="0" dirty="0" smtClean="0"/>
              <a:t>section</a:t>
            </a:r>
            <a:r>
              <a:rPr lang="en-US" dirty="0" smtClean="0"/>
              <a:t> and click “Retrieve My Drug List</a:t>
            </a:r>
            <a:r>
              <a:rPr lang="en-US" baseline="0" dirty="0" smtClean="0"/>
              <a:t>.” Or, begin a new drug list by typing the name of the drug and click “Find My Drug.” </a:t>
            </a:r>
          </a:p>
          <a:p>
            <a:pPr defTabSz="457174">
              <a:spcBef>
                <a:spcPts val="600"/>
              </a:spcBef>
              <a:defRPr/>
            </a:pPr>
            <a:r>
              <a:rPr lang="en-US" dirty="0" smtClean="0"/>
              <a:t>When </a:t>
            </a:r>
            <a:r>
              <a:rPr lang="en-US" dirty="0"/>
              <a:t>doing an update to a previous </a:t>
            </a:r>
            <a:r>
              <a:rPr lang="en-US" dirty="0" smtClean="0"/>
              <a:t>enrollment, you should </a:t>
            </a:r>
            <a:r>
              <a:rPr lang="en-US" dirty="0"/>
              <a:t>double check the status of any drugs formerly </a:t>
            </a:r>
            <a:r>
              <a:rPr lang="en-US" dirty="0" smtClean="0"/>
              <a:t>listed. The </a:t>
            </a:r>
            <a:r>
              <a:rPr lang="en-US" dirty="0"/>
              <a:t>old drug list </a:t>
            </a:r>
            <a:r>
              <a:rPr lang="en-US" dirty="0" smtClean="0"/>
              <a:t>may have </a:t>
            </a:r>
            <a:r>
              <a:rPr lang="en-US" dirty="0"/>
              <a:t>some mail </a:t>
            </a:r>
            <a:r>
              <a:rPr lang="en-US" dirty="0" smtClean="0"/>
              <a:t>order drugs and </a:t>
            </a:r>
            <a:r>
              <a:rPr lang="en-US" dirty="0"/>
              <a:t>some retail </a:t>
            </a:r>
            <a:r>
              <a:rPr lang="en-US" dirty="0" smtClean="0"/>
              <a:t>drugs, and </a:t>
            </a:r>
            <a:r>
              <a:rPr lang="en-US" dirty="0"/>
              <a:t>the </a:t>
            </a:r>
            <a:r>
              <a:rPr lang="en-US" dirty="0" smtClean="0"/>
              <a:t>current plan </a:t>
            </a:r>
            <a:r>
              <a:rPr lang="en-US" dirty="0"/>
              <a:t>being viewed </a:t>
            </a:r>
            <a:r>
              <a:rPr lang="en-US" dirty="0" smtClean="0"/>
              <a:t>may </a:t>
            </a:r>
            <a:r>
              <a:rPr lang="en-US" dirty="0"/>
              <a:t>not offer mail order pricing. </a:t>
            </a:r>
            <a:r>
              <a:rPr lang="en-US" dirty="0" smtClean="0"/>
              <a:t>Plan sponsors</a:t>
            </a:r>
            <a:r>
              <a:rPr lang="en-US" dirty="0"/>
              <a:t>, not CMS, decide which drugs to offer </a:t>
            </a:r>
            <a:r>
              <a:rPr lang="en-US" dirty="0" smtClean="0"/>
              <a:t>as </a:t>
            </a:r>
            <a:r>
              <a:rPr lang="en-US" dirty="0"/>
              <a:t>mail </a:t>
            </a:r>
            <a:r>
              <a:rPr lang="en-US" dirty="0" smtClean="0"/>
              <a:t>order drugs.</a:t>
            </a:r>
            <a:r>
              <a:rPr lang="en-US" dirty="0"/>
              <a:t> </a:t>
            </a:r>
            <a:r>
              <a:rPr lang="en-US" dirty="0" smtClean="0"/>
              <a:t>This </a:t>
            </a:r>
            <a:r>
              <a:rPr lang="en-US" dirty="0"/>
              <a:t>varies from plan to plan and changes from </a:t>
            </a:r>
            <a:r>
              <a:rPr lang="en-US" dirty="0" smtClean="0"/>
              <a:t>year to year. </a:t>
            </a:r>
            <a:endParaRPr lang="en-US" baseline="0" dirty="0" smtClean="0"/>
          </a:p>
          <a:p>
            <a:pPr defTabSz="457174">
              <a:spcBef>
                <a:spcPts val="600"/>
              </a:spcBef>
              <a:defRPr/>
            </a:pPr>
            <a:r>
              <a:rPr lang="en-US" b="1" baseline="0" dirty="0" smtClean="0"/>
              <a:t>NOTE:</a:t>
            </a:r>
            <a:r>
              <a:rPr lang="en-US" baseline="0" dirty="0" smtClean="0"/>
              <a:t> A personalized search will go directly to Step 2 from the homepage and display the person’s drug list, if one exists.</a:t>
            </a:r>
            <a:endParaRPr lang="en-US" dirty="0" smtClean="0"/>
          </a:p>
          <a:p>
            <a:pPr>
              <a:spcBef>
                <a:spcPts val="600"/>
              </a:spcBef>
            </a:pPr>
            <a:endParaRPr lang="en-US" dirty="0"/>
          </a:p>
        </p:txBody>
      </p:sp>
    </p:spTree>
    <p:extLst>
      <p:ext uri="{BB962C8B-B14F-4D97-AF65-F5344CB8AC3E}">
        <p14:creationId xmlns:p14="http://schemas.microsoft.com/office/powerpoint/2010/main" val="1746450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Once you enter a drug, a pop-up box displays the dosage, quantity,</a:t>
            </a:r>
            <a:r>
              <a:rPr lang="en-US" baseline="0" dirty="0" smtClean="0"/>
              <a:t> frequency in which the person refills, and where they buy their prescription (either retail or mail order). Remember to enter the drug as it’s </a:t>
            </a:r>
            <a:r>
              <a:rPr lang="en-US" dirty="0" smtClean="0"/>
              <a:t>prescribed</a:t>
            </a:r>
            <a:r>
              <a:rPr lang="en-US" baseline="0" dirty="0" smtClean="0"/>
              <a:t> to display accurate pricing. For example, if you select a frequency greater than that prescribed by the doctor, it may result in the display for full drug costs, rather than the appropriate cost-sharing amount. </a:t>
            </a:r>
            <a:r>
              <a:rPr lang="en-US" dirty="0" smtClean="0"/>
              <a:t>There are</a:t>
            </a:r>
            <a:r>
              <a:rPr lang="en-US" baseline="0" dirty="0" smtClean="0"/>
              <a:t> additional helpful links listed below the drug entry field that include “Help with common drug abbreviations” and “Hints on how to enter drug information.”</a:t>
            </a:r>
            <a:endParaRPr lang="en-US" dirty="0"/>
          </a:p>
        </p:txBody>
      </p:sp>
    </p:spTree>
    <p:extLst>
      <p:ext uri="{BB962C8B-B14F-4D97-AF65-F5344CB8AC3E}">
        <p14:creationId xmlns:p14="http://schemas.microsoft.com/office/powerpoint/2010/main" val="2118256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aseline="0" dirty="0" smtClean="0"/>
              <a:t>Some brand-name drugs have a lower-cost generic alternative. The pop-up box defaults to the suggested lower-cost generic alternative. Always check with the person you’re helping to see if they want to look at pricing for the generic drug, or use the brand-name drug. They should consult their doctor or pharmacist to see what’s best for them. </a:t>
            </a:r>
            <a:endParaRPr lang="en-US" dirty="0"/>
          </a:p>
        </p:txBody>
      </p:sp>
    </p:spTree>
    <p:extLst>
      <p:ext uri="{BB962C8B-B14F-4D97-AF65-F5344CB8AC3E}">
        <p14:creationId xmlns:p14="http://schemas.microsoft.com/office/powerpoint/2010/main" val="350797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With the first drug entry, you’ll note a drug</a:t>
            </a:r>
            <a:r>
              <a:rPr lang="en-US" baseline="0" dirty="0" smtClean="0"/>
              <a:t> list ID is generated and immediately populated with the current date as the “Password Date.”</a:t>
            </a:r>
            <a:endParaRPr lang="en-US" dirty="0"/>
          </a:p>
        </p:txBody>
      </p:sp>
    </p:spTree>
    <p:extLst>
      <p:ext uri="{BB962C8B-B14F-4D97-AF65-F5344CB8AC3E}">
        <p14:creationId xmlns:p14="http://schemas.microsoft.com/office/powerpoint/2010/main" val="2305231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You can change the Password Date to whatever date is easiest for the person to remember. For example, their birthday or anniversary. The drug entered will display in the </a:t>
            </a:r>
            <a:r>
              <a:rPr lang="en-US" i="1" dirty="0"/>
              <a:t>My Drug List</a:t>
            </a:r>
            <a:r>
              <a:rPr lang="en-US" dirty="0"/>
              <a:t> section along with the quantity, frequency, and pharmacy you selected. You can switch back to brand or generic drug, and also have the option to make changes in the </a:t>
            </a:r>
            <a:r>
              <a:rPr lang="en-US" i="1" dirty="0"/>
              <a:t>ACTION</a:t>
            </a:r>
            <a:r>
              <a:rPr lang="en-US" dirty="0"/>
              <a:t> column (for example, change dose, or add another dose of existing drug). </a:t>
            </a:r>
          </a:p>
          <a:p>
            <a:pPr>
              <a:spcBef>
                <a:spcPts val="600"/>
              </a:spcBef>
            </a:pPr>
            <a:endParaRPr lang="en-US" dirty="0"/>
          </a:p>
        </p:txBody>
      </p:sp>
    </p:spTree>
    <p:extLst>
      <p:ext uri="{BB962C8B-B14F-4D97-AF65-F5344CB8AC3E}">
        <p14:creationId xmlns:p14="http://schemas.microsoft.com/office/powerpoint/2010/main" val="3553224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Once you finish entering</a:t>
            </a:r>
            <a:r>
              <a:rPr lang="en-US" baseline="0" dirty="0" smtClean="0"/>
              <a:t> the drugs (maximum of 25), you can print the person’s drug list and click on “My Drug List is Complete,” to move to the next step. </a:t>
            </a:r>
            <a:endParaRPr lang="en-US" dirty="0"/>
          </a:p>
        </p:txBody>
      </p:sp>
    </p:spTree>
    <p:extLst>
      <p:ext uri="{BB962C8B-B14F-4D97-AF65-F5344CB8AC3E}">
        <p14:creationId xmlns:p14="http://schemas.microsoft.com/office/powerpoint/2010/main" val="271677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spcBef>
                <a:spcPts val="600"/>
              </a:spcBef>
              <a:defRPr/>
            </a:pPr>
            <a:r>
              <a:rPr lang="en-US" dirty="0" smtClean="0"/>
              <a:t>Step 3 of 4: Select your Pharmacy(ies</a:t>
            </a:r>
            <a:r>
              <a:rPr lang="en-US" dirty="0"/>
              <a:t>)</a:t>
            </a:r>
            <a:r>
              <a:rPr lang="en-US" dirty="0" smtClean="0"/>
              <a:t>.</a:t>
            </a:r>
            <a:r>
              <a:rPr lang="en-US" baseline="0" dirty="0" smtClean="0"/>
              <a:t> </a:t>
            </a:r>
          </a:p>
          <a:p>
            <a:pPr defTabSz="457174">
              <a:spcBef>
                <a:spcPts val="600"/>
              </a:spcBef>
              <a:defRPr/>
            </a:pPr>
            <a:r>
              <a:rPr lang="en-US" baseline="0" dirty="0" smtClean="0"/>
              <a:t>The </a:t>
            </a:r>
            <a:r>
              <a:rPr lang="en-US" i="1" baseline="0" dirty="0" smtClean="0"/>
              <a:t>My Current Profile </a:t>
            </a:r>
            <a:r>
              <a:rPr lang="en-US" baseline="0" dirty="0" smtClean="0"/>
              <a:t>section at the top right now lists the </a:t>
            </a:r>
            <a:r>
              <a:rPr lang="en-US" i="1" baseline="0" dirty="0" smtClean="0"/>
              <a:t>Drug List ID </a:t>
            </a:r>
            <a:r>
              <a:rPr lang="en-US" baseline="0" dirty="0" smtClean="0"/>
              <a:t>and the </a:t>
            </a:r>
            <a:r>
              <a:rPr lang="en-US" i="1" baseline="0" dirty="0" smtClean="0"/>
              <a:t>Password Date</a:t>
            </a:r>
            <a:r>
              <a:rPr lang="en-US" baseline="0" dirty="0" smtClean="0"/>
              <a:t>. </a:t>
            </a:r>
            <a:r>
              <a:rPr lang="en-US" dirty="0" smtClean="0"/>
              <a:t>You can select</a:t>
            </a:r>
            <a:r>
              <a:rPr lang="en-US" baseline="0" dirty="0" smtClean="0"/>
              <a:t> up to 2 pharmacies to get a better estimate of how much the person’s prescriptions will cost by plan, based on what they negotiate with the pharmacy. Select the pharmacy where the person currently buys or shops for their prescriptions to determine whether their pharmacy is in a plan’s network (standard cost-sharing), considered a preferred pharmacy (offers preferred cost-sharing), or out-of-network (displays full</a:t>
            </a:r>
            <a:r>
              <a:rPr lang="en-US" dirty="0" smtClean="0"/>
              <a:t> price of the drugs with no insurance)</a:t>
            </a:r>
            <a:r>
              <a:rPr lang="en-US" baseline="0" dirty="0" smtClean="0"/>
              <a:t>.</a:t>
            </a:r>
          </a:p>
          <a:p>
            <a:pPr defTabSz="457174">
              <a:spcBef>
                <a:spcPts val="600"/>
              </a:spcBef>
              <a:defRPr/>
            </a:pPr>
            <a:r>
              <a:rPr lang="en-US" dirty="0" smtClean="0"/>
              <a:t>You</a:t>
            </a:r>
            <a:r>
              <a:rPr lang="en-US" baseline="0" dirty="0" smtClean="0"/>
              <a:t> can use the drop‐down arrow to expand the radius within the ZIP Code entered, or you can use the </a:t>
            </a:r>
            <a:r>
              <a:rPr lang="en-US" i="1" baseline="0" dirty="0" smtClean="0"/>
              <a:t>Search New Location or by Pharmacy Name</a:t>
            </a:r>
            <a:r>
              <a:rPr lang="en-US" baseline="0" dirty="0" smtClean="0"/>
              <a:t> to look for long-term care pharmacies or change the ZIP Code where they shop. </a:t>
            </a:r>
          </a:p>
          <a:p>
            <a:pPr defTabSz="457174">
              <a:spcBef>
                <a:spcPts val="600"/>
              </a:spcBef>
              <a:defRPr/>
            </a:pPr>
            <a:r>
              <a:rPr lang="en-US" baseline="0" dirty="0" smtClean="0"/>
              <a:t>Let’s assume for this example that the person lives in ZIP Code 50309, but shops at a pharmacy in ZIP Code 50308. We’ll use the </a:t>
            </a:r>
            <a:r>
              <a:rPr lang="en-US" i="1" baseline="0" dirty="0" smtClean="0"/>
              <a:t>Search New Location</a:t>
            </a:r>
            <a:r>
              <a:rPr lang="en-US" baseline="0" dirty="0" smtClean="0"/>
              <a:t> feature and enter “50308.” Again, we can expand the 1 mile radius with the drop down, but the person currently shops at the Walgreens and Hammer Pharmacy in Des Moines.  </a:t>
            </a:r>
            <a:endParaRPr lang="en-US" dirty="0" smtClean="0"/>
          </a:p>
          <a:p>
            <a:pPr defTabSz="457174">
              <a:spcBef>
                <a:spcPts val="600"/>
              </a:spcBef>
              <a:defRPr/>
            </a:pPr>
            <a:endParaRPr lang="en-US" dirty="0" smtClean="0"/>
          </a:p>
          <a:p>
            <a:pPr>
              <a:spcBef>
                <a:spcPts val="600"/>
              </a:spcBef>
            </a:pPr>
            <a:endParaRPr lang="en-US" dirty="0"/>
          </a:p>
        </p:txBody>
      </p:sp>
    </p:spTree>
    <p:extLst>
      <p:ext uri="{BB962C8B-B14F-4D97-AF65-F5344CB8AC3E}">
        <p14:creationId xmlns:p14="http://schemas.microsoft.com/office/powerpoint/2010/main" val="3054460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You can click on the “Show/Hide</a:t>
            </a:r>
            <a:r>
              <a:rPr lang="en-US" baseline="0" dirty="0" smtClean="0"/>
              <a:t> Pharmacy Map” link to show the Google Map display of all the pharmacies found in the 1 mile radius of the ZIP C</a:t>
            </a:r>
            <a:r>
              <a:rPr lang="en-US" dirty="0" smtClean="0"/>
              <a:t>o</a:t>
            </a:r>
            <a:r>
              <a:rPr lang="en-US" baseline="0" dirty="0" smtClean="0"/>
              <a:t>de entered. You can click on “Show/Hide Pharmacy Map” again to hide the map. Next, click on the “Continue To Plan Results” </a:t>
            </a:r>
            <a:r>
              <a:rPr lang="en-US" dirty="0" smtClean="0"/>
              <a:t>button </a:t>
            </a:r>
            <a:r>
              <a:rPr lang="en-US" baseline="0" dirty="0" smtClean="0"/>
              <a:t>to continue in Plan Finder once the desired pharmacies have been selected.</a:t>
            </a:r>
            <a:endParaRPr lang="en-US" dirty="0"/>
          </a:p>
        </p:txBody>
      </p:sp>
    </p:spTree>
    <p:extLst>
      <p:ext uri="{BB962C8B-B14F-4D97-AF65-F5344CB8AC3E}">
        <p14:creationId xmlns:p14="http://schemas.microsoft.com/office/powerpoint/2010/main" val="99922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Medicare Plan Finder is designed</a:t>
            </a:r>
            <a:r>
              <a:rPr lang="en-US" baseline="0" dirty="0" smtClean="0"/>
              <a:t> to help people view and compare the Medicare health and drug plans available in their area. It helps identify which plans cover their prescriptions at their pharmacy, at the most affordable price. The information on costs is an estimate. They can share this information with their doctor or pharmacist to discuss what works best for them. </a:t>
            </a:r>
            <a:endParaRPr lang="en-US" dirty="0"/>
          </a:p>
        </p:txBody>
      </p:sp>
    </p:spTree>
    <p:extLst>
      <p:ext uri="{BB962C8B-B14F-4D97-AF65-F5344CB8AC3E}">
        <p14:creationId xmlns:p14="http://schemas.microsoft.com/office/powerpoint/2010/main" val="938353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600"/>
              </a:spcBef>
              <a:defRPr/>
            </a:pPr>
            <a:r>
              <a:rPr lang="en-US" dirty="0" smtClean="0"/>
              <a:t>Step</a:t>
            </a:r>
            <a:r>
              <a:rPr lang="en-US" baseline="0" dirty="0" smtClean="0"/>
              <a:t> 4 of 4: Refine Your Plan Results</a:t>
            </a:r>
            <a:endParaRPr lang="en-US" dirty="0" smtClean="0"/>
          </a:p>
          <a:p>
            <a:pPr defTabSz="465887">
              <a:spcBef>
                <a:spcPts val="600"/>
              </a:spcBef>
              <a:defRPr/>
            </a:pPr>
            <a:r>
              <a:rPr lang="en-US" baseline="0" dirty="0" smtClean="0"/>
              <a:t>You’ll see the number of plans available in the </a:t>
            </a:r>
            <a:r>
              <a:rPr lang="en-US" dirty="0" smtClean="0"/>
              <a:t>ZIP</a:t>
            </a:r>
            <a:r>
              <a:rPr lang="en-US" baseline="0" dirty="0" smtClean="0"/>
              <a:t> Code initially entered (50308). You can use the filter options on the left to help narrow your search. </a:t>
            </a:r>
          </a:p>
          <a:p>
            <a:pPr defTabSz="465887">
              <a:spcBef>
                <a:spcPts val="600"/>
              </a:spcBef>
              <a:defRPr/>
            </a:pPr>
            <a:r>
              <a:rPr lang="en-US" baseline="0" dirty="0" smtClean="0"/>
              <a:t>If you’re working with someone with full Medicare and Medicaid coverage and want to see any Special Needs Plans (SNPs) available, you need to click on “Select Special Needs Plans” and choose to include them in your plan results. These plans </a:t>
            </a:r>
            <a:r>
              <a:rPr lang="en-US" b="1" baseline="0" dirty="0" smtClean="0"/>
              <a:t>don’t </a:t>
            </a:r>
            <a:r>
              <a:rPr lang="en-US" baseline="0" dirty="0" smtClean="0"/>
              <a:t>automatically display because of the special eligibility requirements. SNPs limit membership to people with specific diseases or characteristics. You can use the </a:t>
            </a:r>
            <a:r>
              <a:rPr lang="en-US" i="1" baseline="0" dirty="0" smtClean="0"/>
              <a:t>Change Health Status</a:t>
            </a:r>
            <a:r>
              <a:rPr lang="en-US" baseline="0" dirty="0" smtClean="0"/>
              <a:t> filter when you’ve selected you “Don’t want to enter drugs now,” to either “Poor” health (to raise cost estimates) or “Excellent” health (to lower the estimated drug costs that you see in the plan results page). </a:t>
            </a:r>
          </a:p>
          <a:p>
            <a:pPr defTabSz="465887">
              <a:spcBef>
                <a:spcPts val="600"/>
              </a:spcBef>
              <a:defRPr/>
            </a:pPr>
            <a:r>
              <a:rPr lang="en-US" baseline="0" dirty="0" smtClean="0"/>
              <a:t>Finally, you can select the type of plans you’d like to see displayed in the person’s plan results, such as stand-alone Prescription Drug Plans, Medicare Health Plans with drug coverage, and/or Medicare Health Plans without drug coverage. Next, click on “Continue to Plan Results” to continue in Plan Finder once the desired pharmacies have been selected.</a:t>
            </a:r>
            <a:endParaRPr lang="en-US" dirty="0" smtClean="0"/>
          </a:p>
          <a:p>
            <a:pPr>
              <a:spcBef>
                <a:spcPts val="600"/>
              </a:spcBef>
            </a:pPr>
            <a:endParaRPr lang="en-US" dirty="0"/>
          </a:p>
        </p:txBody>
      </p:sp>
    </p:spTree>
    <p:extLst>
      <p:ext uri="{BB962C8B-B14F-4D97-AF65-F5344CB8AC3E}">
        <p14:creationId xmlns:p14="http://schemas.microsoft.com/office/powerpoint/2010/main" val="2637852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aseline="0" dirty="0" smtClean="0"/>
              <a:t>The </a:t>
            </a:r>
            <a:r>
              <a:rPr lang="en-US" i="1" baseline="0" dirty="0" smtClean="0"/>
              <a:t>symbols</a:t>
            </a:r>
            <a:r>
              <a:rPr lang="en-US" baseline="0" dirty="0" smtClean="0"/>
              <a:t> legend explains the symbols that appear on the page. These symbols display dynamically, and only display when applicable to a plan in the person’s area. For example, the 5-Star rating symbol only appears when there are 5-Star plans available in their area. This slide shows how the plan results are laid out in a collapsed view (to expand view you click [+]).</a:t>
            </a:r>
            <a:r>
              <a:rPr lang="en-US" dirty="0" smtClean="0"/>
              <a:t> </a:t>
            </a:r>
            <a:r>
              <a:rPr lang="en-US" baseline="0" dirty="0" smtClean="0"/>
              <a:t>The information starts with </a:t>
            </a:r>
            <a:r>
              <a:rPr lang="en-US" i="1" baseline="0" dirty="0" smtClean="0"/>
              <a:t>Your Current Plan/Coverage </a:t>
            </a:r>
            <a:r>
              <a:rPr lang="en-US" baseline="0" dirty="0" smtClean="0"/>
              <a:t>followed by </a:t>
            </a:r>
            <a:r>
              <a:rPr lang="en-US" i="1" baseline="0" dirty="0" smtClean="0"/>
              <a:t>Prescription Drug Plans</a:t>
            </a:r>
            <a:r>
              <a:rPr lang="en-US" baseline="0" dirty="0" smtClean="0"/>
              <a:t>, </a:t>
            </a:r>
            <a:r>
              <a:rPr lang="en-US" i="1" baseline="0" dirty="0" smtClean="0"/>
              <a:t>Medicare Health Plans with Drug Coverage and Medicare Health Plans without Drug Coverage</a:t>
            </a:r>
            <a:r>
              <a:rPr lang="en-US" baseline="0" dirty="0" smtClean="0"/>
              <a:t>. The </a:t>
            </a:r>
            <a:r>
              <a:rPr lang="en-US" i="1" baseline="0" dirty="0" smtClean="0"/>
              <a:t>Star Ratings </a:t>
            </a:r>
            <a:r>
              <a:rPr lang="en-US" baseline="0" dirty="0" smtClean="0"/>
              <a:t>feature provides a summary of all the plans’ quality and performance star ratings. </a:t>
            </a:r>
            <a:endParaRPr lang="en-US" dirty="0"/>
          </a:p>
        </p:txBody>
      </p:sp>
    </p:spTree>
    <p:extLst>
      <p:ext uri="{BB962C8B-B14F-4D97-AF65-F5344CB8AC3E}">
        <p14:creationId xmlns:p14="http://schemas.microsoft.com/office/powerpoint/2010/main" val="1396970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a:t>
            </a:r>
            <a:r>
              <a:rPr lang="en-US" i="1" dirty="0" smtClean="0"/>
              <a:t>Star Ratings </a:t>
            </a:r>
            <a:r>
              <a:rPr lang="en-US" dirty="0" smtClean="0"/>
              <a:t>link provides a complete</a:t>
            </a:r>
            <a:r>
              <a:rPr lang="en-US" baseline="0" dirty="0" smtClean="0"/>
              <a:t> report and allows you to view and compare the overall plan</a:t>
            </a:r>
            <a:r>
              <a:rPr lang="en-US" dirty="0" smtClean="0"/>
              <a:t> quality ratings, or </a:t>
            </a:r>
            <a:r>
              <a:rPr lang="en-US" baseline="0" dirty="0" smtClean="0"/>
              <a:t>specif</a:t>
            </a:r>
            <a:r>
              <a:rPr lang="en-US" dirty="0" smtClean="0"/>
              <a:t>ic </a:t>
            </a:r>
            <a:r>
              <a:rPr lang="en-US" i="1" dirty="0" smtClean="0"/>
              <a:t>Plan Star Ratings </a:t>
            </a:r>
            <a:r>
              <a:rPr lang="en-US" dirty="0" smtClean="0"/>
              <a:t>for customer satisfaction</a:t>
            </a:r>
            <a:r>
              <a:rPr lang="en-US" dirty="0"/>
              <a:t>, </a:t>
            </a:r>
            <a:r>
              <a:rPr lang="en-US" dirty="0" smtClean="0"/>
              <a:t>complaints</a:t>
            </a:r>
            <a:r>
              <a:rPr lang="en-US" dirty="0"/>
              <a:t>, </a:t>
            </a:r>
            <a:r>
              <a:rPr lang="en-US" dirty="0" smtClean="0"/>
              <a:t>experiences</a:t>
            </a:r>
            <a:r>
              <a:rPr lang="en-US" dirty="0"/>
              <a:t>, or </a:t>
            </a:r>
            <a:r>
              <a:rPr lang="en-US" dirty="0" smtClean="0"/>
              <a:t>pricing for all plans </a:t>
            </a:r>
            <a:r>
              <a:rPr lang="en-US" baseline="0" dirty="0" smtClean="0"/>
              <a:t>in the person’s ZIP Code. There’s also an icon indicating if</a:t>
            </a:r>
            <a:r>
              <a:rPr lang="en-US" dirty="0" smtClean="0"/>
              <a:t> a particular plan on the list is currently a </a:t>
            </a:r>
            <a:r>
              <a:rPr lang="en-US" i="1" dirty="0" smtClean="0"/>
              <a:t>Sanctioned Plan</a:t>
            </a:r>
            <a:r>
              <a:rPr lang="en-US" dirty="0" smtClean="0"/>
              <a:t>. This means that CMS isn’t currently allowing the plan to enroll any new members. </a:t>
            </a:r>
            <a:endParaRPr lang="en-US" dirty="0"/>
          </a:p>
        </p:txBody>
      </p:sp>
    </p:spTree>
    <p:extLst>
      <p:ext uri="{BB962C8B-B14F-4D97-AF65-F5344CB8AC3E}">
        <p14:creationId xmlns:p14="http://schemas.microsoft.com/office/powerpoint/2010/main" val="1731256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cs typeface="Arial" pitchFamily="34" charset="0"/>
              </a:rPr>
              <a:t>On the </a:t>
            </a:r>
            <a:r>
              <a:rPr lang="en-US" i="1" dirty="0" smtClean="0">
                <a:cs typeface="Arial" pitchFamily="34" charset="0"/>
              </a:rPr>
              <a:t>Plan</a:t>
            </a:r>
            <a:r>
              <a:rPr lang="en-US" i="1" baseline="0" dirty="0" smtClean="0">
                <a:cs typeface="Arial" pitchFamily="34" charset="0"/>
              </a:rPr>
              <a:t> Details </a:t>
            </a:r>
            <a:r>
              <a:rPr lang="en-US" baseline="0" dirty="0" smtClean="0">
                <a:cs typeface="Arial" pitchFamily="34" charset="0"/>
              </a:rPr>
              <a:t>page, y</a:t>
            </a:r>
            <a:r>
              <a:rPr lang="en-US" dirty="0" smtClean="0">
                <a:cs typeface="Arial" pitchFamily="34" charset="0"/>
              </a:rPr>
              <a:t>ou can click on the “View information about why members are leaving the plan” link to see more information about member disenrollment for a particular plan</a:t>
            </a:r>
            <a:r>
              <a:rPr lang="en-US" sz="1000" dirty="0">
                <a:latin typeface="Arial" pitchFamily="34" charset="0"/>
                <a:cs typeface="Arial" pitchFamily="34" charset="0"/>
              </a:rPr>
              <a:t>.</a:t>
            </a:r>
          </a:p>
        </p:txBody>
      </p:sp>
    </p:spTree>
    <p:extLst>
      <p:ext uri="{BB962C8B-B14F-4D97-AF65-F5344CB8AC3E}">
        <p14:creationId xmlns:p14="http://schemas.microsoft.com/office/powerpoint/2010/main" val="2394172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cs typeface="Arial" pitchFamily="34" charset="0"/>
              </a:rPr>
              <a:t>The member disenrollment information</a:t>
            </a:r>
            <a:r>
              <a:rPr lang="en-US" baseline="0" dirty="0" smtClean="0">
                <a:cs typeface="Arial" pitchFamily="34" charset="0"/>
              </a:rPr>
              <a:t> found in the </a:t>
            </a:r>
            <a:r>
              <a:rPr lang="en-US" dirty="0" smtClean="0">
                <a:cs typeface="Arial" pitchFamily="34" charset="0"/>
              </a:rPr>
              <a:t>“View information about why members are leaving the plan” link is also found on </a:t>
            </a:r>
            <a:r>
              <a:rPr lang="en-US" i="1" dirty="0" smtClean="0">
                <a:cs typeface="Arial" pitchFamily="34" charset="0"/>
              </a:rPr>
              <a:t>the Plan Compare </a:t>
            </a:r>
            <a:r>
              <a:rPr lang="en-US" dirty="0" smtClean="0">
                <a:cs typeface="Arial" pitchFamily="34" charset="0"/>
              </a:rPr>
              <a:t>page.</a:t>
            </a:r>
          </a:p>
        </p:txBody>
      </p:sp>
    </p:spTree>
    <p:extLst>
      <p:ext uri="{BB962C8B-B14F-4D97-AF65-F5344CB8AC3E}">
        <p14:creationId xmlns:p14="http://schemas.microsoft.com/office/powerpoint/2010/main" val="2394172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cs typeface="Arial" pitchFamily="34" charset="0"/>
              </a:rPr>
              <a:t>A pop-up will display with disenrollment reason information for different plan types</a:t>
            </a:r>
            <a:r>
              <a:rPr lang="en-US" baseline="0" dirty="0" smtClean="0">
                <a:cs typeface="Arial" pitchFamily="34" charset="0"/>
              </a:rPr>
              <a:t> when selected (for example, Prescription Drug </a:t>
            </a:r>
            <a:r>
              <a:rPr lang="en-US" dirty="0" smtClean="0">
                <a:cs typeface="Arial" pitchFamily="34" charset="0"/>
              </a:rPr>
              <a:t>Plans, Medicare Health Plans with Drug Coverage, </a:t>
            </a:r>
            <a:r>
              <a:rPr lang="en-US" baseline="0" dirty="0" smtClean="0">
                <a:cs typeface="Arial" pitchFamily="34" charset="0"/>
              </a:rPr>
              <a:t>and Medicare Health Plans without Drug Coverage).</a:t>
            </a:r>
            <a:r>
              <a:rPr lang="en-US" dirty="0" smtClean="0">
                <a:cs typeface="Arial" pitchFamily="34" charset="0"/>
              </a:rPr>
              <a:t> </a:t>
            </a:r>
          </a:p>
        </p:txBody>
      </p:sp>
    </p:spTree>
    <p:extLst>
      <p:ext uri="{BB962C8B-B14F-4D97-AF65-F5344CB8AC3E}">
        <p14:creationId xmlns:p14="http://schemas.microsoft.com/office/powerpoint/2010/main" val="2394172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buClr>
                <a:srgbClr val="306278"/>
              </a:buClr>
              <a:buSzPct val="110000"/>
            </a:pPr>
            <a:r>
              <a:rPr lang="en-US" altLang="en-US" dirty="0" smtClean="0"/>
              <a:t>The </a:t>
            </a:r>
            <a:r>
              <a:rPr lang="en-US" altLang="en-US" i="1" dirty="0" smtClean="0"/>
              <a:t>Your Plan Comparison </a:t>
            </a:r>
            <a:r>
              <a:rPr lang="en-US" altLang="en-US" dirty="0"/>
              <a:t>page includes key information. Let’s start with the way the plans display and sort by default. The default sort for Prescription Drug Plans is by </a:t>
            </a:r>
            <a:r>
              <a:rPr lang="en-US" altLang="en-US" i="1" dirty="0" smtClean="0"/>
              <a:t>Drug Costs &amp; Coverage</a:t>
            </a:r>
            <a:r>
              <a:rPr lang="en-US" altLang="en-US" dirty="0" smtClean="0"/>
              <a:t>, </a:t>
            </a:r>
            <a:r>
              <a:rPr lang="en-US" altLang="en-US" dirty="0"/>
              <a:t>which includes the plan premium, deductibles, and copayment/coinsurance costs based on the pharmacy selected and drugs entered. </a:t>
            </a:r>
          </a:p>
          <a:p>
            <a:pPr>
              <a:spcBef>
                <a:spcPts val="600"/>
              </a:spcBef>
              <a:buClr>
                <a:srgbClr val="306278"/>
              </a:buClr>
              <a:buSzPct val="110000"/>
            </a:pPr>
            <a:r>
              <a:rPr lang="en-US" altLang="en-US" dirty="0" smtClean="0"/>
              <a:t>Also </a:t>
            </a:r>
            <a:r>
              <a:rPr lang="en-US" altLang="en-US" dirty="0"/>
              <a:t>included in this column </a:t>
            </a:r>
            <a:r>
              <a:rPr lang="en-US" altLang="en-US" dirty="0" smtClean="0"/>
              <a:t>are the pharmacies </a:t>
            </a:r>
            <a:r>
              <a:rPr lang="en-US" altLang="en-US" dirty="0"/>
              <a:t>selected in Step </a:t>
            </a:r>
            <a:r>
              <a:rPr lang="en-US" altLang="en-US" dirty="0" smtClean="0"/>
              <a:t>3. W</a:t>
            </a:r>
            <a:r>
              <a:rPr lang="en-US" dirty="0" smtClean="0"/>
              <a:t>hen </a:t>
            </a:r>
            <a:r>
              <a:rPr lang="en-US" dirty="0"/>
              <a:t>comparing across plans, you can see in our example that one plan’s network pharmacy may be less expensive than another plan’s preferred network pharmacy. You should also check the convenience of the plan’s preferred network pharmacy locations. Likewise, some people like to sort by lowest monthly cost, but that too is a common misconception. A plan with a low monthly premium doesn’t guarantee the lowest annual drug costs. </a:t>
            </a:r>
            <a:r>
              <a:rPr lang="en-US" altLang="en-US" dirty="0"/>
              <a:t>The deductible, copayment, and coinsurance information is clearly displayed. </a:t>
            </a:r>
          </a:p>
          <a:p>
            <a:pPr>
              <a:spcBef>
                <a:spcPts val="600"/>
              </a:spcBef>
            </a:pPr>
            <a:r>
              <a:rPr lang="en-US" altLang="en-US" dirty="0"/>
              <a:t>Another important feature you should pay close attention to is the </a:t>
            </a:r>
            <a:r>
              <a:rPr lang="en-US" altLang="en-US" i="1" dirty="0"/>
              <a:t>Drug </a:t>
            </a:r>
            <a:r>
              <a:rPr lang="en-US" altLang="en-US" i="1" dirty="0" smtClean="0"/>
              <a:t>Coverage Information </a:t>
            </a:r>
            <a:r>
              <a:rPr lang="en-US" altLang="en-US" dirty="0" smtClean="0"/>
              <a:t>section </a:t>
            </a:r>
            <a:r>
              <a:rPr lang="en-US" altLang="en-US" dirty="0"/>
              <a:t>where you can see </a:t>
            </a:r>
            <a:r>
              <a:rPr lang="en-US" altLang="en-US" dirty="0" smtClean="0"/>
              <a:t>if all of your drugs are included on the plan’s formulary</a:t>
            </a:r>
            <a:r>
              <a:rPr lang="en-US" altLang="en-US" i="1" dirty="0" smtClean="0"/>
              <a:t> </a:t>
            </a:r>
            <a:r>
              <a:rPr lang="en-US" altLang="en-US" dirty="0"/>
              <a:t>and </a:t>
            </a:r>
            <a:r>
              <a:rPr lang="en-US" altLang="en-US" i="1" dirty="0"/>
              <a:t>Quantity Limits</a:t>
            </a:r>
            <a:r>
              <a:rPr lang="en-US" altLang="en-US" dirty="0"/>
              <a:t>. You can click on either one of these links and see which drugs aren’t in the plan’s formulary, along with any quantity limits/drug restrictions that plan has in place for the drug.</a:t>
            </a:r>
            <a:endParaRPr lang="en-US" dirty="0"/>
          </a:p>
        </p:txBody>
      </p:sp>
    </p:spTree>
    <p:extLst>
      <p:ext uri="{BB962C8B-B14F-4D97-AF65-F5344CB8AC3E}">
        <p14:creationId xmlns:p14="http://schemas.microsoft.com/office/powerpoint/2010/main" val="4007512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4" y="4260850"/>
            <a:ext cx="6477000" cy="4415790"/>
          </a:xfrm>
        </p:spPr>
        <p:txBody>
          <a:bodyPr>
            <a:normAutofit/>
          </a:bodyPr>
          <a:lstStyle/>
          <a:p>
            <a:pPr>
              <a:spcBef>
                <a:spcPts val="600"/>
              </a:spcBef>
              <a:buClr>
                <a:srgbClr val="306278"/>
              </a:buClr>
              <a:buSzPct val="110000"/>
            </a:pPr>
            <a:r>
              <a:rPr lang="en-US" altLang="en-US" sz="1100" dirty="0"/>
              <a:t>The </a:t>
            </a:r>
            <a:r>
              <a:rPr lang="en-US" altLang="en-US" sz="1100" i="1" dirty="0"/>
              <a:t>Lower Your Drug Costs </a:t>
            </a:r>
            <a:r>
              <a:rPr lang="en-US" altLang="en-US" sz="1100" dirty="0" smtClean="0"/>
              <a:t>results</a:t>
            </a:r>
            <a:r>
              <a:rPr lang="en-US" altLang="en-US" sz="1100" i="1" dirty="0" smtClean="0"/>
              <a:t> </a:t>
            </a:r>
            <a:r>
              <a:rPr lang="en-US" altLang="en-US" sz="1100" dirty="0" smtClean="0"/>
              <a:t>pop-up window includes key information about </a:t>
            </a:r>
            <a:r>
              <a:rPr lang="en-US" altLang="en-US" sz="1100" dirty="0"/>
              <a:t>the different ways to help lower their drug costs including:</a:t>
            </a:r>
          </a:p>
          <a:p>
            <a:pPr marL="174708" indent="-174708">
              <a:spcBef>
                <a:spcPts val="600"/>
              </a:spcBef>
              <a:buSzPct val="110000"/>
              <a:buFont typeface="Wingdings" panose="05000000000000000000" pitchFamily="2" charset="2"/>
              <a:buChar char="§"/>
            </a:pPr>
            <a:r>
              <a:rPr lang="en-US" altLang="en-US" sz="1100" dirty="0"/>
              <a:t>Pharmaceutical Assistance Program – Some pharmaceutical companies offer assistance programs for the drugs they make.</a:t>
            </a:r>
          </a:p>
          <a:p>
            <a:pPr marL="174708" indent="-174708">
              <a:spcBef>
                <a:spcPts val="600"/>
              </a:spcBef>
              <a:buSzPct val="110000"/>
              <a:buFont typeface="Wingdings" panose="05000000000000000000" pitchFamily="2" charset="2"/>
              <a:buChar char="§"/>
            </a:pPr>
            <a:r>
              <a:rPr lang="en-US" altLang="en-US" sz="1100" dirty="0"/>
              <a:t>State Pharmaceutical Assistance Programs – Many states offer help paying for Part D premiums and/or drug costs.</a:t>
            </a:r>
          </a:p>
          <a:p>
            <a:pPr marL="174708" indent="-174708">
              <a:spcBef>
                <a:spcPts val="600"/>
              </a:spcBef>
              <a:buSzPct val="110000"/>
              <a:buFont typeface="Wingdings" panose="05000000000000000000" pitchFamily="2" charset="2"/>
              <a:buChar char="§"/>
            </a:pPr>
            <a:r>
              <a:rPr lang="en-US" altLang="en-US" sz="1100" dirty="0"/>
              <a:t>Lower cost alternative drugs and </a:t>
            </a:r>
            <a:r>
              <a:rPr lang="en-US" altLang="en-US" sz="1100" dirty="0" smtClean="0"/>
              <a:t>generics – In </a:t>
            </a:r>
            <a:r>
              <a:rPr lang="en-US" altLang="en-US" sz="1100" dirty="0"/>
              <a:t>our example you can see that Lipitor isn’t part of the plan’s </a:t>
            </a:r>
            <a:r>
              <a:rPr lang="en-US" altLang="en-US" sz="1100" dirty="0" smtClean="0"/>
              <a:t>formulary, </a:t>
            </a:r>
            <a:r>
              <a:rPr lang="en-US" altLang="en-US" sz="1100" dirty="0"/>
              <a:t>but suggests the lower cost generic option, and shows the new estimated annual cost if they switched to the preferred generic. </a:t>
            </a:r>
          </a:p>
        </p:txBody>
      </p:sp>
    </p:spTree>
    <p:extLst>
      <p:ext uri="{BB962C8B-B14F-4D97-AF65-F5344CB8AC3E}">
        <p14:creationId xmlns:p14="http://schemas.microsoft.com/office/powerpoint/2010/main" val="3761738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When searching Medicare Health Plans with Drug Coverage, you’ll have a slightly different default sort with an additional </a:t>
            </a:r>
            <a:r>
              <a:rPr lang="en-US" i="1" dirty="0" smtClean="0"/>
              <a:t>Estimated Annual Health and Drug Costs</a:t>
            </a:r>
            <a:r>
              <a:rPr lang="en-US" b="1" dirty="0" smtClean="0"/>
              <a:t> </a:t>
            </a:r>
            <a:r>
              <a:rPr lang="en-US" dirty="0" smtClean="0"/>
              <a:t>column. This is in addition to the first column that details the </a:t>
            </a:r>
            <a:r>
              <a:rPr lang="en-US" i="1" dirty="0" smtClean="0"/>
              <a:t>Estimated Annual Drug Costs</a:t>
            </a:r>
            <a:r>
              <a:rPr lang="en-US" baseline="0" dirty="0" smtClean="0"/>
              <a:t> alone.</a:t>
            </a:r>
            <a:endParaRPr lang="en-US" dirty="0"/>
          </a:p>
        </p:txBody>
      </p:sp>
    </p:spTree>
    <p:extLst>
      <p:ext uri="{BB962C8B-B14F-4D97-AF65-F5344CB8AC3E}">
        <p14:creationId xmlns:p14="http://schemas.microsoft.com/office/powerpoint/2010/main" val="2482274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You can compare up to 3 plans side-by-side for the person with Medicare by checking the box, or view a specific </a:t>
            </a:r>
            <a:r>
              <a:rPr lang="en-US" i="1" dirty="0" smtClean="0"/>
              <a:t>Plan Details </a:t>
            </a:r>
            <a:r>
              <a:rPr lang="en-US" dirty="0" smtClean="0"/>
              <a:t>page by clicking on the plan name. </a:t>
            </a:r>
          </a:p>
        </p:txBody>
      </p:sp>
    </p:spTree>
    <p:extLst>
      <p:ext uri="{BB962C8B-B14F-4D97-AF65-F5344CB8AC3E}">
        <p14:creationId xmlns:p14="http://schemas.microsoft.com/office/powerpoint/2010/main" val="205233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600"/>
              </a:spcBef>
              <a:spcAft>
                <a:spcPts val="0"/>
              </a:spcAft>
              <a:buClrTx/>
              <a:buSzTx/>
              <a:buFontTx/>
              <a:buNone/>
              <a:tabLst/>
              <a:defRPr/>
            </a:pPr>
            <a:r>
              <a:rPr lang="en-US" baseline="0" dirty="0" smtClean="0"/>
              <a:t>Medicare Open Enrollment begins October 15. You can begin to preview the next plan year’s data starting October 1. During this time, the Medicare Plan Finder will display both current year and the next year’s plan data. The current plan year data will continue to display until November 30</a:t>
            </a:r>
            <a:r>
              <a:rPr lang="en-US" baseline="30000" dirty="0" smtClean="0"/>
              <a:t> </a:t>
            </a:r>
            <a:r>
              <a:rPr lang="en-US" baseline="0" dirty="0" smtClean="0"/>
              <a:t>for those applying for coverage for the current year. </a:t>
            </a:r>
          </a:p>
          <a:p>
            <a:pPr>
              <a:spcBef>
                <a:spcPts val="600"/>
              </a:spcBef>
            </a:pPr>
            <a:endParaRPr lang="en-US" dirty="0"/>
          </a:p>
        </p:txBody>
      </p:sp>
    </p:spTree>
    <p:extLst>
      <p:ext uri="{BB962C8B-B14F-4D97-AF65-F5344CB8AC3E}">
        <p14:creationId xmlns:p14="http://schemas.microsoft.com/office/powerpoint/2010/main" val="4156786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a:t>
            </a:r>
            <a:r>
              <a:rPr lang="en-US" i="1" dirty="0" smtClean="0"/>
              <a:t>Plan Details </a:t>
            </a:r>
            <a:r>
              <a:rPr lang="en-US" dirty="0" smtClean="0"/>
              <a:t>page provides plan information across 5 tabs. The default tab for Prescription Drug Plans is the </a:t>
            </a:r>
            <a:r>
              <a:rPr lang="en-US" i="1" dirty="0" smtClean="0"/>
              <a:t>Overview </a:t>
            </a:r>
            <a:r>
              <a:rPr lang="en-US" dirty="0" smtClean="0"/>
              <a:t>page</a:t>
            </a:r>
            <a:r>
              <a:rPr lang="en-US" i="1" dirty="0" smtClean="0"/>
              <a:t>. </a:t>
            </a:r>
            <a:r>
              <a:rPr lang="en-US" dirty="0" smtClean="0"/>
              <a:t>The</a:t>
            </a:r>
            <a:r>
              <a:rPr lang="en-US" i="1" dirty="0" smtClean="0"/>
              <a:t> Drug Costs &amp; Coverage </a:t>
            </a:r>
            <a:r>
              <a:rPr lang="en-US" dirty="0" smtClean="0"/>
              <a:t>page will provide you with more details about the </a:t>
            </a:r>
            <a:r>
              <a:rPr lang="en-US" i="1" dirty="0" smtClean="0"/>
              <a:t>Fixed Costs, </a:t>
            </a:r>
            <a:r>
              <a:rPr lang="en-US" dirty="0" smtClean="0"/>
              <a:t>and what the person would pay for their drugs for each pharmacy selected including mail order costs.</a:t>
            </a:r>
            <a:endParaRPr lang="en-US" dirty="0"/>
          </a:p>
        </p:txBody>
      </p:sp>
    </p:spTree>
    <p:extLst>
      <p:ext uri="{BB962C8B-B14F-4D97-AF65-F5344CB8AC3E}">
        <p14:creationId xmlns:p14="http://schemas.microsoft.com/office/powerpoint/2010/main" val="3809104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a:t>
            </a:r>
            <a:r>
              <a:rPr lang="en-US" i="1" dirty="0" smtClean="0"/>
              <a:t>Estimated Monthly Drug Costs </a:t>
            </a:r>
            <a:r>
              <a:rPr lang="en-US" dirty="0" smtClean="0"/>
              <a:t>section shows a bar chart of when changes in coverage occur. You can click on “View a more detailed explanation of these costs” to see more detailed</a:t>
            </a:r>
            <a:r>
              <a:rPr lang="en-US" baseline="0" dirty="0" smtClean="0"/>
              <a:t> monthly cost information.</a:t>
            </a:r>
            <a:endParaRPr lang="en-US" dirty="0"/>
          </a:p>
        </p:txBody>
      </p:sp>
    </p:spTree>
    <p:extLst>
      <p:ext uri="{BB962C8B-B14F-4D97-AF65-F5344CB8AC3E}">
        <p14:creationId xmlns:p14="http://schemas.microsoft.com/office/powerpoint/2010/main" val="229307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You can print the detailed costs by pharmacy.</a:t>
            </a:r>
            <a:endParaRPr lang="en-US" dirty="0"/>
          </a:p>
        </p:txBody>
      </p:sp>
    </p:spTree>
    <p:extLst>
      <p:ext uri="{BB962C8B-B14F-4D97-AF65-F5344CB8AC3E}">
        <p14:creationId xmlns:p14="http://schemas.microsoft.com/office/powerpoint/2010/main" val="4290072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600"/>
              </a:spcBef>
              <a:defRPr/>
            </a:pPr>
            <a:r>
              <a:rPr lang="en-US" dirty="0" smtClean="0"/>
              <a:t>The person’s Medicare Part B premium</a:t>
            </a:r>
            <a:r>
              <a:rPr lang="en-US" baseline="0" dirty="0" smtClean="0"/>
              <a:t> information will display on the initial </a:t>
            </a:r>
            <a:r>
              <a:rPr lang="en-US" i="1" baseline="0" dirty="0" smtClean="0"/>
              <a:t>Your Plan Results</a:t>
            </a:r>
            <a:r>
              <a:rPr lang="en-US" baseline="0" dirty="0" smtClean="0"/>
              <a:t> page as well as in the </a:t>
            </a:r>
            <a:r>
              <a:rPr lang="en-US" i="1" baseline="0" dirty="0" smtClean="0"/>
              <a:t>Your Plan Details</a:t>
            </a:r>
            <a:r>
              <a:rPr lang="en-US" baseline="0" dirty="0" smtClean="0"/>
              <a:t> page. If you click on the </a:t>
            </a:r>
            <a:r>
              <a:rPr lang="en-US" i="1" baseline="0" dirty="0" smtClean="0"/>
              <a:t>Overview</a:t>
            </a:r>
            <a:r>
              <a:rPr lang="en-US" baseline="0" dirty="0" smtClean="0"/>
              <a:t> tab, the Part B premium information will display in the </a:t>
            </a:r>
            <a:r>
              <a:rPr lang="en-US" i="1" baseline="0" dirty="0" smtClean="0"/>
              <a:t>Costs</a:t>
            </a:r>
            <a:r>
              <a:rPr lang="en-US" baseline="0" dirty="0" smtClean="0"/>
              <a:t> section.  </a:t>
            </a:r>
            <a:endParaRPr lang="en-US" dirty="0"/>
          </a:p>
        </p:txBody>
      </p:sp>
    </p:spTree>
    <p:extLst>
      <p:ext uri="{BB962C8B-B14F-4D97-AF65-F5344CB8AC3E}">
        <p14:creationId xmlns:p14="http://schemas.microsoft.com/office/powerpoint/2010/main" val="2601049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600"/>
              </a:spcBef>
              <a:defRPr/>
            </a:pPr>
            <a:r>
              <a:rPr lang="en-US" baseline="0" dirty="0" smtClean="0"/>
              <a:t>You’ll also have access to the </a:t>
            </a:r>
            <a:r>
              <a:rPr lang="en-US" i="1" dirty="0" smtClean="0"/>
              <a:t>View Part B premiums based on income</a:t>
            </a:r>
            <a:r>
              <a:rPr lang="en-US" dirty="0" smtClean="0"/>
              <a:t> link that displays in the </a:t>
            </a:r>
            <a:r>
              <a:rPr lang="en-US" i="1" dirty="0" smtClean="0"/>
              <a:t>Costs</a:t>
            </a:r>
            <a:r>
              <a:rPr lang="en-US" dirty="0" smtClean="0"/>
              <a:t> section of the </a:t>
            </a:r>
            <a:r>
              <a:rPr lang="en-US" i="1" dirty="0" smtClean="0"/>
              <a:t>Overview</a:t>
            </a:r>
            <a:r>
              <a:rPr lang="en-US" dirty="0" smtClean="0"/>
              <a:t> tab, as well as the </a:t>
            </a:r>
            <a:r>
              <a:rPr lang="en-US" i="1" dirty="0" smtClean="0"/>
              <a:t>Compare</a:t>
            </a:r>
            <a:r>
              <a:rPr lang="en-US" baseline="0" dirty="0" smtClean="0"/>
              <a:t> tab</a:t>
            </a:r>
            <a:r>
              <a:rPr lang="en-US" dirty="0" smtClean="0"/>
              <a:t>. This link navigates the user to the Medicare</a:t>
            </a:r>
            <a:r>
              <a:rPr lang="en-US" baseline="0" dirty="0" smtClean="0"/>
              <a:t> Part B costs page in a new tab (</a:t>
            </a:r>
            <a:r>
              <a:rPr lang="en-US" u="sng" dirty="0">
                <a:hlinkClick r:id="rId3"/>
              </a:rPr>
              <a:t>Medicare.gov/your-medicare-costs/part-b-costs/part-b-costs.html</a:t>
            </a:r>
            <a:r>
              <a:rPr lang="en-US" baseline="0" dirty="0" smtClean="0"/>
              <a:t>). </a:t>
            </a:r>
            <a:endParaRPr lang="en-US" dirty="0" smtClean="0"/>
          </a:p>
          <a:p>
            <a:pPr>
              <a:spcBef>
                <a:spcPts val="600"/>
              </a:spcBef>
            </a:pPr>
            <a:endParaRPr lang="en-US" dirty="0"/>
          </a:p>
        </p:txBody>
      </p:sp>
    </p:spTree>
    <p:extLst>
      <p:ext uri="{BB962C8B-B14F-4D97-AF65-F5344CB8AC3E}">
        <p14:creationId xmlns:p14="http://schemas.microsoft.com/office/powerpoint/2010/main" val="735340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a:t>
            </a:r>
            <a:r>
              <a:rPr lang="en-US" i="1" dirty="0" smtClean="0"/>
              <a:t>Drug Coverage Information </a:t>
            </a:r>
            <a:r>
              <a:rPr lang="en-US" dirty="0" smtClean="0"/>
              <a:t>section allows you to </a:t>
            </a:r>
            <a:r>
              <a:rPr lang="en-US" i="1" dirty="0" smtClean="0"/>
              <a:t>Print a Plan Report</a:t>
            </a:r>
            <a:r>
              <a:rPr lang="en-US" dirty="0" smtClean="0"/>
              <a:t>. The </a:t>
            </a:r>
            <a:r>
              <a:rPr lang="en-US" i="1" dirty="0" smtClean="0"/>
              <a:t>View Drug Benefit Summary</a:t>
            </a:r>
            <a:r>
              <a:rPr lang="en-US" dirty="0" smtClean="0"/>
              <a:t> section lists drug costs by Network and Preferred Network pharmacy. You can also view the plan’s Pharmacy Network and you have the ability to make some updates to the person’s drug list on the </a:t>
            </a:r>
            <a:r>
              <a:rPr lang="en-US" i="1" dirty="0" smtClean="0"/>
              <a:t>Drug</a:t>
            </a:r>
            <a:r>
              <a:rPr lang="en-US" dirty="0" smtClean="0"/>
              <a:t> tab instead of having to go back to </a:t>
            </a:r>
            <a:r>
              <a:rPr lang="en-US" i="1" dirty="0" smtClean="0"/>
              <a:t>Step 2:</a:t>
            </a:r>
            <a:r>
              <a:rPr lang="en-US" i="1" baseline="0" dirty="0" smtClean="0"/>
              <a:t> </a:t>
            </a:r>
            <a:r>
              <a:rPr lang="en-US" i="1" dirty="0" smtClean="0"/>
              <a:t>Enter Your Drugs</a:t>
            </a:r>
            <a:r>
              <a:rPr lang="en-US" dirty="0" smtClean="0"/>
              <a:t>. </a:t>
            </a:r>
          </a:p>
        </p:txBody>
      </p:sp>
    </p:spTree>
    <p:extLst>
      <p:ext uri="{BB962C8B-B14F-4D97-AF65-F5344CB8AC3E}">
        <p14:creationId xmlns:p14="http://schemas.microsoft.com/office/powerpoint/2010/main" val="1394245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Pay close attention to any footnotes that display specific information about drug coverage. </a:t>
            </a:r>
          </a:p>
          <a:p>
            <a:pPr>
              <a:spcBef>
                <a:spcPts val="600"/>
              </a:spcBef>
            </a:pPr>
            <a:r>
              <a:rPr lang="en-US" dirty="0" smtClean="0"/>
              <a:t>For example, footnote 4 displays because prescription vitamin and mineral products are drugs excluded by law under Part D. Plans may choose to cover excluded drugs at their own cost, or share the cost with the enrollee, but any amount that they pay for non-formulary drugs isn’t counted toward any deductible, initial coverage, or out-of-pocket costs. </a:t>
            </a:r>
          </a:p>
          <a:p>
            <a:pPr>
              <a:spcBef>
                <a:spcPts val="600"/>
              </a:spcBef>
            </a:pPr>
            <a:r>
              <a:rPr lang="en-US" dirty="0" smtClean="0"/>
              <a:t>Footnote 15 displays when the drug isn’t part of the plan’s formulary, and again, any amount the enrollee spends for a non-formulary drug isn’t counted towards the deductible, initial coverage limit, or out-of-pocket costs unless the plan approves a formulary exception. </a:t>
            </a:r>
            <a:endParaRPr lang="en-US" dirty="0"/>
          </a:p>
        </p:txBody>
      </p:sp>
    </p:spTree>
    <p:extLst>
      <p:ext uri="{BB962C8B-B14F-4D97-AF65-F5344CB8AC3E}">
        <p14:creationId xmlns:p14="http://schemas.microsoft.com/office/powerpoint/2010/main" val="3165030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Plan Finder tool will tell you if you’ve entered any drugs that are available over-the-counter or “OTC.” These generally aren’t covered.</a:t>
            </a:r>
            <a:endParaRPr lang="en-US" dirty="0"/>
          </a:p>
        </p:txBody>
      </p:sp>
    </p:spTree>
    <p:extLst>
      <p:ext uri="{BB962C8B-B14F-4D97-AF65-F5344CB8AC3E}">
        <p14:creationId xmlns:p14="http://schemas.microsoft.com/office/powerpoint/2010/main" val="3165030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Let’s take a closer look at the </a:t>
            </a:r>
            <a:r>
              <a:rPr lang="en-US" i="1" dirty="0" smtClean="0"/>
              <a:t>View Drug Benefit Summary</a:t>
            </a:r>
            <a:r>
              <a:rPr lang="en-US" dirty="0" smtClean="0"/>
              <a:t> link located under the </a:t>
            </a:r>
            <a:r>
              <a:rPr lang="en-US" i="1" dirty="0" smtClean="0"/>
              <a:t>Drug Coverage Information</a:t>
            </a:r>
            <a:r>
              <a:rPr lang="en-US" dirty="0" smtClean="0"/>
              <a:t> section.</a:t>
            </a:r>
            <a:endParaRPr lang="en-US" dirty="0"/>
          </a:p>
        </p:txBody>
      </p:sp>
    </p:spTree>
    <p:extLst>
      <p:ext uri="{BB962C8B-B14F-4D97-AF65-F5344CB8AC3E}">
        <p14:creationId xmlns:p14="http://schemas.microsoft.com/office/powerpoint/2010/main" val="2642393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a:t>
            </a:r>
            <a:r>
              <a:rPr lang="en-US" i="1" dirty="0" smtClean="0"/>
              <a:t>View Drug Benefit Summary</a:t>
            </a:r>
            <a:r>
              <a:rPr lang="en-US" dirty="0" smtClean="0"/>
              <a:t> page is a resource that shows you the plan’s drug pricing by tier and whether the plan offers 30-day, 60-day, 90-day, and Retail and/or Mail Order pricing. You can also see whether the plan offers Preferred Cost sharing pharmacy pricing and compare it to its Standard Cost sharing pharmacy pricing. </a:t>
            </a:r>
            <a:endParaRPr lang="en-US" dirty="0"/>
          </a:p>
        </p:txBody>
      </p:sp>
    </p:spTree>
    <p:extLst>
      <p:ext uri="{BB962C8B-B14F-4D97-AF65-F5344CB8AC3E}">
        <p14:creationId xmlns:p14="http://schemas.microsoft.com/office/powerpoint/2010/main" val="224319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It’s important to make sure that the people you counsel come prepare</a:t>
            </a:r>
            <a:r>
              <a:rPr lang="en-US" baseline="0" dirty="0" smtClean="0"/>
              <a:t>d with the information needed to complete a plan search. This preparation will ensure they get the best estimate of how much their prescription drugs will cost where they shop. They should have the following: </a:t>
            </a:r>
          </a:p>
          <a:p>
            <a:pPr marL="116472" indent="-116472">
              <a:spcBef>
                <a:spcPts val="600"/>
              </a:spcBef>
              <a:buFont typeface="Wingdings" panose="05000000000000000000" pitchFamily="2" charset="2"/>
              <a:buChar char="§"/>
            </a:pPr>
            <a:r>
              <a:rPr lang="en-US" dirty="0" smtClean="0"/>
              <a:t>ZIP </a:t>
            </a:r>
            <a:r>
              <a:rPr lang="en-US" dirty="0"/>
              <a:t>Code</a:t>
            </a:r>
          </a:p>
          <a:p>
            <a:pPr marL="116472" indent="-116472">
              <a:spcBef>
                <a:spcPts val="600"/>
              </a:spcBef>
              <a:buFont typeface="Wingdings" panose="05000000000000000000" pitchFamily="2" charset="2"/>
              <a:buChar char="§"/>
            </a:pPr>
            <a:r>
              <a:rPr lang="en-US" dirty="0"/>
              <a:t>Medicare card</a:t>
            </a:r>
          </a:p>
          <a:p>
            <a:pPr marL="116472" indent="-116472">
              <a:spcBef>
                <a:spcPts val="600"/>
              </a:spcBef>
              <a:buFont typeface="Wingdings" panose="05000000000000000000" pitchFamily="2" charset="2"/>
              <a:buChar char="§"/>
            </a:pPr>
            <a:r>
              <a:rPr lang="en-US" dirty="0"/>
              <a:t>List of prescriptions</a:t>
            </a:r>
          </a:p>
          <a:p>
            <a:pPr marL="232943" lvl="1" indent="-116472">
              <a:spcBef>
                <a:spcPts val="600"/>
              </a:spcBef>
              <a:buFont typeface="Arial" panose="020B0604020202020204" pitchFamily="34" charset="0"/>
              <a:buChar char="•"/>
            </a:pPr>
            <a:r>
              <a:rPr lang="en-US" dirty="0"/>
              <a:t>Strength and quantity</a:t>
            </a:r>
          </a:p>
          <a:p>
            <a:pPr marL="232943" lvl="1" indent="-116472">
              <a:spcBef>
                <a:spcPts val="600"/>
              </a:spcBef>
              <a:buFont typeface="Arial" panose="020B0604020202020204" pitchFamily="34" charset="0"/>
              <a:buChar char="•"/>
            </a:pPr>
            <a:r>
              <a:rPr lang="en-US" dirty="0"/>
              <a:t>Use of generics</a:t>
            </a:r>
          </a:p>
          <a:p>
            <a:pPr marL="116472" indent="-116472">
              <a:spcBef>
                <a:spcPts val="600"/>
              </a:spcBef>
              <a:buFont typeface="Wingdings" panose="05000000000000000000" pitchFamily="2" charset="2"/>
              <a:buChar char="§"/>
            </a:pPr>
            <a:r>
              <a:rPr lang="en-US" dirty="0"/>
              <a:t>Pharmacy </a:t>
            </a:r>
            <a:r>
              <a:rPr lang="en-US" dirty="0" smtClean="0"/>
              <a:t>that’s used</a:t>
            </a:r>
            <a:endParaRPr lang="en-US" dirty="0"/>
          </a:p>
          <a:p>
            <a:pPr marL="116472" indent="-116472">
              <a:spcBef>
                <a:spcPts val="600"/>
              </a:spcBef>
              <a:buFont typeface="Wingdings" panose="05000000000000000000" pitchFamily="2" charset="2"/>
              <a:buChar char="§"/>
            </a:pPr>
            <a:r>
              <a:rPr lang="en-US" dirty="0" smtClean="0"/>
              <a:t>Other </a:t>
            </a:r>
            <a:r>
              <a:rPr lang="en-US" dirty="0"/>
              <a:t>health insurance cards</a:t>
            </a:r>
          </a:p>
          <a:p>
            <a:pPr marL="116472" indent="-116472">
              <a:spcBef>
                <a:spcPts val="600"/>
              </a:spcBef>
              <a:buFont typeface="Wingdings" panose="05000000000000000000" pitchFamily="2" charset="2"/>
              <a:buChar char="§"/>
            </a:pPr>
            <a:r>
              <a:rPr lang="en-US" dirty="0"/>
              <a:t>Subsidy eligibility</a:t>
            </a:r>
          </a:p>
          <a:p>
            <a:pPr marL="116472" indent="-116472">
              <a:spcBef>
                <a:spcPts val="600"/>
              </a:spcBef>
              <a:buFont typeface="Wingdings" panose="05000000000000000000" pitchFamily="2" charset="2"/>
              <a:buChar char="§"/>
            </a:pPr>
            <a:r>
              <a:rPr lang="en-US" dirty="0"/>
              <a:t>Medicaid, Low Income Subsidy </a:t>
            </a:r>
            <a:r>
              <a:rPr lang="en-US" dirty="0" smtClean="0"/>
              <a:t>letters</a:t>
            </a:r>
          </a:p>
          <a:p>
            <a:pPr>
              <a:spcBef>
                <a:spcPts val="600"/>
              </a:spcBef>
            </a:pPr>
            <a:r>
              <a:rPr lang="en-US" dirty="0" smtClean="0"/>
              <a:t>You can find the </a:t>
            </a:r>
            <a:r>
              <a:rPr lang="en-US" i="1" dirty="0" smtClean="0"/>
              <a:t>Medicare Plan Finder Worksheet</a:t>
            </a:r>
            <a:r>
              <a:rPr lang="en-US" dirty="0" smtClean="0"/>
              <a:t> to help you prepare in the CMS National Training Program’s Training Library at </a:t>
            </a:r>
            <a:r>
              <a:rPr lang="en-US" u="sng" dirty="0" smtClean="0">
                <a:hlinkClick r:id="rId3"/>
              </a:rPr>
              <a:t>CMS.gov/Outreach-and-Education/Training/CMSNationalTrainingProgram/Downloads/Medicare-Plan-Finder-Worksheet.pdf</a:t>
            </a:r>
            <a:r>
              <a:rPr lang="en-US" dirty="0" smtClean="0"/>
              <a:t>.</a:t>
            </a:r>
          </a:p>
        </p:txBody>
      </p:sp>
    </p:spTree>
    <p:extLst>
      <p:ext uri="{BB962C8B-B14F-4D97-AF65-F5344CB8AC3E}">
        <p14:creationId xmlns:p14="http://schemas.microsoft.com/office/powerpoint/2010/main" val="140675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You can view the plan’s pharmacy network by clicking the blue “Network pharmacies” link. The pop-up will list all the pharmacies in the plan’s network and indicate which are preferred pharmacies, if </a:t>
            </a:r>
            <a:r>
              <a:rPr lang="en-US" dirty="0"/>
              <a:t>applicable </a:t>
            </a:r>
            <a:r>
              <a:rPr lang="en-US" dirty="0" smtClean="0"/>
              <a:t>(you can use </a:t>
            </a:r>
            <a:r>
              <a:rPr lang="en-US" dirty="0"/>
              <a:t>the </a:t>
            </a:r>
            <a:r>
              <a:rPr lang="en-US" dirty="0" smtClean="0"/>
              <a:t>drop-down </a:t>
            </a:r>
            <a:r>
              <a:rPr lang="en-US" dirty="0"/>
              <a:t>arrow to expand the radius). </a:t>
            </a:r>
            <a:r>
              <a:rPr lang="en-US" dirty="0" smtClean="0"/>
              <a:t>Here you have the opportunity to remove an existing pharmacy and/or add another pharmacy in its place without having to return to </a:t>
            </a:r>
            <a:r>
              <a:rPr lang="en-US" i="1" dirty="0" smtClean="0"/>
              <a:t>Step 3: Select a Pharmacy</a:t>
            </a:r>
            <a:r>
              <a:rPr lang="en-US" dirty="0" smtClean="0"/>
              <a:t>.</a:t>
            </a:r>
            <a:endParaRPr lang="en-US" dirty="0"/>
          </a:p>
        </p:txBody>
      </p:sp>
    </p:spTree>
    <p:extLst>
      <p:ext uri="{BB962C8B-B14F-4D97-AF65-F5344CB8AC3E}">
        <p14:creationId xmlns:p14="http://schemas.microsoft.com/office/powerpoint/2010/main" val="346884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When viewing Medicare Health Plans with Prescription Drug Coverage, the </a:t>
            </a:r>
            <a:r>
              <a:rPr lang="en-US" i="1" dirty="0" smtClean="0"/>
              <a:t>Plan Details </a:t>
            </a:r>
            <a:r>
              <a:rPr lang="en-US" dirty="0" smtClean="0"/>
              <a:t>page will default to the </a:t>
            </a:r>
            <a:r>
              <a:rPr lang="en-US" i="1" dirty="0" smtClean="0"/>
              <a:t>Overview</a:t>
            </a:r>
            <a:r>
              <a:rPr lang="en-US" dirty="0" smtClean="0"/>
              <a:t> tab where you can find helpful information such as the plan’s website, any important notes specific to the plan’s offering, and when viewing a Special Needs Plan (SNP)</a:t>
            </a:r>
            <a:r>
              <a:rPr lang="en-US" baseline="0" dirty="0" smtClean="0"/>
              <a:t> </a:t>
            </a:r>
            <a:r>
              <a:rPr lang="en-US" dirty="0" smtClean="0"/>
              <a:t>any chronic condition or criteria required for enrolling in the plan. The </a:t>
            </a:r>
            <a:r>
              <a:rPr lang="en-US" i="1" dirty="0" smtClean="0"/>
              <a:t>Overview </a:t>
            </a:r>
            <a:r>
              <a:rPr lang="en-US" dirty="0" smtClean="0"/>
              <a:t>tab also provides a link to the plan’s provider and physician network. </a:t>
            </a:r>
            <a:endParaRPr lang="en-US" dirty="0"/>
          </a:p>
        </p:txBody>
      </p:sp>
    </p:spTree>
    <p:extLst>
      <p:ext uri="{BB962C8B-B14F-4D97-AF65-F5344CB8AC3E}">
        <p14:creationId xmlns:p14="http://schemas.microsoft.com/office/powerpoint/2010/main" val="1757889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a:t>
            </a:r>
            <a:r>
              <a:rPr lang="en-US" i="1" dirty="0" smtClean="0"/>
              <a:t>Health Plan Benefits </a:t>
            </a:r>
            <a:r>
              <a:rPr lang="en-US" dirty="0" smtClean="0"/>
              <a:t>tab includes the costs and other important information such as whether the person will have their choice of doctors, or if the plan offers optional supplemental benefits. </a:t>
            </a:r>
            <a:endParaRPr lang="en-US" dirty="0"/>
          </a:p>
        </p:txBody>
      </p:sp>
    </p:spTree>
    <p:extLst>
      <p:ext uri="{BB962C8B-B14F-4D97-AF65-F5344CB8AC3E}">
        <p14:creationId xmlns:p14="http://schemas.microsoft.com/office/powerpoint/2010/main" val="1110362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a:t>
            </a:r>
            <a:r>
              <a:rPr lang="en-US" i="1" dirty="0" smtClean="0"/>
              <a:t>Health &amp;</a:t>
            </a:r>
            <a:r>
              <a:rPr lang="en-US" i="1" baseline="0" dirty="0" smtClean="0"/>
              <a:t> Drug </a:t>
            </a:r>
            <a:r>
              <a:rPr lang="en-US" i="1" dirty="0" smtClean="0"/>
              <a:t>Plan Benefits </a:t>
            </a:r>
            <a:r>
              <a:rPr lang="en-US" dirty="0" smtClean="0"/>
              <a:t>tab will</a:t>
            </a:r>
            <a:r>
              <a:rPr lang="en-US" baseline="0" dirty="0" smtClean="0"/>
              <a:t> display a</a:t>
            </a:r>
            <a:r>
              <a:rPr lang="en-US" dirty="0" smtClean="0"/>
              <a:t> summary of the top basic benefits and costs. You can find information on a Plan’s </a:t>
            </a:r>
            <a:r>
              <a:rPr lang="en-US" i="1" dirty="0" smtClean="0"/>
              <a:t>Benefits Services, Drug Plan Information,</a:t>
            </a:r>
            <a:r>
              <a:rPr lang="en-US" i="1" baseline="0" dirty="0" smtClean="0"/>
              <a:t> </a:t>
            </a:r>
            <a:r>
              <a:rPr lang="en-US" baseline="0" dirty="0" smtClean="0"/>
              <a:t>and </a:t>
            </a:r>
            <a:r>
              <a:rPr lang="en-US" i="1" baseline="0" dirty="0" smtClean="0"/>
              <a:t>Optional Supplemental Benefits </a:t>
            </a:r>
            <a:r>
              <a:rPr lang="en-US" baseline="0" dirty="0" smtClean="0"/>
              <a:t>such as Mental health, vision, dental, hearing, and chiropractic care.</a:t>
            </a:r>
            <a:endParaRPr lang="en-US" dirty="0"/>
          </a:p>
        </p:txBody>
      </p:sp>
    </p:spTree>
    <p:extLst>
      <p:ext uri="{BB962C8B-B14F-4D97-AF65-F5344CB8AC3E}">
        <p14:creationId xmlns:p14="http://schemas.microsoft.com/office/powerpoint/2010/main" val="4067031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600"/>
              </a:spcBef>
              <a:defRPr/>
            </a:pPr>
            <a:r>
              <a:rPr lang="en-US" baseline="0" dirty="0" smtClean="0"/>
              <a:t>Once </a:t>
            </a:r>
            <a:r>
              <a:rPr lang="en-US" dirty="0" smtClean="0"/>
              <a:t>you click on “View More,” the Benefit Highlights will expand to display the plan’s benefits</a:t>
            </a:r>
            <a:r>
              <a:rPr lang="en-US" baseline="0" dirty="0" smtClean="0"/>
              <a:t> in much greater detail. You’ll see information about inpatient and outpatient hospital coverage, doctor visits, preventive care, skilled nursing facility, rehabilitation services and much more.</a:t>
            </a:r>
            <a:endParaRPr lang="en-US" dirty="0" smtClean="0"/>
          </a:p>
          <a:p>
            <a:pPr>
              <a:spcBef>
                <a:spcPts val="600"/>
              </a:spcBef>
            </a:pPr>
            <a:endParaRPr lang="en-US" dirty="0"/>
          </a:p>
        </p:txBody>
      </p:sp>
    </p:spTree>
    <p:extLst>
      <p:ext uri="{BB962C8B-B14F-4D97-AF65-F5344CB8AC3E}">
        <p14:creationId xmlns:p14="http://schemas.microsoft.com/office/powerpoint/2010/main" val="1951437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When comparing up to 3 plans side-by-side, you can view all the same information we discussed on the </a:t>
            </a:r>
            <a:r>
              <a:rPr lang="en-US" i="1" dirty="0" smtClean="0"/>
              <a:t>Health &amp; Drug Plan Benefits </a:t>
            </a:r>
            <a:r>
              <a:rPr lang="en-US" dirty="0" smtClean="0"/>
              <a:t>page. The plans will display left to right in order by their Contract ID number.</a:t>
            </a:r>
            <a:endParaRPr lang="en-US" dirty="0"/>
          </a:p>
        </p:txBody>
      </p:sp>
    </p:spTree>
    <p:extLst>
      <p:ext uri="{BB962C8B-B14F-4D97-AF65-F5344CB8AC3E}">
        <p14:creationId xmlns:p14="http://schemas.microsoft.com/office/powerpoint/2010/main" val="2918427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On the </a:t>
            </a:r>
            <a:r>
              <a:rPr lang="en-US" i="1" dirty="0" smtClean="0"/>
              <a:t>Drug Costs &amp; Coverage </a:t>
            </a:r>
            <a:r>
              <a:rPr lang="en-US" dirty="0" smtClean="0"/>
              <a:t>tab you can compare the plans’ fixed costs, including the monthly premium and annual deductible.</a:t>
            </a:r>
            <a:endParaRPr lang="en-US" dirty="0"/>
          </a:p>
        </p:txBody>
      </p:sp>
    </p:spTree>
    <p:extLst>
      <p:ext uri="{BB962C8B-B14F-4D97-AF65-F5344CB8AC3E}">
        <p14:creationId xmlns:p14="http://schemas.microsoft.com/office/powerpoint/2010/main" val="1195256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You can compare what they’ll pay for their drug plan premium and drug costs for the remainder of the year at different pharmacies and by mail order.</a:t>
            </a:r>
            <a:endParaRPr lang="en-US" dirty="0"/>
          </a:p>
        </p:txBody>
      </p:sp>
    </p:spTree>
    <p:extLst>
      <p:ext uri="{BB962C8B-B14F-4D97-AF65-F5344CB8AC3E}">
        <p14:creationId xmlns:p14="http://schemas.microsoft.com/office/powerpoint/2010/main" val="1896171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a:t>
            </a:r>
            <a:r>
              <a:rPr lang="en-US" i="1" dirty="0" smtClean="0"/>
              <a:t>View Drug Cost Summary </a:t>
            </a:r>
            <a:r>
              <a:rPr lang="en-US" dirty="0" smtClean="0"/>
              <a:t>section will include a plan comparison for each of the pharmacies selected. </a:t>
            </a:r>
            <a:endParaRPr lang="en-US" dirty="0"/>
          </a:p>
        </p:txBody>
      </p:sp>
    </p:spTree>
    <p:extLst>
      <p:ext uri="{BB962C8B-B14F-4D97-AF65-F5344CB8AC3E}">
        <p14:creationId xmlns:p14="http://schemas.microsoft.com/office/powerpoint/2010/main" val="33366470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You can compare which drugs are covered and view any drug restrictions. As with the </a:t>
            </a:r>
            <a:r>
              <a:rPr lang="en-US" i="1" dirty="0" smtClean="0"/>
              <a:t>Plan Details </a:t>
            </a:r>
            <a:r>
              <a:rPr lang="en-US" dirty="0" smtClean="0"/>
              <a:t>page, you can print a </a:t>
            </a:r>
            <a:r>
              <a:rPr lang="en-US" i="1" dirty="0" smtClean="0"/>
              <a:t>Comparison Report </a:t>
            </a:r>
            <a:r>
              <a:rPr lang="en-US" dirty="0" smtClean="0"/>
              <a:t>customized to the person’s needs.</a:t>
            </a:r>
            <a:endParaRPr lang="en-US" dirty="0"/>
          </a:p>
        </p:txBody>
      </p:sp>
    </p:spTree>
    <p:extLst>
      <p:ext uri="{BB962C8B-B14F-4D97-AF65-F5344CB8AC3E}">
        <p14:creationId xmlns:p14="http://schemas.microsoft.com/office/powerpoint/2010/main" val="326337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696913"/>
            <a:ext cx="4648200" cy="3486150"/>
          </a:xfrm>
        </p:spPr>
      </p:sp>
      <p:sp>
        <p:nvSpPr>
          <p:cNvPr id="3" name="Notes Placeholder 2"/>
          <p:cNvSpPr>
            <a:spLocks noGrp="1"/>
          </p:cNvSpPr>
          <p:nvPr>
            <p:ph type="body" idx="1"/>
          </p:nvPr>
        </p:nvSpPr>
        <p:spPr/>
        <p:txBody>
          <a:bodyPr/>
          <a:lstStyle/>
          <a:p>
            <a:pPr>
              <a:spcBef>
                <a:spcPts val="600"/>
              </a:spcBef>
            </a:pPr>
            <a:r>
              <a:rPr lang="en-US" dirty="0" smtClean="0"/>
              <a:t>To</a:t>
            </a:r>
            <a:r>
              <a:rPr lang="en-US" baseline="0" dirty="0" smtClean="0"/>
              <a:t> access the Medicare Plan Finder, click on “Find health &amp; drug plans” on the Medicare.gov homepage. You can also click on the tab “Sign Up/Change Plans” and select “Find health &amp; drug plans” from the drop-down menu. You can also visit Medicare.gov/find-a-plan.</a:t>
            </a:r>
          </a:p>
          <a:p>
            <a:pPr>
              <a:spcBef>
                <a:spcPts val="600"/>
              </a:spcBef>
            </a:pPr>
            <a:endParaRPr lang="en-US" dirty="0"/>
          </a:p>
        </p:txBody>
      </p:sp>
    </p:spTree>
    <p:extLst>
      <p:ext uri="{BB962C8B-B14F-4D97-AF65-F5344CB8AC3E}">
        <p14:creationId xmlns:p14="http://schemas.microsoft.com/office/powerpoint/2010/main" val="1113699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You can make changes to the drug list. For example, you can add or remove drugs you’ve entered or change the dose. Remember that changes made can affect pricing. </a:t>
            </a:r>
            <a:endParaRPr lang="en-US" dirty="0"/>
          </a:p>
        </p:txBody>
      </p:sp>
    </p:spTree>
    <p:extLst>
      <p:ext uri="{BB962C8B-B14F-4D97-AF65-F5344CB8AC3E}">
        <p14:creationId xmlns:p14="http://schemas.microsoft.com/office/powerpoint/2010/main" val="22257993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When you’re ready to help the person enroll, you can click the plan’s “Enroll in this plan” button. You’ll be directed to the </a:t>
            </a:r>
            <a:r>
              <a:rPr lang="en-US" i="1" dirty="0" smtClean="0"/>
              <a:t>Online Enrollment Center</a:t>
            </a:r>
            <a:r>
              <a:rPr lang="en-US" dirty="0" smtClean="0"/>
              <a:t>.  </a:t>
            </a:r>
            <a:endParaRPr lang="en-US" dirty="0"/>
          </a:p>
        </p:txBody>
      </p:sp>
    </p:spTree>
    <p:extLst>
      <p:ext uri="{BB962C8B-B14F-4D97-AF65-F5344CB8AC3E}">
        <p14:creationId xmlns:p14="http://schemas.microsoft.com/office/powerpoint/2010/main" val="2296039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To start enrollment outside of the Open Enrollment Period (October 15 to December 7), you’ll need to select the applicable Special Enrollment Period life event that applies to the person with Medicare such as losing creditable coverage or moving out of the plan’s service area. </a:t>
            </a:r>
            <a:endParaRPr lang="en-US" dirty="0"/>
          </a:p>
        </p:txBody>
      </p:sp>
    </p:spTree>
    <p:extLst>
      <p:ext uri="{BB962C8B-B14F-4D97-AF65-F5344CB8AC3E}">
        <p14:creationId xmlns:p14="http://schemas.microsoft.com/office/powerpoint/2010/main" val="32835920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Before you begin to enter the person’s information, State Health Insurance Assistance Program (SHIP) counselors should click on the </a:t>
            </a:r>
            <a:r>
              <a:rPr lang="en-US" b="1" i="1" dirty="0" smtClean="0"/>
              <a:t>watermark</a:t>
            </a:r>
            <a:r>
              <a:rPr lang="en-US" dirty="0" smtClean="0"/>
              <a:t> “Department of Health and Human Services (DHHS)” logo. This will add the </a:t>
            </a:r>
            <a:r>
              <a:rPr lang="en-US" i="1" dirty="0" smtClean="0"/>
              <a:t>Partner Information </a:t>
            </a:r>
            <a:r>
              <a:rPr lang="en-US" dirty="0" smtClean="0"/>
              <a:t>section</a:t>
            </a:r>
            <a:r>
              <a:rPr lang="en-US" b="1" dirty="0" smtClean="0"/>
              <a:t> </a:t>
            </a:r>
            <a:r>
              <a:rPr lang="en-US" dirty="0" smtClean="0"/>
              <a:t>to the online</a:t>
            </a:r>
            <a:r>
              <a:rPr lang="en-US" baseline="0" dirty="0" smtClean="0"/>
              <a:t> application </a:t>
            </a:r>
            <a:r>
              <a:rPr lang="en-US" dirty="0" smtClean="0"/>
              <a:t>below the </a:t>
            </a:r>
            <a:r>
              <a:rPr lang="en-US" i="1" dirty="0" smtClean="0"/>
              <a:t>Personal Information </a:t>
            </a:r>
            <a:r>
              <a:rPr lang="en-US" dirty="0" smtClean="0"/>
              <a:t>section that allows you to enter your 10-digit office telephone number. Remember, this information allows CMS to track all SHIP-assisted enrollments. Agents and brokers also use this feature to enter their enrollments when using the </a:t>
            </a:r>
            <a:r>
              <a:rPr lang="en-US" i="1" dirty="0" smtClean="0"/>
              <a:t>Online Enrollment Center</a:t>
            </a:r>
            <a:r>
              <a:rPr lang="en-US" dirty="0" smtClean="0"/>
              <a:t>.</a:t>
            </a:r>
            <a:endParaRPr lang="en-US" dirty="0"/>
          </a:p>
        </p:txBody>
      </p:sp>
    </p:spTree>
    <p:extLst>
      <p:ext uri="{BB962C8B-B14F-4D97-AF65-F5344CB8AC3E}">
        <p14:creationId xmlns:p14="http://schemas.microsoft.com/office/powerpoint/2010/main" val="23591918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Upon completing the enrollment application, the person you’ve helped will get a confirmation notice that says “Enrollment Request Received,” along with a confirmation number. Be sure to write down and print the application information as a record for the person with Medicare. Remember, the confirmation number can be used later to check on the status of the application using the </a:t>
            </a:r>
            <a:r>
              <a:rPr lang="en-US" i="1" dirty="0" smtClean="0"/>
              <a:t>Check Your Enrollment </a:t>
            </a:r>
            <a:r>
              <a:rPr lang="en-US" dirty="0" smtClean="0"/>
              <a:t>tool discussed earlier on slide 6.</a:t>
            </a:r>
            <a:endParaRPr lang="en-US" dirty="0"/>
          </a:p>
        </p:txBody>
      </p:sp>
    </p:spTree>
    <p:extLst>
      <p:ext uri="{BB962C8B-B14F-4D97-AF65-F5344CB8AC3E}">
        <p14:creationId xmlns:p14="http://schemas.microsoft.com/office/powerpoint/2010/main" val="506545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latin typeface="+mj-lt"/>
                <a:cs typeface="Arial" pitchFamily="34" charset="0"/>
              </a:rPr>
              <a:t>Under </a:t>
            </a:r>
            <a:r>
              <a:rPr lang="en-US" i="1" dirty="0" smtClean="0">
                <a:latin typeface="+mj-lt"/>
                <a:cs typeface="Arial" pitchFamily="34" charset="0"/>
              </a:rPr>
              <a:t>Additional Tools </a:t>
            </a:r>
            <a:r>
              <a:rPr lang="en-US" dirty="0" smtClean="0">
                <a:latin typeface="+mj-lt"/>
                <a:cs typeface="Arial" pitchFamily="34" charset="0"/>
              </a:rPr>
              <a:t>on the home page, you can find information</a:t>
            </a:r>
            <a:r>
              <a:rPr lang="en-US" baseline="0" dirty="0" smtClean="0">
                <a:latin typeface="+mj-lt"/>
                <a:cs typeface="Arial" pitchFamily="34" charset="0"/>
              </a:rPr>
              <a:t> about Programs of All-Inclusive Care for the Elderly (</a:t>
            </a:r>
            <a:r>
              <a:rPr lang="en-US" dirty="0" smtClean="0">
                <a:latin typeface="+mj-lt"/>
                <a:cs typeface="Arial" pitchFamily="34" charset="0"/>
              </a:rPr>
              <a:t>PACE) Plan(s) by clicking the “Find PACE</a:t>
            </a:r>
            <a:r>
              <a:rPr lang="en-US" baseline="0" dirty="0" smtClean="0">
                <a:latin typeface="+mj-lt"/>
                <a:cs typeface="Arial" pitchFamily="34" charset="0"/>
              </a:rPr>
              <a:t> Plan(s)” link.</a:t>
            </a:r>
            <a:r>
              <a:rPr lang="en-US" dirty="0" smtClean="0">
                <a:latin typeface="+mj-lt"/>
                <a:cs typeface="Arial" pitchFamily="34" charset="0"/>
              </a:rPr>
              <a:t> PACE is a Medicare and Medicaid program offered in many states that allows people who otherwise need a nursing home-level of care to remain in the community.</a:t>
            </a:r>
          </a:p>
        </p:txBody>
      </p:sp>
    </p:spTree>
    <p:extLst>
      <p:ext uri="{BB962C8B-B14F-4D97-AF65-F5344CB8AC3E}">
        <p14:creationId xmlns:p14="http://schemas.microsoft.com/office/powerpoint/2010/main" val="2394172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cs typeface="Arial" pitchFamily="34" charset="0"/>
              </a:rPr>
              <a:t>The </a:t>
            </a:r>
            <a:r>
              <a:rPr lang="en-US" i="1" dirty="0" smtClean="0">
                <a:cs typeface="Arial" pitchFamily="34" charset="0"/>
              </a:rPr>
              <a:t>Your Plan Results </a:t>
            </a:r>
            <a:r>
              <a:rPr lang="en-US" dirty="0" smtClean="0">
                <a:cs typeface="Arial" pitchFamily="34" charset="0"/>
              </a:rPr>
              <a:t>page displays</a:t>
            </a:r>
            <a:r>
              <a:rPr lang="en-US" baseline="0" dirty="0" smtClean="0">
                <a:cs typeface="Arial" pitchFamily="34" charset="0"/>
              </a:rPr>
              <a:t> the PACE plans for the state selected. The </a:t>
            </a:r>
            <a:r>
              <a:rPr lang="en-US" i="1" baseline="0" dirty="0" smtClean="0">
                <a:cs typeface="Arial" pitchFamily="34" charset="0"/>
              </a:rPr>
              <a:t>Plan ID </a:t>
            </a:r>
            <a:r>
              <a:rPr lang="en-US" baseline="0" dirty="0" smtClean="0">
                <a:cs typeface="Arial" pitchFamily="34" charset="0"/>
              </a:rPr>
              <a:t>column contains the Plan ID and Contract ID. The </a:t>
            </a:r>
            <a:r>
              <a:rPr lang="en-US" i="1" baseline="0" dirty="0" smtClean="0">
                <a:cs typeface="Arial" pitchFamily="34" charset="0"/>
              </a:rPr>
              <a:t>Plan Name </a:t>
            </a:r>
            <a:r>
              <a:rPr lang="en-US" baseline="0" dirty="0" smtClean="0">
                <a:cs typeface="Arial" pitchFamily="34" charset="0"/>
              </a:rPr>
              <a:t>column header is a link which, when clicked, will open contact details for the plan. The plans can be sorted in ascending and descending order by Plan ID and Plan Name. The Online Enrollment Center (OEC) available through the Plan Finder won’t allow enrollment into the PACE Plans listed on the </a:t>
            </a:r>
            <a:r>
              <a:rPr lang="en-US" i="1" baseline="0" dirty="0" smtClean="0">
                <a:cs typeface="Arial" pitchFamily="34" charset="0"/>
              </a:rPr>
              <a:t>PACE</a:t>
            </a:r>
            <a:r>
              <a:rPr lang="en-US" baseline="0" dirty="0" smtClean="0">
                <a:cs typeface="Arial" pitchFamily="34" charset="0"/>
              </a:rPr>
              <a:t> page. The enrollment criteria and availability are provided by the individual PACE Plan using the contact information shown.</a:t>
            </a:r>
            <a:br>
              <a:rPr lang="en-US" baseline="0" dirty="0" smtClean="0">
                <a:cs typeface="Arial" pitchFamily="34" charset="0"/>
              </a:rPr>
            </a:br>
            <a:endParaRPr lang="en-US" dirty="0" smtClean="0">
              <a:cs typeface="Arial" pitchFamily="34" charset="0"/>
            </a:endParaRPr>
          </a:p>
        </p:txBody>
      </p:sp>
    </p:spTree>
    <p:extLst>
      <p:ext uri="{BB962C8B-B14F-4D97-AF65-F5344CB8AC3E}">
        <p14:creationId xmlns:p14="http://schemas.microsoft.com/office/powerpoint/2010/main" val="23941723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cs typeface="Arial" pitchFamily="34" charset="0"/>
              </a:rPr>
              <a:t>PACE Plan details will display in a pop-up that contains </a:t>
            </a:r>
            <a:r>
              <a:rPr lang="en-US" baseline="0" dirty="0" smtClean="0">
                <a:cs typeface="Arial" pitchFamily="34" charset="0"/>
              </a:rPr>
              <a:t>the plan’s contact information such as their telephone and TTY numbers, hours of operation, and website URL. </a:t>
            </a:r>
            <a:br>
              <a:rPr lang="en-US" baseline="0" dirty="0" smtClean="0">
                <a:cs typeface="Arial" pitchFamily="34" charset="0"/>
              </a:rPr>
            </a:br>
            <a:endParaRPr lang="en-US" dirty="0" smtClean="0">
              <a:cs typeface="Arial" pitchFamily="34" charset="0"/>
            </a:endParaRPr>
          </a:p>
        </p:txBody>
      </p:sp>
    </p:spTree>
    <p:extLst>
      <p:ext uri="{BB962C8B-B14F-4D97-AF65-F5344CB8AC3E}">
        <p14:creationId xmlns:p14="http://schemas.microsoft.com/office/powerpoint/2010/main" val="23941723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a:t>
            </a:r>
            <a:r>
              <a:rPr lang="en-US" i="1" dirty="0" smtClean="0"/>
              <a:t>Additional Tools </a:t>
            </a:r>
            <a:r>
              <a:rPr lang="en-US" dirty="0" smtClean="0"/>
              <a:t>section on the homepage of the Medicare Plan Finder, you can </a:t>
            </a:r>
            <a:r>
              <a:rPr lang="en-US" i="1" dirty="0" smtClean="0"/>
              <a:t>Find and compare Medigap policies.</a:t>
            </a:r>
          </a:p>
          <a:p>
            <a:r>
              <a:rPr lang="en-US" dirty="0" smtClean="0"/>
              <a:t>You enter your ZIP Code and can optionally choose your health status from the drop-down list as “Good,” “Poor,” or “None of the above.” Next, you should indicate if you have a Medigap Policy by selecting the appropriate button of “Yes” or “No.”</a:t>
            </a:r>
            <a:endParaRPr lang="en-US" dirty="0"/>
          </a:p>
        </p:txBody>
      </p:sp>
    </p:spTree>
    <p:extLst>
      <p:ext uri="{BB962C8B-B14F-4D97-AF65-F5344CB8AC3E}">
        <p14:creationId xmlns:p14="http://schemas.microsoft.com/office/powerpoint/2010/main" val="73593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a:t>
            </a:r>
            <a:r>
              <a:rPr lang="en-US" i="1" dirty="0" smtClean="0"/>
              <a:t>View All Medigap Policies </a:t>
            </a:r>
            <a:r>
              <a:rPr lang="en-US" dirty="0" smtClean="0"/>
              <a:t>results page will default to show you all of the Medigap Policies available in the ZIP Code you entered by policy letter type. A </a:t>
            </a:r>
            <a:r>
              <a:rPr lang="en-US" i="1" dirty="0" smtClean="0"/>
              <a:t>Policy Summary </a:t>
            </a:r>
            <a:r>
              <a:rPr lang="en-US" dirty="0" smtClean="0"/>
              <a:t>will display for each letter type including: the monthly premium, estimated annual cost, and a brief list of benefits. For every policy letter type available, you can select </a:t>
            </a:r>
            <a:r>
              <a:rPr lang="en-US" i="1" dirty="0" smtClean="0"/>
              <a:t>View companies that offer Medigap Policy X</a:t>
            </a:r>
            <a:r>
              <a:rPr lang="en-US" dirty="0" smtClean="0"/>
              <a:t> and </a:t>
            </a:r>
            <a:r>
              <a:rPr lang="en-US" i="1" dirty="0" smtClean="0"/>
              <a:t>View All Benefits</a:t>
            </a:r>
            <a:r>
              <a:rPr lang="en-US" dirty="0" smtClean="0"/>
              <a:t>. By selecting </a:t>
            </a:r>
            <a:r>
              <a:rPr lang="en-US" i="1" dirty="0" smtClean="0"/>
              <a:t>View companies that offer Medigap Policy X</a:t>
            </a:r>
            <a:r>
              <a:rPr lang="en-US" dirty="0" smtClean="0"/>
              <a:t>, you’ll see contact information for every company that offers that policy letter in your ZIP Code, and how the monthly premium pricing methodology or “rating” is determined (e.g., Community-Rated, Attained-Age-Rated, or Issue-Age-Rated). </a:t>
            </a:r>
            <a:endParaRPr lang="en-US" dirty="0"/>
          </a:p>
          <a:p>
            <a:pPr>
              <a:spcBef>
                <a:spcPts val="600"/>
              </a:spcBef>
            </a:pPr>
            <a:r>
              <a:rPr lang="en-US" dirty="0" smtClean="0"/>
              <a:t>At the top left side of the screen, you also have the option to </a:t>
            </a:r>
            <a:r>
              <a:rPr lang="en-US" i="1" dirty="0" smtClean="0"/>
              <a:t>View Policies by Company</a:t>
            </a:r>
            <a:r>
              <a:rPr lang="en-US" dirty="0" smtClean="0"/>
              <a:t>. This will allow you to select from a list, the specific companies whose Medigap Policy offerings you’re interested in seeing.</a:t>
            </a:r>
          </a:p>
          <a:p>
            <a:pPr>
              <a:spcBef>
                <a:spcPts val="600"/>
              </a:spcBef>
            </a:pPr>
            <a:r>
              <a:rPr lang="en-US" dirty="0"/>
              <a:t>You can contact the plan directly for more information and enrollment options. </a:t>
            </a:r>
          </a:p>
          <a:p>
            <a:endParaRPr lang="en-US" dirty="0"/>
          </a:p>
        </p:txBody>
      </p:sp>
    </p:spTree>
    <p:extLst>
      <p:ext uri="{BB962C8B-B14F-4D97-AF65-F5344CB8AC3E}">
        <p14:creationId xmlns:p14="http://schemas.microsoft.com/office/powerpoint/2010/main" val="129130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Medicare Plan Finder is also available in Spanish. </a:t>
            </a:r>
          </a:p>
          <a:p>
            <a:pPr>
              <a:spcBef>
                <a:spcPts val="600"/>
              </a:spcBef>
            </a:pPr>
            <a:r>
              <a:rPr lang="en-US" dirty="0" smtClean="0"/>
              <a:t>To access the Spanish version, click on “</a:t>
            </a:r>
            <a:r>
              <a:rPr lang="es-MX" dirty="0" smtClean="0"/>
              <a:t>Español” in the top left corner above </a:t>
            </a:r>
            <a:r>
              <a:rPr lang="es-MX" i="1" dirty="0" smtClean="0"/>
              <a:t>Medicare.gov. </a:t>
            </a:r>
            <a:r>
              <a:rPr lang="es-MX" dirty="0" smtClean="0"/>
              <a:t>The Spanish version will provide equivalent translations of all search results, costs, and comparisons. </a:t>
            </a:r>
            <a:endParaRPr lang="en-US" dirty="0"/>
          </a:p>
        </p:txBody>
      </p:sp>
    </p:spTree>
    <p:extLst>
      <p:ext uri="{BB962C8B-B14F-4D97-AF65-F5344CB8AC3E}">
        <p14:creationId xmlns:p14="http://schemas.microsoft.com/office/powerpoint/2010/main" val="28147176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CMS has a training site URL where you can practice navigation on the Plan Finder. Use this practice scenario to walk through what you’ve learned.</a:t>
            </a:r>
          </a:p>
          <a:p>
            <a:endParaRPr lang="en-US" dirty="0"/>
          </a:p>
        </p:txBody>
      </p:sp>
    </p:spTree>
    <p:extLst>
      <p:ext uri="{BB962C8B-B14F-4D97-AF65-F5344CB8AC3E}">
        <p14:creationId xmlns:p14="http://schemas.microsoft.com/office/powerpoint/2010/main" val="20915438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This is a sample list of drugs to enter when practicing.</a:t>
            </a:r>
          </a:p>
          <a:p>
            <a:pPr>
              <a:spcBef>
                <a:spcPts val="600"/>
              </a:spcBef>
            </a:pPr>
            <a:endParaRPr lang="en-US" dirty="0" smtClean="0"/>
          </a:p>
        </p:txBody>
      </p:sp>
    </p:spTree>
    <p:extLst>
      <p:ext uri="{BB962C8B-B14F-4D97-AF65-F5344CB8AC3E}">
        <p14:creationId xmlns:p14="http://schemas.microsoft.com/office/powerpoint/2010/main" val="2716788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1" dirty="0" smtClean="0"/>
              <a:t>NOTE:</a:t>
            </a:r>
            <a:r>
              <a:rPr lang="en-US" dirty="0" smtClean="0"/>
              <a:t> The most common frequently asked question is “Why can’t I locate my drug?” </a:t>
            </a:r>
          </a:p>
          <a:p>
            <a:pPr>
              <a:spcBef>
                <a:spcPts val="600"/>
              </a:spcBef>
            </a:pPr>
            <a:endParaRPr lang="en-US" dirty="0" smtClean="0"/>
          </a:p>
        </p:txBody>
      </p:sp>
    </p:spTree>
    <p:extLst>
      <p:ext uri="{BB962C8B-B14F-4D97-AF65-F5344CB8AC3E}">
        <p14:creationId xmlns:p14="http://schemas.microsoft.com/office/powerpoint/2010/main" val="8429731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Here’s another practice scenario to help you become familiar with the Plan Finder. </a:t>
            </a:r>
          </a:p>
          <a:p>
            <a:endParaRPr lang="en-US" dirty="0"/>
          </a:p>
        </p:txBody>
      </p:sp>
    </p:spTree>
    <p:extLst>
      <p:ext uri="{BB962C8B-B14F-4D97-AF65-F5344CB8AC3E}">
        <p14:creationId xmlns:p14="http://schemas.microsoft.com/office/powerpoint/2010/main" val="3526751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There are a series of Plan Finder Multimedia tutorials that are a good refresher before Open Enrollment. For access, you can click on each one to view</a:t>
            </a:r>
            <a:r>
              <a:rPr lang="en-US" baseline="0" dirty="0" smtClean="0"/>
              <a:t> on the CMS You Tube channel which</a:t>
            </a:r>
            <a:r>
              <a:rPr lang="en-US" dirty="0" smtClean="0"/>
              <a:t> will open in a new window. You also may access </a:t>
            </a:r>
            <a:r>
              <a:rPr lang="en-US" baseline="0" dirty="0" smtClean="0"/>
              <a:t>them </a:t>
            </a:r>
            <a:r>
              <a:rPr lang="en-US" dirty="0" smtClean="0"/>
              <a:t>at </a:t>
            </a:r>
            <a:r>
              <a:rPr lang="en-US" dirty="0" smtClean="0">
                <a:hlinkClick r:id="rId3"/>
              </a:rPr>
              <a:t>Medicare.gov/find-a-plan/questions/home.aspx</a:t>
            </a:r>
            <a:r>
              <a:rPr lang="en-US" dirty="0" smtClean="0"/>
              <a:t> and see the </a:t>
            </a:r>
            <a:r>
              <a:rPr lang="en-US" i="1" dirty="0" smtClean="0"/>
              <a:t>Plan Finder Multimedia </a:t>
            </a:r>
            <a:r>
              <a:rPr lang="en-US" dirty="0" smtClean="0"/>
              <a:t>portion of the page.</a:t>
            </a:r>
          </a:p>
          <a:p>
            <a:pPr>
              <a:spcBef>
                <a:spcPts val="600"/>
              </a:spcBef>
            </a:pPr>
            <a:r>
              <a:rPr lang="en-US" dirty="0" smtClean="0"/>
              <a:t>These tutorials provide a step-by-step overview of how to complete a plan search. </a:t>
            </a:r>
          </a:p>
          <a:p>
            <a:pPr marL="225425" lvl="1" indent="-225425" eaLnBrk="0" fontAlgn="base" hangingPunct="0">
              <a:spcBef>
                <a:spcPts val="600"/>
              </a:spcBef>
              <a:buFont typeface="Wingdings" panose="05000000000000000000" pitchFamily="2" charset="2"/>
              <a:buChar char="§"/>
            </a:pPr>
            <a:r>
              <a:rPr lang="en-US" altLang="en-US" dirty="0" smtClean="0">
                <a:solidFill>
                  <a:prstClr val="black"/>
                </a:solidFill>
                <a:hlinkClick r:id="rId4" tooltip="Plan Finder Video Lesson 1: Getting Started - Opens in a new window"/>
              </a:rPr>
              <a:t>Plan Finder Video Lesson 1: Getting Started </a:t>
            </a:r>
            <a:endParaRPr lang="en-US" altLang="en-US" dirty="0" smtClean="0">
              <a:solidFill>
                <a:prstClr val="black"/>
              </a:solidFill>
            </a:endParaRPr>
          </a:p>
          <a:p>
            <a:pPr marL="225425" lvl="1" indent="-225425" eaLnBrk="0" fontAlgn="base" hangingPunct="0">
              <a:spcBef>
                <a:spcPts val="600"/>
              </a:spcBef>
              <a:buFont typeface="Wingdings" panose="05000000000000000000" pitchFamily="2" charset="2"/>
              <a:buChar char="§"/>
            </a:pPr>
            <a:r>
              <a:rPr lang="en-US" altLang="en-US" dirty="0" smtClean="0">
                <a:solidFill>
                  <a:prstClr val="black"/>
                </a:solidFill>
                <a:hlinkClick r:id="rId5" tooltip="Plan Finder Video Lesson 2: Entering Your Prescription Drugs - Opens in a new window"/>
              </a:rPr>
              <a:t>Plan Finder Video Lesson 2: Entering Your Prescription Drugs </a:t>
            </a:r>
            <a:endParaRPr lang="en-US" altLang="en-US" dirty="0" smtClean="0">
              <a:solidFill>
                <a:prstClr val="black"/>
              </a:solidFill>
            </a:endParaRPr>
          </a:p>
          <a:p>
            <a:pPr marL="225425" lvl="1" indent="-225425" eaLnBrk="0" fontAlgn="base" hangingPunct="0">
              <a:spcBef>
                <a:spcPts val="600"/>
              </a:spcBef>
              <a:buFont typeface="Wingdings" panose="05000000000000000000" pitchFamily="2" charset="2"/>
              <a:buChar char="§"/>
            </a:pPr>
            <a:r>
              <a:rPr lang="en-US" altLang="en-US" dirty="0" smtClean="0">
                <a:solidFill>
                  <a:prstClr val="black"/>
                </a:solidFill>
                <a:hlinkClick r:id="rId6" tooltip="Plan Finder Video Lesson 3: Selecting Pharmacies - Opens in a new window"/>
              </a:rPr>
              <a:t>Plan Finder Video Lesson 3: Selecting Pharmacies </a:t>
            </a:r>
            <a:endParaRPr lang="en-US" altLang="en-US" dirty="0" smtClean="0">
              <a:solidFill>
                <a:prstClr val="black"/>
              </a:solidFill>
            </a:endParaRPr>
          </a:p>
          <a:p>
            <a:pPr marL="225425" lvl="1" indent="-225425" eaLnBrk="0" fontAlgn="base" hangingPunct="0">
              <a:spcBef>
                <a:spcPts val="600"/>
              </a:spcBef>
              <a:buFont typeface="Wingdings" panose="05000000000000000000" pitchFamily="2" charset="2"/>
              <a:buChar char="§"/>
            </a:pPr>
            <a:r>
              <a:rPr lang="en-US" altLang="en-US" dirty="0" smtClean="0">
                <a:solidFill>
                  <a:prstClr val="black"/>
                </a:solidFill>
                <a:hlinkClick r:id="rId7" tooltip="Plan Finder Video Lesson 4: Refining and Sorting Your Plan Results - Opens in a new window"/>
              </a:rPr>
              <a:t>Plan Finder Video Lesson 4: Refining and Sorting Your Plan Results </a:t>
            </a:r>
            <a:endParaRPr lang="en-US" altLang="en-US" dirty="0" smtClean="0">
              <a:solidFill>
                <a:prstClr val="black"/>
              </a:solidFill>
            </a:endParaRPr>
          </a:p>
          <a:p>
            <a:pPr marL="225425" lvl="1" indent="-225425" eaLnBrk="0" fontAlgn="base" hangingPunct="0">
              <a:spcBef>
                <a:spcPts val="600"/>
              </a:spcBef>
              <a:buFont typeface="Wingdings" panose="05000000000000000000" pitchFamily="2" charset="2"/>
              <a:buChar char="§"/>
            </a:pPr>
            <a:r>
              <a:rPr lang="en-US" altLang="en-US" dirty="0" smtClean="0">
                <a:solidFill>
                  <a:prstClr val="black"/>
                </a:solidFill>
                <a:hlinkClick r:id="rId8" tooltip="Plan Finder Video Lesson 5: Comparing Plans - Opens in a new window"/>
              </a:rPr>
              <a:t>Plan Finder Video Lesson 5: Comparing Plans</a:t>
            </a:r>
            <a:endParaRPr lang="en-US" altLang="en-US" dirty="0" smtClean="0">
              <a:solidFill>
                <a:prstClr val="black"/>
              </a:solidFill>
            </a:endParaRPr>
          </a:p>
          <a:p>
            <a:pPr>
              <a:spcBef>
                <a:spcPts val="600"/>
              </a:spcBef>
            </a:pPr>
            <a:endParaRPr lang="en-US" dirty="0" smtClean="0"/>
          </a:p>
        </p:txBody>
      </p:sp>
    </p:spTree>
    <p:extLst>
      <p:ext uri="{BB962C8B-B14F-4D97-AF65-F5344CB8AC3E}">
        <p14:creationId xmlns:p14="http://schemas.microsoft.com/office/powerpoint/2010/main" val="42186418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4388"/>
            <a:ext cx="4184650" cy="3138487"/>
          </a:xfrm>
        </p:spPr>
      </p:sp>
      <p:sp>
        <p:nvSpPr>
          <p:cNvPr id="3" name="Notes Placeholder 2"/>
          <p:cNvSpPr>
            <a:spLocks noGrp="1"/>
          </p:cNvSpPr>
          <p:nvPr>
            <p:ph type="body" idx="1"/>
          </p:nvPr>
        </p:nvSpPr>
        <p:spPr>
          <a:xfrm>
            <a:off x="1090507" y="4134817"/>
            <a:ext cx="5164191" cy="4551074"/>
          </a:xfrm>
        </p:spPr>
        <p:txBody>
          <a:bodyPr/>
          <a:lstStyle/>
          <a:p>
            <a:pPr>
              <a:spcBef>
                <a:spcPts val="630"/>
              </a:spcBef>
            </a:pPr>
            <a:r>
              <a:rPr lang="en-US" dirty="0"/>
              <a:t>This training is provided by the CMS National Training Program (NTP).</a:t>
            </a:r>
          </a:p>
          <a:p>
            <a:pPr>
              <a:spcBef>
                <a:spcPts val="630"/>
              </a:spcBef>
              <a:defRPr/>
            </a:pPr>
            <a:r>
              <a:rPr lang="en-US" dirty="0"/>
              <a:t>To view all available NTP materials, or to subscribe to our email list, visit </a:t>
            </a:r>
            <a:r>
              <a:rPr lang="en-US" u="sng" dirty="0">
                <a:hlinkClick r:id="rId3"/>
              </a:rPr>
              <a:t>CMS.gov/outreach-and-education/training/CMSNationalTrainingProgram</a:t>
            </a:r>
            <a:r>
              <a:rPr lang="en-US" dirty="0"/>
              <a:t>. </a:t>
            </a:r>
          </a:p>
          <a:p>
            <a:pPr>
              <a:spcBef>
                <a:spcPts val="630"/>
              </a:spcBef>
              <a:defRPr/>
            </a:pPr>
            <a:r>
              <a:rPr lang="en-US" dirty="0"/>
              <a:t>Contact us at </a:t>
            </a:r>
            <a:r>
              <a:rPr lang="en-US" dirty="0">
                <a:hlinkClick r:id="rId4"/>
              </a:rPr>
              <a:t>training@cms.hhs.gov</a:t>
            </a:r>
            <a:r>
              <a:rPr lang="en-US" dirty="0"/>
              <a:t>. </a:t>
            </a:r>
          </a:p>
          <a:p>
            <a:pPr>
              <a:spcBef>
                <a:spcPts val="630"/>
              </a:spcBef>
              <a:defRPr/>
            </a:pPr>
            <a:r>
              <a:rPr lang="en-US" dirty="0"/>
              <a:t>Follow us @CMSGov #CMSNTP</a:t>
            </a:r>
            <a:r>
              <a:rPr lang="en-US" dirty="0" smtClean="0"/>
              <a:t>.</a:t>
            </a:r>
            <a:endParaRPr lang="en-US" dirty="0"/>
          </a:p>
        </p:txBody>
      </p:sp>
    </p:spTree>
    <p:extLst>
      <p:ext uri="{BB962C8B-B14F-4D97-AF65-F5344CB8AC3E}">
        <p14:creationId xmlns:p14="http://schemas.microsoft.com/office/powerpoint/2010/main" val="1521475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881563" cy="3660775"/>
          </a:xfrm>
        </p:spPr>
      </p:sp>
      <p:sp>
        <p:nvSpPr>
          <p:cNvPr id="3" name="Notes Placeholder 2"/>
          <p:cNvSpPr>
            <a:spLocks noGrp="1"/>
          </p:cNvSpPr>
          <p:nvPr>
            <p:ph type="body" idx="1"/>
          </p:nvPr>
        </p:nvSpPr>
        <p:spPr/>
        <p:txBody>
          <a:bodyPr/>
          <a:lstStyle/>
          <a:p>
            <a:pPr>
              <a:spcBef>
                <a:spcPts val="600"/>
              </a:spcBef>
            </a:pPr>
            <a:r>
              <a:rPr lang="en-US" dirty="0" smtClean="0"/>
              <a:t>Before we begin</a:t>
            </a:r>
            <a:r>
              <a:rPr lang="en-US" baseline="0" dirty="0" smtClean="0"/>
              <a:t> our plan search, there are important features on the Medicare Plan Finder homepage to point out. </a:t>
            </a:r>
          </a:p>
          <a:p>
            <a:pPr marL="174708" indent="-174708">
              <a:spcBef>
                <a:spcPts val="600"/>
              </a:spcBef>
              <a:buFont typeface="Wingdings" panose="05000000000000000000" pitchFamily="2" charset="2"/>
              <a:buChar char="§"/>
            </a:pPr>
            <a:r>
              <a:rPr lang="en-US" baseline="0" dirty="0" smtClean="0"/>
              <a:t>The </a:t>
            </a:r>
            <a:r>
              <a:rPr lang="en-US" i="1" baseline="0" dirty="0" smtClean="0"/>
              <a:t>Frequently Asked Questions </a:t>
            </a:r>
            <a:r>
              <a:rPr lang="en-US" baseline="0" dirty="0" smtClean="0"/>
              <a:t>(FAQs) are located on a top navigation button. These FAQs were generated from State Health Insurance Assistance Program (SHIP) counselors and volunteers. Here you’ll find a series of questions that come up often, ranging from “Why can’t I find my drug listed?” to “What’s the difference between a Network Pharmacy and Preferred Network Pharmacy?” </a:t>
            </a:r>
          </a:p>
          <a:p>
            <a:pPr marL="174708" indent="-174708">
              <a:spcBef>
                <a:spcPts val="600"/>
              </a:spcBef>
              <a:buFont typeface="Wingdings" panose="05000000000000000000" pitchFamily="2" charset="2"/>
              <a:buChar char="§"/>
            </a:pPr>
            <a:r>
              <a:rPr lang="en-US" baseline="0" dirty="0" smtClean="0"/>
              <a:t>The </a:t>
            </a:r>
            <a:r>
              <a:rPr lang="en-US" i="1" baseline="0" dirty="0" smtClean="0"/>
              <a:t>Additional Tools </a:t>
            </a:r>
            <a:r>
              <a:rPr lang="en-US" baseline="0" dirty="0" smtClean="0"/>
              <a:t>listed are an extension of the Plan Finder, and allow you to “Find PACE plan(s),” “Search by plan name or ID,” “Enroll now,” “Find and compare</a:t>
            </a:r>
            <a:r>
              <a:rPr lang="en-US" dirty="0" smtClean="0"/>
              <a:t> Medigap policies,” </a:t>
            </a:r>
            <a:r>
              <a:rPr lang="en-US" baseline="0" dirty="0" smtClean="0"/>
              <a:t>and “Check your enrollment”- which is helpful when you want to see the status of a recent enrollment, even if the</a:t>
            </a:r>
            <a:r>
              <a:rPr lang="en-US" dirty="0" smtClean="0"/>
              <a:t> enrollment application wasn’t completed through the Medicare Plan Finder</a:t>
            </a:r>
            <a:r>
              <a:rPr lang="en-US" baseline="0" dirty="0" smtClean="0"/>
              <a:t>. </a:t>
            </a:r>
          </a:p>
          <a:p>
            <a:pPr marL="174708" indent="-174708">
              <a:spcBef>
                <a:spcPts val="600"/>
              </a:spcBef>
              <a:buFont typeface="Wingdings" panose="05000000000000000000" pitchFamily="2" charset="2"/>
              <a:buChar char="§"/>
            </a:pPr>
            <a:r>
              <a:rPr lang="en-US" baseline="0" dirty="0" smtClean="0"/>
              <a:t>The </a:t>
            </a:r>
            <a:r>
              <a:rPr lang="en-US" i="1" baseline="0" dirty="0" smtClean="0"/>
              <a:t>Helpful Tips </a:t>
            </a:r>
            <a:r>
              <a:rPr lang="en-US" i="0" baseline="0" dirty="0" smtClean="0"/>
              <a:t>located </a:t>
            </a:r>
            <a:r>
              <a:rPr lang="en-US" baseline="0" dirty="0" smtClean="0"/>
              <a:t>in the </a:t>
            </a:r>
            <a:r>
              <a:rPr lang="en-US" i="1" baseline="0" dirty="0" smtClean="0"/>
              <a:t>Related Resources </a:t>
            </a:r>
            <a:r>
              <a:rPr lang="en-US" baseline="0" dirty="0" smtClean="0"/>
              <a:t>section of the homepage offer help items that are </a:t>
            </a:r>
            <a:r>
              <a:rPr lang="en-US" dirty="0" smtClean="0"/>
              <a:t>organized by their</a:t>
            </a:r>
            <a:r>
              <a:rPr lang="en-US" baseline="0" dirty="0" smtClean="0"/>
              <a:t> respective page locations on the tool with expand/collapse items for each section. This is helpful in keeping the page shorter and easier to read.</a:t>
            </a:r>
            <a:endParaRPr lang="en-US" dirty="0" smtClean="0"/>
          </a:p>
          <a:p>
            <a:pPr marL="174708" indent="-174708">
              <a:spcBef>
                <a:spcPts val="600"/>
              </a:spcBef>
              <a:buFont typeface="Wingdings" panose="05000000000000000000" pitchFamily="2" charset="2"/>
              <a:buChar char="§"/>
            </a:pPr>
            <a:endParaRPr lang="en-US" dirty="0"/>
          </a:p>
        </p:txBody>
      </p:sp>
    </p:spTree>
    <p:extLst>
      <p:ext uri="{BB962C8B-B14F-4D97-AF65-F5344CB8AC3E}">
        <p14:creationId xmlns:p14="http://schemas.microsoft.com/office/powerpoint/2010/main" val="281471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The Medicare Plan Finder offers 2 types of search options: a general search</a:t>
            </a:r>
            <a:r>
              <a:rPr lang="en-US" baseline="0" dirty="0" smtClean="0"/>
              <a:t> and a personalized search. </a:t>
            </a:r>
          </a:p>
          <a:p>
            <a:pPr>
              <a:spcBef>
                <a:spcPts val="600"/>
              </a:spcBef>
            </a:pPr>
            <a:r>
              <a:rPr lang="en-US" dirty="0"/>
              <a:t>A personalized search may provide more accurate cost estimates and coverage information than a general search. </a:t>
            </a:r>
            <a:r>
              <a:rPr lang="en-US" baseline="0" dirty="0" smtClean="0"/>
              <a:t>The information on </a:t>
            </a:r>
            <a:r>
              <a:rPr lang="en-US" dirty="0" smtClean="0"/>
              <a:t>someone’s</a:t>
            </a:r>
            <a:r>
              <a:rPr lang="en-US" baseline="0" dirty="0" smtClean="0"/>
              <a:t> red, white, and blue Medicare card, along with their ZIP Code, will allow them to begin a personalized search. A personalized search will show the person’s existing coverage, any low income subsidy if applicable, and their drug list if one exists. </a:t>
            </a:r>
          </a:p>
          <a:p>
            <a:pPr>
              <a:spcBef>
                <a:spcPts val="600"/>
              </a:spcBef>
            </a:pPr>
            <a:r>
              <a:rPr lang="en-US" b="1" baseline="0" dirty="0" smtClean="0"/>
              <a:t>NOTE:</a:t>
            </a:r>
            <a:r>
              <a:rPr lang="en-US" baseline="0" dirty="0" smtClean="0"/>
              <a:t> The ZIP Code used in the personalized search must be the ZIP Code they have on record with Social Security. If they’ve moved recently or haven’t communicated their move to SSA, this may return an error in their personalized search. </a:t>
            </a:r>
          </a:p>
        </p:txBody>
      </p:sp>
    </p:spTree>
    <p:extLst>
      <p:ext uri="{BB962C8B-B14F-4D97-AF65-F5344CB8AC3E}">
        <p14:creationId xmlns:p14="http://schemas.microsoft.com/office/powerpoint/2010/main" val="341817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5787" y="4183380"/>
            <a:ext cx="6698827" cy="4880610"/>
          </a:xfrm>
        </p:spPr>
        <p:txBody>
          <a:bodyPr/>
          <a:lstStyle/>
          <a:p>
            <a:pPr>
              <a:spcBef>
                <a:spcPts val="600"/>
              </a:spcBef>
            </a:pPr>
            <a:r>
              <a:rPr lang="en-US" sz="1100" dirty="0"/>
              <a:t>If you choose a general search option, you’ll be asked to include certain information to better understand the </a:t>
            </a:r>
            <a:r>
              <a:rPr lang="en-US" sz="1100" dirty="0" smtClean="0"/>
              <a:t>person with Medicare’s </a:t>
            </a:r>
            <a:r>
              <a:rPr lang="en-US" sz="1100" dirty="0"/>
              <a:t>specific situation. This information will help </a:t>
            </a:r>
            <a:r>
              <a:rPr lang="en-US" sz="1100" dirty="0" smtClean="0"/>
              <a:t>provide </a:t>
            </a:r>
            <a:r>
              <a:rPr lang="en-US" sz="1100" dirty="0"/>
              <a:t>the best cost estimate based on their current coverage and any low income </a:t>
            </a:r>
            <a:r>
              <a:rPr lang="en-US" sz="1100" dirty="0" smtClean="0"/>
              <a:t>subsidy (also called Extra Help) they </a:t>
            </a:r>
            <a:r>
              <a:rPr lang="en-US" sz="1100" dirty="0"/>
              <a:t>may get.</a:t>
            </a:r>
          </a:p>
          <a:p>
            <a:pPr defTabSz="457174">
              <a:spcBef>
                <a:spcPts val="600"/>
              </a:spcBef>
              <a:defRPr/>
            </a:pPr>
            <a:r>
              <a:rPr lang="en-US" sz="1100" b="1" dirty="0" smtClean="0"/>
              <a:t>Important: </a:t>
            </a:r>
            <a:r>
              <a:rPr lang="en-US" sz="1100" dirty="0"/>
              <a:t>If you’re working with someone </a:t>
            </a:r>
            <a:r>
              <a:rPr lang="en-US" sz="1100" dirty="0" smtClean="0"/>
              <a:t>who has </a:t>
            </a:r>
            <a:r>
              <a:rPr lang="en-US" sz="1100" dirty="0"/>
              <a:t>both Medicare and Medicaid, it’s best to use a personalized search to </a:t>
            </a:r>
            <a:r>
              <a:rPr lang="en-US" sz="1100" dirty="0" smtClean="0"/>
              <a:t>more accurately </a:t>
            </a:r>
            <a:r>
              <a:rPr lang="en-US" sz="1100" dirty="0"/>
              <a:t>reflect their monthly premiums, deductibles, costs for generic/brand name drugs, and catastrophic coverage. There are different levels of </a:t>
            </a:r>
            <a:r>
              <a:rPr lang="en-US" sz="1100" dirty="0" smtClean="0"/>
              <a:t>help </a:t>
            </a:r>
            <a:r>
              <a:rPr lang="en-US" sz="1100" dirty="0"/>
              <a:t>associated with Medicaid </a:t>
            </a:r>
            <a:r>
              <a:rPr lang="en-US" sz="1100" dirty="0" smtClean="0"/>
              <a:t>and the </a:t>
            </a:r>
            <a:r>
              <a:rPr lang="en-US" sz="1100" dirty="0"/>
              <a:t>Low Income Subsidy (LIS), and a general search only reflects Level 1</a:t>
            </a:r>
            <a:r>
              <a:rPr lang="en-US" sz="1100" b="1" dirty="0"/>
              <a:t>, </a:t>
            </a:r>
            <a:r>
              <a:rPr lang="en-US" sz="1100" dirty="0" smtClean="0"/>
              <a:t>which is </a:t>
            </a:r>
            <a:r>
              <a:rPr lang="en-US" sz="1100" dirty="0"/>
              <a:t>when someone has full Medicaid and an income greater than 100% of the Federal Poverty Level (FPL). In </a:t>
            </a:r>
            <a:r>
              <a:rPr lang="en-US" sz="1100" dirty="0" smtClean="0"/>
              <a:t>2017 </a:t>
            </a:r>
            <a:r>
              <a:rPr lang="en-US" sz="1100" dirty="0"/>
              <a:t>these individuals </a:t>
            </a:r>
            <a:r>
              <a:rPr lang="en-US" sz="1100" dirty="0" smtClean="0"/>
              <a:t>pay </a:t>
            </a:r>
            <a:r>
              <a:rPr lang="en-US" sz="1100" dirty="0"/>
              <a:t>$0 for monthly plan premium, $0 deductible, </a:t>
            </a:r>
            <a:r>
              <a:rPr lang="en-US" sz="1100" dirty="0" smtClean="0"/>
              <a:t>$3.30 </a:t>
            </a:r>
            <a:r>
              <a:rPr lang="en-US" sz="1100" dirty="0"/>
              <a:t>for generic/preferred drugs, </a:t>
            </a:r>
            <a:r>
              <a:rPr lang="en-US" sz="1100" dirty="0" smtClean="0"/>
              <a:t>$8.25 </a:t>
            </a:r>
            <a:r>
              <a:rPr lang="en-US" sz="1100" dirty="0"/>
              <a:t>brand-name drugs, and $0 during catastrophic coverage. </a:t>
            </a:r>
          </a:p>
          <a:p>
            <a:pPr defTabSz="457174">
              <a:spcBef>
                <a:spcPts val="600"/>
              </a:spcBef>
              <a:defRPr/>
            </a:pPr>
            <a:r>
              <a:rPr lang="en-US" sz="1100" dirty="0"/>
              <a:t>If you’re working with someone with an income less than 100% FPL (Level 2), or working with someone living in an institution, such as a nursing home (Level 3), you won’t see the correct </a:t>
            </a:r>
            <a:r>
              <a:rPr lang="en-US" sz="1100" dirty="0" smtClean="0"/>
              <a:t>amount (2017) </a:t>
            </a:r>
            <a:r>
              <a:rPr lang="en-US" sz="1100" dirty="0"/>
              <a:t>of $1.20 generic/$</a:t>
            </a:r>
            <a:r>
              <a:rPr lang="en-US" sz="1100" dirty="0" smtClean="0"/>
              <a:t>3.70 </a:t>
            </a:r>
            <a:r>
              <a:rPr lang="en-US" sz="1100" dirty="0"/>
              <a:t>brand-name drugs displayed in </a:t>
            </a:r>
            <a:r>
              <a:rPr lang="en-US" sz="1100" i="1" dirty="0"/>
              <a:t>Plan Results </a:t>
            </a:r>
            <a:r>
              <a:rPr lang="en-US" sz="1100" dirty="0"/>
              <a:t>with a general search.</a:t>
            </a:r>
            <a:r>
              <a:rPr lang="en-US" sz="1100" b="1" dirty="0"/>
              <a:t> </a:t>
            </a:r>
          </a:p>
          <a:p>
            <a:pPr defTabSz="457174">
              <a:spcBef>
                <a:spcPts val="600"/>
              </a:spcBef>
              <a:defRPr/>
            </a:pPr>
            <a:r>
              <a:rPr lang="en-US" sz="1100" b="1" dirty="0"/>
              <a:t>People who get: </a:t>
            </a:r>
          </a:p>
          <a:p>
            <a:pPr>
              <a:spcBef>
                <a:spcPts val="600"/>
              </a:spcBef>
            </a:pPr>
            <a:r>
              <a:rPr lang="en-US" sz="1100" b="1" u="sng" dirty="0"/>
              <a:t>Supplemental Security Income</a:t>
            </a:r>
            <a:r>
              <a:rPr lang="en-US" sz="1100" b="1" dirty="0"/>
              <a:t> </a:t>
            </a:r>
            <a:r>
              <a:rPr lang="en-US" sz="1100" dirty="0"/>
              <a:t>pay $0 for monthly premium, $0 deductible, </a:t>
            </a:r>
            <a:r>
              <a:rPr lang="en-US" sz="1100" dirty="0" smtClean="0"/>
              <a:t>$3.30 </a:t>
            </a:r>
            <a:r>
              <a:rPr lang="en-US" sz="1100" dirty="0"/>
              <a:t>generic/preferred drugs, </a:t>
            </a:r>
            <a:r>
              <a:rPr lang="en-US" sz="1100" dirty="0" smtClean="0"/>
              <a:t>$8.25 </a:t>
            </a:r>
            <a:r>
              <a:rPr lang="en-US" sz="1100" dirty="0"/>
              <a:t>brand-name drugs, and $0 during catastrophic coverage.</a:t>
            </a:r>
          </a:p>
          <a:p>
            <a:pPr>
              <a:spcBef>
                <a:spcPts val="600"/>
              </a:spcBef>
            </a:pPr>
            <a:r>
              <a:rPr lang="en-US" sz="1100" b="1" u="sng" dirty="0"/>
              <a:t>Medicare Savings Program</a:t>
            </a:r>
            <a:r>
              <a:rPr lang="en-US" sz="1100" b="1" dirty="0"/>
              <a:t> (QMB, SLMB, QI) </a:t>
            </a:r>
            <a:r>
              <a:rPr lang="en-US" sz="1100" dirty="0"/>
              <a:t>get help paying their Medicare Part B </a:t>
            </a:r>
            <a:r>
              <a:rPr lang="en-US" sz="1100" dirty="0" smtClean="0"/>
              <a:t>premium, </a:t>
            </a:r>
            <a:r>
              <a:rPr lang="en-US" sz="1100" dirty="0"/>
              <a:t>and pay $0 for monthly premium, $0 deductible, </a:t>
            </a:r>
            <a:r>
              <a:rPr lang="en-US" sz="1100" dirty="0" smtClean="0"/>
              <a:t>$3.30 </a:t>
            </a:r>
            <a:r>
              <a:rPr lang="en-US" sz="1100" dirty="0"/>
              <a:t>generic/preferred drugs, </a:t>
            </a:r>
            <a:r>
              <a:rPr lang="en-US" sz="1100" dirty="0" smtClean="0"/>
              <a:t>$8.25 </a:t>
            </a:r>
            <a:r>
              <a:rPr lang="en-US" sz="1100" dirty="0"/>
              <a:t>brand-name</a:t>
            </a:r>
            <a:r>
              <a:rPr lang="en-US" sz="1100" b="1" dirty="0"/>
              <a:t> </a:t>
            </a:r>
            <a:r>
              <a:rPr lang="en-US" sz="1100" dirty="0"/>
              <a:t>drugs, and $0 during catastrophic coverage.</a:t>
            </a:r>
          </a:p>
          <a:p>
            <a:pPr defTabSz="465887">
              <a:spcBef>
                <a:spcPts val="600"/>
              </a:spcBef>
              <a:defRPr/>
            </a:pPr>
            <a:r>
              <a:rPr lang="en-US" sz="1100" dirty="0"/>
              <a:t>When working with people who get Extra Help paying for their prescription drugs, keep in mind that their LIS Notice states what percentage </a:t>
            </a:r>
            <a:r>
              <a:rPr lang="en-US" sz="1100" dirty="0" smtClean="0"/>
              <a:t>they’re </a:t>
            </a:r>
            <a:r>
              <a:rPr lang="en-US" sz="1100" dirty="0"/>
              <a:t>expected to pay for their </a:t>
            </a:r>
            <a:r>
              <a:rPr lang="en-US" sz="1100" dirty="0" smtClean="0"/>
              <a:t>premium, </a:t>
            </a:r>
            <a:r>
              <a:rPr lang="en-US" sz="1100" u="sng" dirty="0"/>
              <a:t>not</a:t>
            </a:r>
            <a:r>
              <a:rPr lang="en-US" sz="1100" dirty="0"/>
              <a:t> what Medicare pays.</a:t>
            </a:r>
          </a:p>
          <a:p>
            <a:pPr>
              <a:spcBef>
                <a:spcPts val="600"/>
              </a:spcBef>
            </a:pPr>
            <a:endParaRPr lang="en-US" sz="900" dirty="0"/>
          </a:p>
        </p:txBody>
      </p:sp>
    </p:spTree>
    <p:extLst>
      <p:ext uri="{BB962C8B-B14F-4D97-AF65-F5344CB8AC3E}">
        <p14:creationId xmlns:p14="http://schemas.microsoft.com/office/powerpoint/2010/main" val="1431316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hyperlink" Target="http://cms.gov/Outreach-and-Education/Training/CMSNationalTrainingProgram/" TargetMode="Externa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5" name="TextBox 14"/>
          <p:cNvSpPr txBox="1"/>
          <p:nvPr userDrawn="1"/>
        </p:nvSpPr>
        <p:spPr>
          <a:xfrm>
            <a:off x="457200" y="6019800"/>
            <a:ext cx="8305800" cy="553998"/>
          </a:xfrm>
          <a:prstGeom prst="rect">
            <a:avLst/>
          </a:prstGeom>
          <a:noFill/>
        </p:spPr>
        <p:txBody>
          <a:bodyPr wrap="square" rtlCol="0">
            <a:spAutoFit/>
          </a:bodyPr>
          <a:lstStyle/>
          <a:p>
            <a:r>
              <a:rPr lang="en-US" sz="1000" b="1" kern="1200" dirty="0" smtClean="0">
                <a:solidFill>
                  <a:schemeClr val="tx1"/>
                </a:solidFill>
                <a:latin typeface="+mn-lt"/>
                <a:ea typeface="+mn-ea"/>
                <a:cs typeface="+mn-cs"/>
              </a:rPr>
              <a:t>INFORMATION NOT RELEASABLE TO THE PUBLIC UNLESS AUTHORIZED BY LAW: </a:t>
            </a:r>
            <a:r>
              <a:rPr lang="en-US" sz="1000" kern="1200" dirty="0" smtClean="0">
                <a:solidFill>
                  <a:schemeClr val="tx1"/>
                </a:solidFill>
                <a:latin typeface="+mn-lt"/>
                <a:ea typeface="+mn-ea"/>
                <a:cs typeface="+mn-cs"/>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dirty="0"/>
          </a:p>
        </p:txBody>
      </p:sp>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marL="342900" indent="-342900">
              <a:buFont typeface="Wingdings" pitchFamily="2" charset="2"/>
              <a:buChar char="§"/>
              <a:defRPr/>
            </a:lvl1pPr>
            <a:lvl2pPr marL="742950" indent="-285750">
              <a:buFont typeface="Arial" pitchFamily="34" charset="0"/>
              <a:buChar char="•"/>
              <a:defRPr/>
            </a:lvl2pPr>
            <a:lvl3pPr marL="1143000" indent="-228600">
              <a:buSzPct val="50000"/>
              <a:buFont typeface="Wingdings" pitchFamily="2" charset="2"/>
              <a:buChar char="q"/>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5" name="Date Placeholder 2"/>
          <p:cNvSpPr>
            <a:spLocks noGrp="1"/>
          </p:cNvSpPr>
          <p:nvPr>
            <p:ph type="dt" sz="half" idx="10"/>
          </p:nvPr>
        </p:nvSpPr>
        <p:spPr>
          <a:xfrm>
            <a:off x="457200" y="6356350"/>
            <a:ext cx="2133600" cy="365125"/>
          </a:xfrm>
        </p:spPr>
        <p:txBody>
          <a:bodyPr/>
          <a:lstStyle>
            <a:lvl1pPr>
              <a:defRPr/>
            </a:lvl1pPr>
          </a:lstStyle>
          <a:p>
            <a:r>
              <a:rPr lang="en-US" smtClean="0"/>
              <a:t>September 2017</a:t>
            </a:r>
            <a:endParaRPr lang="en-US" dirty="0"/>
          </a:p>
        </p:txBody>
      </p:sp>
      <p:sp>
        <p:nvSpPr>
          <p:cNvPr id="8" name="Footer Placeholder 3"/>
          <p:cNvSpPr>
            <a:spLocks noGrp="1"/>
          </p:cNvSpPr>
          <p:nvPr>
            <p:ph type="ftr" sz="quarter" idx="11"/>
          </p:nvPr>
        </p:nvSpPr>
        <p:spPr>
          <a:xfrm>
            <a:off x="3124200" y="6356350"/>
            <a:ext cx="2895600" cy="365125"/>
          </a:xfrm>
          <a:prstGeom prst="rect">
            <a:avLst/>
          </a:prstGeom>
        </p:spPr>
        <p:txBody>
          <a:bodyPr/>
          <a:lstStyle>
            <a:lvl1pPr>
              <a:defRPr sz="1200"/>
            </a:lvl1pPr>
          </a:lstStyle>
          <a:p>
            <a:pPr algn="ctr"/>
            <a:r>
              <a:rPr lang="en-US" smtClean="0"/>
              <a:t>Navigating the Medicare Plan Finder</a:t>
            </a:r>
            <a:endParaRPr lang="en-US" dirty="0"/>
          </a:p>
        </p:txBody>
      </p:sp>
      <p:sp>
        <p:nvSpPr>
          <p:cNvPr id="9" name="Slide Number Placeholder 9"/>
          <p:cNvSpPr>
            <a:spLocks noGrp="1"/>
          </p:cNvSpPr>
          <p:nvPr>
            <p:ph type="sldNum" sz="quarter" idx="12"/>
          </p:nvPr>
        </p:nvSpPr>
        <p:spPr>
          <a:xfrm>
            <a:off x="7772400" y="6324600"/>
            <a:ext cx="990600" cy="365125"/>
          </a:xfrm>
        </p:spPr>
        <p:txBody>
          <a:bodyPr/>
          <a:lstStyle/>
          <a:p>
            <a:fld id="{4E56C041-8A73-4444-8A5B-4172AB643E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7735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quarter" idx="10"/>
          </p:nvPr>
        </p:nvSpPr>
        <p:spPr>
          <a:ln/>
        </p:spPr>
        <p:txBody>
          <a:bodyPr/>
          <a:lstStyle>
            <a:lvl1pPr>
              <a:defRPr/>
            </a:lvl1pPr>
          </a:lstStyle>
          <a:p>
            <a:pPr>
              <a:defRPr/>
            </a:pPr>
            <a:r>
              <a:rPr lang="en-US" smtClean="0"/>
              <a:t>September 2017</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5900AC9-6CB1-4822-B661-894120B414A9}" type="slidenum">
              <a:rPr lang="en-US"/>
              <a:pPr>
                <a:defRPr/>
              </a:pPr>
              <a:t>‹#›</a:t>
            </a:fld>
            <a:endParaRPr lang="en-US" dirty="0"/>
          </a:p>
        </p:txBody>
      </p:sp>
    </p:spTree>
    <p:extLst>
      <p:ext uri="{BB962C8B-B14F-4D97-AF65-F5344CB8AC3E}">
        <p14:creationId xmlns:p14="http://schemas.microsoft.com/office/powerpoint/2010/main" val="985750235"/>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015 Cover Slide">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371600"/>
            <a:ext cx="9144000" cy="1066800"/>
          </a:xfrm>
          <a:solidFill>
            <a:srgbClr val="084A9C"/>
          </a:solidFill>
        </p:spPr>
        <p:txBody>
          <a:bodyPr/>
          <a:lstStyle>
            <a:lvl1pPr>
              <a:defRPr baseline="0">
                <a:solidFill>
                  <a:schemeClr val="bg1"/>
                </a:solidFill>
              </a:defRPr>
            </a:lvl1pPr>
          </a:lstStyle>
          <a:p>
            <a:r>
              <a:rPr lang="en-US" dirty="0" smtClean="0"/>
              <a:t>2015 National Training Program</a:t>
            </a:r>
            <a:endParaRPr lang="en-US" dirty="0"/>
          </a:p>
        </p:txBody>
      </p:sp>
      <p:sp>
        <p:nvSpPr>
          <p:cNvPr id="14" name="TextBox 13"/>
          <p:cNvSpPr txBox="1"/>
          <p:nvPr userDrawn="1"/>
        </p:nvSpPr>
        <p:spPr>
          <a:xfrm>
            <a:off x="-1668146" y="4928188"/>
            <a:ext cx="184666"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Module #</a:t>
            </a:r>
            <a:endParaRPr lang="en-US" sz="2800" b="0" i="1" dirty="0" smtClean="0">
              <a:solidFill>
                <a:srgbClr val="084A9C"/>
              </a:solidFill>
            </a:endParaRPr>
          </a:p>
          <a:p>
            <a:pPr algn="l"/>
            <a:endParaRPr lang="en-US" sz="2800" b="0" i="1" dirty="0" smtClean="0">
              <a:solidFill>
                <a:srgbClr val="084A9C"/>
              </a:solidFill>
            </a:endParaRPr>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800" b="1" i="1">
                <a:solidFill>
                  <a:srgbClr val="084A9C"/>
                </a:solidFill>
              </a:defRPr>
            </a:lvl1pPr>
          </a:lstStyle>
          <a:p>
            <a:pPr algn="l"/>
            <a:r>
              <a:rPr lang="en-US" sz="2400" b="1" i="1" dirty="0" smtClean="0">
                <a:solidFill>
                  <a:srgbClr val="084A9C"/>
                </a:solidFill>
              </a:rPr>
              <a:t>Module Name</a:t>
            </a:r>
          </a:p>
          <a:p>
            <a:pPr algn="l"/>
            <a:endParaRPr lang="en-US" sz="2800" b="0" i="1" dirty="0" smtClean="0">
              <a:solidFill>
                <a:srgbClr val="084A9C"/>
              </a:solidFill>
            </a:endParaRPr>
          </a:p>
        </p:txBody>
      </p:sp>
      <p:sp>
        <p:nvSpPr>
          <p:cNvPr id="17" name="Text Placeholder 2"/>
          <p:cNvSpPr>
            <a:spLocks noGrp="1"/>
          </p:cNvSpPr>
          <p:nvPr>
            <p:ph type="body" sz="quarter" idx="12"/>
          </p:nvPr>
        </p:nvSpPr>
        <p:spPr>
          <a:xfrm>
            <a:off x="7391400" y="5943600"/>
            <a:ext cx="1447800" cy="457200"/>
          </a:xfr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endParaRPr lang="en-US" sz="2800" b="0" i="1" dirty="0" smtClean="0">
              <a:solidFill>
                <a:srgbClr val="084A9C"/>
              </a:solidFill>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97595" y="2846387"/>
            <a:ext cx="5224463"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3439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3809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456" y="1676400"/>
            <a:ext cx="8229600" cy="4525963"/>
          </a:xfrm>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September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Navigating the Medicare Plan Finder</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467887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spTree>
    <p:extLst>
      <p:ext uri="{BB962C8B-B14F-4D97-AF65-F5344CB8AC3E}">
        <p14:creationId xmlns:p14="http://schemas.microsoft.com/office/powerpoint/2010/main" val="162997153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0126"/>
            <a:ext cx="9144000" cy="1069430"/>
          </a:xfrm>
        </p:spPr>
        <p:txBody>
          <a:bodyPr>
            <a:normAutofit/>
          </a:bodyPr>
          <a:lstStyle>
            <a:lvl1pPr>
              <a:defRPr sz="3600" b="1" baseline="0">
                <a:solidFill>
                  <a:schemeClr val="bg1"/>
                </a:solidFill>
              </a:defRPr>
            </a:lvl1pPr>
          </a:lstStyle>
          <a:p>
            <a:r>
              <a:rPr lang="en-US" dirty="0" smtClean="0"/>
              <a:t>CMS National Training Program (NTP)</a:t>
            </a:r>
            <a:endParaRPr lang="en-US" dirty="0"/>
          </a:p>
        </p:txBody>
      </p:sp>
      <p:sp>
        <p:nvSpPr>
          <p:cNvPr id="9" name="Content Placeholder 2"/>
          <p:cNvSpPr>
            <a:spLocks noGrp="1"/>
          </p:cNvSpPr>
          <p:nvPr>
            <p:ph idx="1"/>
          </p:nvPr>
        </p:nvSpPr>
        <p:spPr>
          <a:xfrm>
            <a:off x="457200" y="1371600"/>
            <a:ext cx="8458200" cy="4525963"/>
          </a:xfrm>
        </p:spPr>
        <p:txBody>
          <a:bodyPr>
            <a:normAutofit/>
          </a:bodyPr>
          <a:lstStyle>
            <a:lvl1pPr marL="0" marR="0" indent="0" algn="ctr" defTabSz="914400" rtl="0" eaLnBrk="1" fontAlgn="auto" latinLnBrk="0" hangingPunct="1">
              <a:lnSpc>
                <a:spcPct val="100000"/>
              </a:lnSpc>
              <a:spcBef>
                <a:spcPts val="600"/>
              </a:spcBef>
              <a:spcAft>
                <a:spcPts val="0"/>
              </a:spcAft>
              <a:buClrTx/>
              <a:buSzTx/>
              <a:buFont typeface="Wingdings" panose="05000000000000000000" pitchFamily="2" charset="2"/>
              <a:buNone/>
              <a:tabLst/>
              <a:defRPr/>
            </a:lvl1pPr>
          </a:lstStyle>
          <a:p>
            <a:pPr marL="0" indent="0" algn="ctr">
              <a:buNone/>
            </a:pPr>
            <a:endParaRPr lang="en-US" dirty="0" smtClean="0"/>
          </a:p>
          <a:p>
            <a:pPr marL="0" indent="0" algn="ctr">
              <a:buNone/>
            </a:pPr>
            <a:r>
              <a:rPr lang="en-US" dirty="0" smtClean="0"/>
              <a:t>To view all available NTP materials,</a:t>
            </a:r>
          </a:p>
          <a:p>
            <a:pPr marL="0" indent="0" algn="ctr">
              <a:buNone/>
            </a:pPr>
            <a:r>
              <a:rPr lang="en-US" dirty="0" smtClean="0"/>
              <a:t> or to subscribe to our email list, visit </a:t>
            </a:r>
            <a:r>
              <a:rPr lang="en-US" dirty="0" smtClean="0">
                <a:hlinkClick r:id="rId2"/>
              </a:rPr>
              <a:t>CMS.gov/outreach-and-education/training/</a:t>
            </a:r>
            <a:r>
              <a:rPr lang="en-US" dirty="0" err="1" smtClean="0">
                <a:hlinkClick r:id="rId2"/>
              </a:rPr>
              <a:t>cmsnationaltrainingprogram</a:t>
            </a:r>
            <a:r>
              <a:rPr lang="en-US" dirty="0" smtClean="0">
                <a:hlinkClick r:id="rId2"/>
              </a:rPr>
              <a:t>/</a:t>
            </a:r>
            <a:r>
              <a:rPr lang="en-US" dirty="0" smtClean="0"/>
              <a:t> </a:t>
            </a:r>
          </a:p>
          <a:p>
            <a:endParaRPr lang="en-US" dirty="0" smtClean="0"/>
          </a:p>
          <a:p>
            <a:pPr marL="0" indent="0" algn="ctr">
              <a:buNone/>
            </a:pPr>
            <a:r>
              <a:rPr lang="en-US" dirty="0" smtClean="0"/>
              <a:t>For questions about training products email </a:t>
            </a:r>
            <a:r>
              <a:rPr lang="en-US" dirty="0" smtClean="0">
                <a:hlinkClick r:id="rId3"/>
              </a:rPr>
              <a:t>training@cms.hhs.gov</a:t>
            </a:r>
            <a:r>
              <a:rPr lang="en-US" dirty="0" smtClean="0"/>
              <a:t> </a:t>
            </a:r>
          </a:p>
          <a:p>
            <a:endParaRPr lang="en-US" dirty="0"/>
          </a:p>
        </p:txBody>
      </p:sp>
    </p:spTree>
    <p:extLst>
      <p:ext uri="{BB962C8B-B14F-4D97-AF65-F5344CB8AC3E}">
        <p14:creationId xmlns:p14="http://schemas.microsoft.com/office/powerpoint/2010/main" val="28691730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28650" y="1127342"/>
            <a:ext cx="7886700" cy="50496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Navigating the Medicare Plan Finder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September 2017</a:t>
            </a:r>
            <a:endParaRPr lang="en-US" dirty="0">
              <a:solidFill>
                <a:prstClr val="black">
                  <a:tint val="75000"/>
                </a:prstClr>
              </a:solidFill>
            </a:endParaRPr>
          </a:p>
        </p:txBody>
      </p:sp>
    </p:spTree>
    <p:extLst>
      <p:ext uri="{BB962C8B-B14F-4D97-AF65-F5344CB8AC3E}">
        <p14:creationId xmlns:p14="http://schemas.microsoft.com/office/powerpoint/2010/main" val="398921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Navigating the Medicare Plan Finder</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September 2017</a:t>
            </a:r>
            <a:endParaRPr lang="en-US" dirty="0">
              <a:solidFill>
                <a:prstClr val="black">
                  <a:tint val="75000"/>
                </a:prstClr>
              </a:solidFill>
            </a:endParaRPr>
          </a:p>
        </p:txBody>
      </p:sp>
    </p:spTree>
    <p:extLst>
      <p:ext uri="{BB962C8B-B14F-4D97-AF65-F5344CB8AC3E}">
        <p14:creationId xmlns:p14="http://schemas.microsoft.com/office/powerpoint/2010/main" val="1405958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Navigating the Medicare Plan Finder</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September 2017</a:t>
            </a:r>
            <a:endParaRPr lang="en-US" dirty="0">
              <a:solidFill>
                <a:prstClr val="black">
                  <a:tint val="75000"/>
                </a:prstClr>
              </a:solidFill>
            </a:endParaRPr>
          </a:p>
        </p:txBody>
      </p:sp>
    </p:spTree>
    <p:extLst>
      <p:ext uri="{BB962C8B-B14F-4D97-AF65-F5344CB8AC3E}">
        <p14:creationId xmlns:p14="http://schemas.microsoft.com/office/powerpoint/2010/main" val="3721631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Navigating the Medicare Plan Finder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September 2017</a:t>
            </a:r>
            <a:endParaRPr lang="en-US" dirty="0">
              <a:solidFill>
                <a:prstClr val="black">
                  <a:tint val="75000"/>
                </a:prstClr>
              </a:solidFill>
            </a:endParaRPr>
          </a:p>
        </p:txBody>
      </p:sp>
    </p:spTree>
    <p:extLst>
      <p:ext uri="{BB962C8B-B14F-4D97-AF65-F5344CB8AC3E}">
        <p14:creationId xmlns:p14="http://schemas.microsoft.com/office/powerpoint/2010/main" val="3990856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Navigating the Medicare Plan Finder</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September 2017</a:t>
            </a:r>
            <a:endParaRPr lang="en-US" dirty="0">
              <a:solidFill>
                <a:prstClr val="black">
                  <a:tint val="75000"/>
                </a:prstClr>
              </a:solidFill>
            </a:endParaRPr>
          </a:p>
        </p:txBody>
      </p:sp>
    </p:spTree>
    <p:extLst>
      <p:ext uri="{BB962C8B-B14F-4D97-AF65-F5344CB8AC3E}">
        <p14:creationId xmlns:p14="http://schemas.microsoft.com/office/powerpoint/2010/main" val="1516297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Navigating the Medicare Plan Finder</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September 2017</a:t>
            </a:r>
            <a:endParaRPr lang="en-US" dirty="0">
              <a:solidFill>
                <a:prstClr val="black">
                  <a:tint val="75000"/>
                </a:prstClr>
              </a:solidFill>
            </a:endParaRPr>
          </a:p>
        </p:txBody>
      </p:sp>
    </p:spTree>
    <p:extLst>
      <p:ext uri="{BB962C8B-B14F-4D97-AF65-F5344CB8AC3E}">
        <p14:creationId xmlns:p14="http://schemas.microsoft.com/office/powerpoint/2010/main" val="2452766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Navigating the Medicare Plan Finder</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373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8418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September 2017</a:t>
            </a:r>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1" r:id="rId7"/>
    <p:sldLayoutId id="2147483802" r:id="rId8"/>
    <p:sldLayoutId id="2147483806" r:id="rId9"/>
    <p:sldLayoutId id="2147483803" r:id="rId10"/>
    <p:sldLayoutId id="2147483804" r:id="rId11"/>
    <p:sldLayoutId id="2147483805" r:id="rId12"/>
    <p:sldLayoutId id="2147483809" r:id="rId13"/>
    <p:sldLayoutId id="2147483815" r:id="rId14"/>
  </p:sldLayoutIdLst>
  <p:timing>
    <p:tnLst>
      <p:par>
        <p:cTn id="1" dur="indefinite" restart="never" nodeType="tmRoot"/>
      </p:par>
    </p:tnLst>
  </p:timing>
  <p:hf hdr="0"/>
  <p:txStyles>
    <p:titleStyle>
      <a:lvl1pPr indent="0" algn="ctr" defTabSz="914400" rtl="0" eaLnBrk="1" latinLnBrk="0" hangingPunct="1">
        <a:spcBef>
          <a:spcPts val="0"/>
        </a:spcBef>
        <a:buNone/>
        <a:defRPr sz="4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September 2017</a:t>
            </a:r>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8540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6" r:id="rId3"/>
  </p:sldLayoutIdLst>
  <p:timing>
    <p:tnLst>
      <p:par>
        <p:cTn id="1" dur="indefinite" restart="never" nodeType="tmRoot"/>
      </p:par>
    </p:tnLst>
  </p:timing>
  <p:hf hdr="0"/>
  <p:txStyles>
    <p:titleStyle>
      <a:lvl1pPr indent="0" algn="ctr" defTabSz="914400" rtl="0" eaLnBrk="1" latinLnBrk="0" hangingPunct="1">
        <a:spcBef>
          <a:spcPts val="0"/>
        </a:spcBef>
        <a:buNone/>
        <a:defRPr sz="4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0585"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ea typeface="ＭＳ Ｐゴシック"/>
              </a:rPr>
              <a:t>September 2017</a:t>
            </a:r>
            <a:endParaRPr lang="en-US" dirty="0">
              <a:solidFill>
                <a:prstClr val="black"/>
              </a:solidFill>
              <a:ea typeface="ＭＳ Ｐゴシック"/>
            </a:endParaRPr>
          </a:p>
        </p:txBody>
      </p:sp>
      <p:sp>
        <p:nvSpPr>
          <p:cNvPr id="12"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ea typeface="ＭＳ Ｐゴシック"/>
              </a:rPr>
              <a:t>Navigating the Medicare Plan Finder</a:t>
            </a:r>
            <a:endParaRPr lang="en-US" dirty="0">
              <a:solidFill>
                <a:prstClr val="black"/>
              </a:solidFill>
              <a:ea typeface="ＭＳ Ｐゴシック"/>
            </a:endParaRPr>
          </a:p>
        </p:txBody>
      </p:sp>
      <p:sp>
        <p:nvSpPr>
          <p:cNvPr id="13"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ea typeface="ＭＳ Ｐゴシック"/>
              </a:rPr>
              <a:pPr/>
              <a:t>‹#›</a:t>
            </a:fld>
            <a:endParaRPr lang="en-US" dirty="0">
              <a:solidFill>
                <a:prstClr val="black"/>
              </a:solidFill>
              <a:ea typeface="ＭＳ Ｐゴシック"/>
            </a:endParaRPr>
          </a:p>
        </p:txBody>
      </p:sp>
    </p:spTree>
    <p:extLst>
      <p:ext uri="{BB962C8B-B14F-4D97-AF65-F5344CB8AC3E}">
        <p14:creationId xmlns:p14="http://schemas.microsoft.com/office/powerpoint/2010/main" val="705852756"/>
      </p:ext>
    </p:extLst>
  </p:cSld>
  <p:clrMap bg1="lt1" tx1="dk1" bg2="lt2" tx2="dk2" accent1="accent1" accent2="accent2" accent3="accent3" accent4="accent4" accent5="accent5" accent6="accent6" hlink="hlink" folHlink="folHlink"/>
  <p:sldLayoutIdLst>
    <p:sldLayoutId id="2147483814" r:id="rId1"/>
  </p:sldLayoutIdLst>
  <p:timing>
    <p:tnLst>
      <p:par>
        <p:cTn id="1" dur="indefinite" restart="never" nodeType="tmRoot"/>
      </p:par>
    </p:tnLst>
  </p:timing>
  <p:hf hdr="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95325" indent="-238125"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025525" indent="-347472" algn="l" defTabSz="914400"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60475" indent="-234950" algn="l" defTabSz="914400" rtl="0" eaLnBrk="1" latinLnBrk="0" hangingPunct="1">
        <a:spcBef>
          <a:spcPct val="20000"/>
        </a:spcBef>
        <a:buSzPct val="50000"/>
        <a:buFont typeface="Courier New" panose="02070309020205020404" pitchFamily="49" charset="0"/>
        <a:buChar char="o"/>
        <a:tabLst>
          <a:tab pos="1198563" algn="l"/>
        </a:tabLst>
        <a:defRPr sz="2000" kern="1200">
          <a:solidFill>
            <a:schemeClr val="tx1"/>
          </a:solidFill>
          <a:latin typeface="+mn-lt"/>
          <a:ea typeface="+mn-ea"/>
          <a:cs typeface="+mn-cs"/>
        </a:defRPr>
      </a:lvl4pPr>
      <a:lvl5pPr marL="1714500" indent="-342900" algn="l" defTabSz="914400" rtl="0" eaLnBrk="1" latinLnBrk="0" hangingPunct="1">
        <a:spcBef>
          <a:spcPts val="600"/>
        </a:spcBef>
        <a:buSzPct val="50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100326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Navigating the Medicare Plan Finder</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0" y="1114816"/>
            <a:ext cx="7886700" cy="506214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September 2017</a:t>
            </a:r>
            <a:endParaRPr lang="en-US" dirty="0">
              <a:solidFill>
                <a:prstClr val="black">
                  <a:tint val="75000"/>
                </a:prstClr>
              </a:solidFill>
            </a:endParaRPr>
          </a:p>
        </p:txBody>
      </p:sp>
    </p:spTree>
    <p:extLst>
      <p:ext uri="{BB962C8B-B14F-4D97-AF65-F5344CB8AC3E}">
        <p14:creationId xmlns:p14="http://schemas.microsoft.com/office/powerpoint/2010/main" val="350038351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88925" indent="-28892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73.jpeg"/></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16.xml"/><Relationship Id="rId4" Type="http://schemas.openxmlformats.org/officeDocument/2006/relationships/image" Target="../media/image75.jpeg"/></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3.xml"/><Relationship Id="rId1" Type="http://schemas.openxmlformats.org/officeDocument/2006/relationships/slideLayout" Target="../slideLayouts/slideLayout16.xml"/><Relationship Id="rId4" Type="http://schemas.openxmlformats.org/officeDocument/2006/relationships/image" Target="cid:image001.jpg@01D26A65.65B35B60"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hyperlink" Target="http://training.medicare.gov/" TargetMode="External"/><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re.gov/find-a-plan/staticpages/faq/planfinder-faq.aspx" TargetMode="External"/><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hyperlink" Target="http://training.medicare.gov/" TargetMode="External"/><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notesSlide" Target="../notesSlides/notesSlide65.xml"/><Relationship Id="rId1" Type="http://schemas.openxmlformats.org/officeDocument/2006/relationships/slideLayout" Target="../slideLayouts/slideLayout19.xml"/><Relationship Id="rId6" Type="http://schemas.openxmlformats.org/officeDocument/2006/relationships/image" Target="../media/image84.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Navigating the Medicare </a:t>
            </a:r>
            <a:br>
              <a:rPr lang="en-US" sz="3600" dirty="0" smtClean="0"/>
            </a:br>
            <a:r>
              <a:rPr lang="en-US" sz="3600" dirty="0" smtClean="0"/>
              <a:t>Plan Finder</a:t>
            </a:r>
            <a:endParaRPr lang="en-US" sz="3600" dirty="0"/>
          </a:p>
        </p:txBody>
      </p:sp>
      <p:sp>
        <p:nvSpPr>
          <p:cNvPr id="8" name="Text Placeholder 6"/>
          <p:cNvSpPr>
            <a:spLocks noGrp="1"/>
          </p:cNvSpPr>
          <p:nvPr>
            <p:ph type="body" sz="quarter" idx="11"/>
          </p:nvPr>
        </p:nvSpPr>
        <p:spPr>
          <a:xfrm>
            <a:off x="5943600" y="4800600"/>
            <a:ext cx="2971800" cy="838200"/>
          </a:xfrm>
        </p:spPr>
        <p:txBody>
          <a:bodyPr/>
          <a:lstStyle/>
          <a:p>
            <a:pPr algn="ctr"/>
            <a:r>
              <a:rPr lang="en-US" dirty="0" smtClean="0"/>
              <a:t>September 2017</a:t>
            </a:r>
            <a:endParaRPr lang="en-US" dirty="0"/>
          </a:p>
        </p:txBody>
      </p:sp>
    </p:spTree>
    <p:extLst>
      <p:ext uri="{BB962C8B-B14F-4D97-AF65-F5344CB8AC3E}">
        <p14:creationId xmlns:p14="http://schemas.microsoft.com/office/powerpoint/2010/main" val="3120487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General Search Only─Select Your Current Drug Plan</a:t>
            </a:r>
            <a:endParaRPr lang="en-US" sz="3600" dirty="0"/>
          </a:p>
        </p:txBody>
      </p:sp>
      <p:pic>
        <p:nvPicPr>
          <p:cNvPr id="14" name="Picture 13" descr="Screenshot of the Select Your Current Drug Plan page in the Plan Finder. The screenshot shows a list of plans in your area." title="Select Your Current Drug Pla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1053" y="1251858"/>
            <a:ext cx="6348547" cy="4937760"/>
          </a:xfrm>
          <a:prstGeom prst="rect">
            <a:avLst/>
          </a:prstGeom>
        </p:spPr>
      </p:pic>
      <p:sp>
        <p:nvSpPr>
          <p:cNvPr id="12" name="Rectangle 11" descr="Select your current plan from a list of plans in your area" title="Callout box"/>
          <p:cNvSpPr/>
          <p:nvPr/>
        </p:nvSpPr>
        <p:spPr>
          <a:xfrm>
            <a:off x="457200" y="2590800"/>
            <a:ext cx="1371600" cy="1981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Select current plan from a list of plans in your area</a:t>
            </a:r>
            <a:r>
              <a:rPr lang="en-US" dirty="0" smtClean="0"/>
              <a:t>. </a:t>
            </a: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60253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Step 2 of 4: Enter Your Drugs</a:t>
            </a:r>
            <a:endParaRPr lang="en-US" sz="3600" dirty="0"/>
          </a:p>
        </p:txBody>
      </p:sp>
      <p:pic>
        <p:nvPicPr>
          <p:cNvPr id="7" name="Picture 6" descr="Screenshot of the Enter Your Drugs page on Plan Finder. This is where you would enter the names of your drugs." title="Enter Your Drug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8800" y="1447800"/>
            <a:ext cx="5601595" cy="4846320"/>
          </a:xfrm>
          <a:prstGeom prst="rect">
            <a:avLst/>
          </a:prstGeom>
        </p:spPr>
      </p:pic>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83899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Entering Drugs</a:t>
            </a:r>
            <a:endParaRPr lang="en-US" sz="3600" dirty="0"/>
          </a:p>
        </p:txBody>
      </p:sp>
      <p:pic>
        <p:nvPicPr>
          <p:cNvPr id="18" name="Picture 17" descr="This is a closer screenshot of the screen where you enter the name of your drugs." title="Entering Drugs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699" y="1219200"/>
            <a:ext cx="8325301" cy="4937760"/>
          </a:xfrm>
          <a:prstGeom prst="rect">
            <a:avLst/>
          </a:prstGeom>
        </p:spPr>
      </p:pic>
      <p:sp>
        <p:nvSpPr>
          <p:cNvPr id="2" name="Right Arrow 1" descr="Image of an arrown pointing to the space where you enter your drugs. The sample shown here shows the drug Lipitor being entered." title="Entering Drugs"/>
          <p:cNvSpPr/>
          <p:nvPr/>
        </p:nvSpPr>
        <p:spPr>
          <a:xfrm>
            <a:off x="152400" y="1828800"/>
            <a:ext cx="616909"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12" title="Lipitor is illustrated as drug enter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4932" y="1943746"/>
            <a:ext cx="533400" cy="18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descr="This arrow is pointing to the Find My Drug button. This button is to be selected once your drug has been entered into the space provided." title="Entering Drugs"/>
          <p:cNvSpPr/>
          <p:nvPr/>
        </p:nvSpPr>
        <p:spPr>
          <a:xfrm>
            <a:off x="3962400" y="1828800"/>
            <a:ext cx="685800"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descr="This arrow is pointing to the Retrieve My Saved Drug List area on the screenshot." title="Entering Drugs"/>
          <p:cNvSpPr/>
          <p:nvPr/>
        </p:nvSpPr>
        <p:spPr>
          <a:xfrm>
            <a:off x="7010400" y="1563566"/>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 Arrow 14" descr="This arrow is pointing to the Drug List ID space." title="Entering Drugs"/>
          <p:cNvSpPr/>
          <p:nvPr/>
        </p:nvSpPr>
        <p:spPr>
          <a:xfrm>
            <a:off x="7632192" y="26670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78C0CC3C-85F1-4D86-9B70-8D9F8B17F04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6890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t>Pop-up Box to Indicate Dosage, Quantity, Frequency and Where You Buy</a:t>
            </a:r>
            <a:endParaRPr lang="en-US" sz="4000" dirty="0"/>
          </a:p>
        </p:txBody>
      </p:sp>
      <p:pic>
        <p:nvPicPr>
          <p:cNvPr id="10" name="Picture 9" descr="This is a screenshot of a pop-up box that is asking for more information about the dosage, quantity, frequency, and the pharmacy type." title="Drug Pop-up B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295400"/>
            <a:ext cx="7783264" cy="4846320"/>
          </a:xfrm>
          <a:prstGeom prst="rect">
            <a:avLst/>
          </a:prstGeom>
        </p:spPr>
      </p:pic>
      <p:sp>
        <p:nvSpPr>
          <p:cNvPr id="12" name="Left Arrow 11" descr="This is an arrow pointing to the space in which the end-user has to enter the quantity of drugs." title="Pop-up Box for Drugs"/>
          <p:cNvSpPr/>
          <p:nvPr/>
        </p:nvSpPr>
        <p:spPr>
          <a:xfrm>
            <a:off x="4343400" y="2362200"/>
            <a:ext cx="762000"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IMPORTANT TO ENTER AS PRESCRIBED &#10;"/>
          <p:cNvSpPr txBox="1">
            <a:spLocks noChangeAspect="1"/>
          </p:cNvSpPr>
          <p:nvPr/>
        </p:nvSpPr>
        <p:spPr>
          <a:xfrm>
            <a:off x="5096260" y="2057400"/>
            <a:ext cx="2142740" cy="1200329"/>
          </a:xfrm>
          <a:prstGeom prst="rect">
            <a:avLst/>
          </a:prstGeom>
          <a:solidFill>
            <a:schemeClr val="bg1"/>
          </a:solidFill>
        </p:spPr>
        <p:txBody>
          <a:bodyPr wrap="square" rtlCol="0">
            <a:spAutoFit/>
          </a:bodyPr>
          <a:lstStyle/>
          <a:p>
            <a:r>
              <a:rPr lang="en-US" sz="2400" b="1" dirty="0" smtClean="0">
                <a:solidFill>
                  <a:srgbClr val="FF0000"/>
                </a:solidFill>
              </a:rPr>
              <a:t>IMPORTANT TO ENTER AS PRESCRIBED </a:t>
            </a:r>
            <a:endParaRPr lang="en-US" sz="2400" b="1" dirty="0">
              <a:solidFill>
                <a:srgbClr val="FF0000"/>
              </a:solidFill>
            </a:endParaRPr>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197814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Lower Cost Generic Option</a:t>
            </a:r>
            <a:endParaRPr lang="en-US" sz="3600" dirty="0"/>
          </a:p>
        </p:txBody>
      </p:sp>
      <p:pic>
        <p:nvPicPr>
          <p:cNvPr id="9" name="Picture 8" descr="This is a screenshot of a pop-up box that indicates that there is a lower cost generic drug available for the one the end-user selected." title="Lower Cost Generic Op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446" y="1420676"/>
            <a:ext cx="8197114" cy="4572000"/>
          </a:xfrm>
          <a:prstGeom prst="rect">
            <a:avLst/>
          </a:prstGeom>
        </p:spPr>
      </p:pic>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17022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My Drug List</a:t>
            </a:r>
            <a:endParaRPr lang="en-US" sz="3600" dirty="0"/>
          </a:p>
        </p:txBody>
      </p:sp>
      <p:pic>
        <p:nvPicPr>
          <p:cNvPr id="12" name="Picture 11" descr="This is a screenshot of the end-user's drug list." title="My Drug Lis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800" y="1524000"/>
            <a:ext cx="6798091" cy="4480560"/>
          </a:xfrm>
          <a:prstGeom prst="rect">
            <a:avLst/>
          </a:prstGeom>
        </p:spPr>
      </p:pic>
      <p:sp>
        <p:nvSpPr>
          <p:cNvPr id="18" name="Left Arrow 17" descr="This arrow is pointing to the one of the drugs listed in the My Drug List." title="My Drug List"/>
          <p:cNvSpPr/>
          <p:nvPr/>
        </p:nvSpPr>
        <p:spPr>
          <a:xfrm>
            <a:off x="7864891" y="2791968"/>
            <a:ext cx="745709"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title="New 10 Digit Drug List ID Generated"/>
          <p:cNvSpPr/>
          <p:nvPr/>
        </p:nvSpPr>
        <p:spPr>
          <a:xfrm>
            <a:off x="5181600" y="2667000"/>
            <a:ext cx="25146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descr="This arrow is pointing to the one of the drugs listed in the My Drug List." title="My Drug List"/>
          <p:cNvSpPr/>
          <p:nvPr/>
        </p:nvSpPr>
        <p:spPr>
          <a:xfrm>
            <a:off x="7864891" y="4939284"/>
            <a:ext cx="745709"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title="First drug entered is added to My Drug List that displays with all details of dosage, quantity and frequency."/>
          <p:cNvSpPr/>
          <p:nvPr/>
        </p:nvSpPr>
        <p:spPr>
          <a:xfrm>
            <a:off x="1219201" y="4800600"/>
            <a:ext cx="65532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7102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ircle(in)">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Drug List continued</a:t>
            </a:r>
            <a:endParaRPr lang="en-US" dirty="0"/>
          </a:p>
        </p:txBody>
      </p:sp>
      <p:grpSp>
        <p:nvGrpSpPr>
          <p:cNvPr id="13" name="Group 12" descr="Displays what the end-user will see with the Change Password Date option is selected." title="My Drug List"/>
          <p:cNvGrpSpPr/>
          <p:nvPr/>
        </p:nvGrpSpPr>
        <p:grpSpPr>
          <a:xfrm>
            <a:off x="1129221" y="1559880"/>
            <a:ext cx="6871780" cy="4383719"/>
            <a:chOff x="1129221" y="1559880"/>
            <a:chExt cx="6871780" cy="4383719"/>
          </a:xfrm>
        </p:grpSpPr>
        <p:pic>
          <p:nvPicPr>
            <p:cNvPr id="7" name="Picture 6" descr="Displays what the end-user will see with the Change Password Date option is selected." title="My Drug List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9221" y="1559880"/>
              <a:ext cx="6871780" cy="4383719"/>
            </a:xfrm>
            <a:prstGeom prst="rect">
              <a:avLst/>
            </a:prstGeom>
          </p:spPr>
        </p:pic>
        <p:sp>
          <p:nvSpPr>
            <p:cNvPr id="9" name="Right Arrow 8"/>
            <p:cNvSpPr/>
            <p:nvPr/>
          </p:nvSpPr>
          <p:spPr>
            <a:xfrm>
              <a:off x="2788686" y="2949350"/>
              <a:ext cx="673608" cy="5230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491420" y="2879756"/>
              <a:ext cx="22860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78C0CC3C-85F1-4D86-9B70-8D9F8B17F04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024792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Print Drug List</a:t>
            </a:r>
            <a:endParaRPr lang="en-US" sz="3600" dirty="0"/>
          </a:p>
        </p:txBody>
      </p:sp>
      <p:pic>
        <p:nvPicPr>
          <p:cNvPr id="11" name="Picture 10" descr="This screenshot of the My Drug List area on the screen. " title="Print Drug Lis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734" y="1524000"/>
            <a:ext cx="8953586" cy="3505200"/>
          </a:xfrm>
          <a:prstGeom prst="rect">
            <a:avLst/>
          </a:prstGeom>
        </p:spPr>
      </p:pic>
      <p:sp>
        <p:nvSpPr>
          <p:cNvPr id="9" name="Left Arrow 8" descr="Arrow pointing to the Print My Drug List button on the page." title="Print Drug List"/>
          <p:cNvSpPr/>
          <p:nvPr/>
        </p:nvSpPr>
        <p:spPr>
          <a:xfrm>
            <a:off x="3810000" y="188682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 Arrow 14" descr="Click my drug list is complete when ready for the next step"/>
          <p:cNvSpPr/>
          <p:nvPr/>
        </p:nvSpPr>
        <p:spPr>
          <a:xfrm>
            <a:off x="5715000" y="4191000"/>
            <a:ext cx="3200400" cy="762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Click when ready for next STEP</a:t>
            </a:r>
            <a:endParaRPr lang="en-US" sz="1700"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2386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Step 3 of 4: Select a Pharmacy</a:t>
            </a:r>
            <a:endParaRPr lang="en-US" sz="3600" dirty="0"/>
          </a:p>
        </p:txBody>
      </p:sp>
      <p:pic>
        <p:nvPicPr>
          <p:cNvPr id="22" name="Picture 3" descr="Please select up to two pharmacies to get a better estimate of how much your prescription drugs will cost. If your pharmacy isn’t in a plan’s network, the cost you will see is the full price of the drug with no insurance. Also note that some plans offer lower drug prices at preferred network pharmacies, compared to other pharmacies in the network." title="Pharmacy Selectio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2000" y="1253773"/>
            <a:ext cx="3625527" cy="803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Screenshot of the Select a Pharmacy results page. Shows a listing of pharmacies in your area based on the zip code information entered." title="Select a Pharmacy"/>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3722" y="1752600"/>
            <a:ext cx="6553200" cy="4587240"/>
          </a:xfrm>
          <a:prstGeom prst="rect">
            <a:avLst/>
          </a:prstGeom>
        </p:spPr>
      </p:pic>
      <p:sp>
        <p:nvSpPr>
          <p:cNvPr id="17" name="Oval 16" descr="Red oval around zip code"/>
          <p:cNvSpPr/>
          <p:nvPr/>
        </p:nvSpPr>
        <p:spPr>
          <a:xfrm>
            <a:off x="2710961" y="2215188"/>
            <a:ext cx="533400" cy="352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descr="This is an arrow pointing to the listing of pharmacies on the page. In this case, the arrow is pointing to the Hammer Pharmacy listing." title="Select a Pharmacy Page"/>
          <p:cNvSpPr/>
          <p:nvPr/>
        </p:nvSpPr>
        <p:spPr>
          <a:xfrm>
            <a:off x="1999253" y="2971234"/>
            <a:ext cx="978408" cy="39054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eft Arrow 22" descr="This is an arrow pointing to one of the pharmacy listings on the page. In this case, it is Walgreens." title="Select a Pharmacy Page"/>
          <p:cNvSpPr/>
          <p:nvPr/>
        </p:nvSpPr>
        <p:spPr>
          <a:xfrm>
            <a:off x="2085559" y="4800600"/>
            <a:ext cx="978408" cy="3227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This is an arrow pointing to both the Drug List ID number and the Password Date." title="Select a Pharmacy"/>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15000" y="1295400"/>
            <a:ext cx="2971800" cy="1676400"/>
          </a:xfrm>
          <a:prstGeom prst="rect">
            <a:avLst/>
          </a:prstGeom>
          <a:ln>
            <a:solidFill>
              <a:schemeClr val="tx2"/>
            </a:solidFill>
          </a:ln>
        </p:spPr>
      </p:pic>
      <p:sp>
        <p:nvSpPr>
          <p:cNvPr id="13" name="Left Arrow 12" descr="This is an arrow pointing to both the Drug List ID and the Password Date." title="Select a Pharmacy"/>
          <p:cNvSpPr/>
          <p:nvPr/>
        </p:nvSpPr>
        <p:spPr>
          <a:xfrm>
            <a:off x="7591425" y="2362200"/>
            <a:ext cx="978408" cy="36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012493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Select Up to 2 Pharmacies and View Map</a:t>
            </a:r>
            <a:endParaRPr lang="en-US" sz="3600" dirty="0"/>
          </a:p>
        </p:txBody>
      </p:sp>
      <p:pic>
        <p:nvPicPr>
          <p:cNvPr id="8" name="Picture 7" descr="This is a screenshot a map to show where the pharmacy is located in relation to the zip code information previously entered." title="Select Pharmacies and View May"/>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71601" y="1280160"/>
            <a:ext cx="6020211" cy="5120640"/>
          </a:xfrm>
          <a:prstGeom prst="rect">
            <a:avLst/>
          </a:prstGeom>
        </p:spPr>
      </p:pic>
      <p:sp>
        <p:nvSpPr>
          <p:cNvPr id="11" name="Rectangle 10" title="New zip code selected"/>
          <p:cNvSpPr/>
          <p:nvPr/>
        </p:nvSpPr>
        <p:spPr>
          <a:xfrm>
            <a:off x="3505200" y="1548384"/>
            <a:ext cx="1607024"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39975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What is the Medicare Plan Finder?</a:t>
            </a:r>
            <a:endParaRPr lang="en-US" sz="3600" dirty="0"/>
          </a:p>
        </p:txBody>
      </p:sp>
      <p:sp>
        <p:nvSpPr>
          <p:cNvPr id="2" name="Content Placeholder 1"/>
          <p:cNvSpPr>
            <a:spLocks noGrp="1"/>
          </p:cNvSpPr>
          <p:nvPr>
            <p:ph idx="1"/>
          </p:nvPr>
        </p:nvSpPr>
        <p:spPr/>
        <p:txBody>
          <a:bodyPr>
            <a:normAutofit/>
          </a:bodyPr>
          <a:lstStyle/>
          <a:p>
            <a:pPr>
              <a:spcBef>
                <a:spcPts val="600"/>
              </a:spcBef>
              <a:buFont typeface="Wingdings" panose="05000000000000000000" pitchFamily="2" charset="2"/>
              <a:buChar char="§"/>
            </a:pPr>
            <a:r>
              <a:rPr lang="en-US" sz="3200" dirty="0" smtClean="0">
                <a:latin typeface="+mn-lt"/>
              </a:rPr>
              <a:t>Web </a:t>
            </a:r>
            <a:r>
              <a:rPr lang="en-US" sz="3200" dirty="0">
                <a:latin typeface="+mn-lt"/>
              </a:rPr>
              <a:t>tool on </a:t>
            </a:r>
            <a:r>
              <a:rPr lang="en-US" sz="3200" dirty="0">
                <a:latin typeface="+mn-lt"/>
                <a:hlinkClick r:id="rId3"/>
              </a:rPr>
              <a:t>Medicare.gov</a:t>
            </a:r>
            <a:r>
              <a:rPr lang="en-US" sz="3200" dirty="0">
                <a:latin typeface="+mn-lt"/>
              </a:rPr>
              <a:t> </a:t>
            </a:r>
            <a:r>
              <a:rPr lang="en-US" sz="3200" dirty="0" smtClean="0">
                <a:latin typeface="+mn-lt"/>
              </a:rPr>
              <a:t>that lets </a:t>
            </a:r>
            <a:r>
              <a:rPr lang="en-US" sz="3200" dirty="0">
                <a:latin typeface="+mn-lt"/>
              </a:rPr>
              <a:t>you </a:t>
            </a:r>
          </a:p>
          <a:p>
            <a:pPr marL="623888" lvl="1" indent="-276225">
              <a:spcBef>
                <a:spcPts val="600"/>
              </a:spcBef>
              <a:buFont typeface="Arial" panose="020B0604020202020204" pitchFamily="34" charset="0"/>
              <a:buChar char="•"/>
            </a:pPr>
            <a:r>
              <a:rPr lang="en-US" sz="2800" dirty="0">
                <a:latin typeface="+mn-lt"/>
              </a:rPr>
              <a:t>View and compare </a:t>
            </a:r>
            <a:r>
              <a:rPr lang="en-US" sz="2800" dirty="0" smtClean="0">
                <a:latin typeface="+mn-lt"/>
              </a:rPr>
              <a:t>the </a:t>
            </a:r>
            <a:r>
              <a:rPr lang="en-US" sz="2800" dirty="0">
                <a:latin typeface="+mn-lt"/>
              </a:rPr>
              <a:t>health and drug coverage options in your area</a:t>
            </a:r>
          </a:p>
          <a:p>
            <a:pPr marL="623888" lvl="1" indent="-276225">
              <a:spcBef>
                <a:spcPts val="600"/>
              </a:spcBef>
              <a:buFont typeface="Arial" panose="020B0604020202020204" pitchFamily="34" charset="0"/>
              <a:buChar char="•"/>
            </a:pPr>
            <a:r>
              <a:rPr lang="en-US" sz="2800" dirty="0">
                <a:latin typeface="+mn-lt"/>
              </a:rPr>
              <a:t>Identify which plans cover your prescriptions at </a:t>
            </a:r>
            <a:r>
              <a:rPr lang="en-US" sz="2800" dirty="0" smtClean="0">
                <a:latin typeface="+mn-lt"/>
              </a:rPr>
              <a:t>the most </a:t>
            </a:r>
            <a:r>
              <a:rPr lang="en-US" sz="2800" dirty="0">
                <a:latin typeface="+mn-lt"/>
              </a:rPr>
              <a:t>affordable </a:t>
            </a:r>
            <a:r>
              <a:rPr lang="en-US" sz="2800" dirty="0" smtClean="0">
                <a:latin typeface="+mn-lt"/>
              </a:rPr>
              <a:t>price </a:t>
            </a:r>
            <a:r>
              <a:rPr lang="en-US" sz="2800" dirty="0">
                <a:latin typeface="+mn-lt"/>
              </a:rPr>
              <a:t>where you shop</a:t>
            </a:r>
          </a:p>
          <a:p>
            <a:pPr marL="623888" lvl="1" indent="-276225">
              <a:spcBef>
                <a:spcPts val="600"/>
              </a:spcBef>
            </a:pPr>
            <a:r>
              <a:rPr lang="en-US" sz="2800" dirty="0">
                <a:latin typeface="+mn-lt"/>
              </a:rPr>
              <a:t>Enroll in a </a:t>
            </a:r>
            <a:r>
              <a:rPr lang="en-US" sz="2800" dirty="0" smtClean="0">
                <a:latin typeface="+mn-lt"/>
              </a:rPr>
              <a:t>Medicare Prescription </a:t>
            </a:r>
            <a:r>
              <a:rPr lang="en-US" sz="2800" dirty="0">
                <a:latin typeface="+mn-lt"/>
              </a:rPr>
              <a:t>Drug Plan (</a:t>
            </a:r>
            <a:r>
              <a:rPr lang="en-US" sz="2800" dirty="0" smtClean="0">
                <a:latin typeface="+mn-lt"/>
              </a:rPr>
              <a:t>Part D) or a </a:t>
            </a:r>
            <a:r>
              <a:rPr lang="en-US" sz="2800" dirty="0">
                <a:latin typeface="+mn-lt"/>
              </a:rPr>
              <a:t>Medicare Advantage </a:t>
            </a:r>
            <a:r>
              <a:rPr lang="en-US" sz="2800" dirty="0" smtClean="0">
                <a:latin typeface="+mn-lt"/>
              </a:rPr>
              <a:t>Plan (Part C)</a:t>
            </a:r>
            <a:endParaRPr lang="en-US" sz="2800" dirty="0">
              <a:latin typeface="+mn-lt"/>
            </a:endParaRPr>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30342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Step 4 of 4: Refine Your Plan Results</a:t>
            </a:r>
            <a:endParaRPr lang="en-US" sz="3600" dirty="0"/>
          </a:p>
        </p:txBody>
      </p:sp>
      <p:pic>
        <p:nvPicPr>
          <p:cNvPr id="14" name="Picture 13" descr="Screenshot of the Refine Your Search/Summary of Your Search Results Plan Finder page. " title="Refine Your Plan Result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4179" y="1332611"/>
            <a:ext cx="6755642" cy="5029200"/>
          </a:xfrm>
          <a:prstGeom prst="rect">
            <a:avLst/>
          </a:prstGeom>
        </p:spPr>
      </p:pic>
      <p:sp>
        <p:nvSpPr>
          <p:cNvPr id="21" name="Oval 20" title="Selecct the type of Plans you want to view"/>
          <p:cNvSpPr/>
          <p:nvPr/>
        </p:nvSpPr>
        <p:spPr>
          <a:xfrm>
            <a:off x="3291840" y="3940178"/>
            <a:ext cx="381000" cy="1838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Rounded Rectangle 21" title="Number of Plans availabel in your zip code"/>
          <p:cNvSpPr/>
          <p:nvPr/>
        </p:nvSpPr>
        <p:spPr>
          <a:xfrm>
            <a:off x="6388608" y="4166616"/>
            <a:ext cx="990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Rounded Rectangle 22" title="Number of Plans availabel in your zip code"/>
          <p:cNvSpPr/>
          <p:nvPr/>
        </p:nvSpPr>
        <p:spPr>
          <a:xfrm>
            <a:off x="6400800" y="4776216"/>
            <a:ext cx="990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Rounded Rectangle 23" title="Number of Plans availabel in your zip code"/>
          <p:cNvSpPr/>
          <p:nvPr/>
        </p:nvSpPr>
        <p:spPr>
          <a:xfrm>
            <a:off x="6400800" y="5410200"/>
            <a:ext cx="990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Right Arrow 1" descr="This is an arrow pointing to the Select Special Needs Plan button under the Refine Your Search section of the page." title="Refine Your Plan Results Page"/>
          <p:cNvSpPr/>
          <p:nvPr/>
        </p:nvSpPr>
        <p:spPr>
          <a:xfrm>
            <a:off x="466725" y="592988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 Arrow 15" descr="This arrow is pointing to the Continue To Plan Results button in the Summary of Your Search Results section of the page." title="Refine Your Plan Results"/>
          <p:cNvSpPr/>
          <p:nvPr/>
        </p:nvSpPr>
        <p:spPr>
          <a:xfrm rot="10800000">
            <a:off x="3949319" y="6096000"/>
            <a:ext cx="546479" cy="33496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78C0CC3C-85F1-4D86-9B70-8D9F8B17F04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619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Plan Results Page—Symbols</a:t>
            </a:r>
            <a:endParaRPr lang="en-US" sz="3600" dirty="0"/>
          </a:p>
        </p:txBody>
      </p:sp>
      <p:pic>
        <p:nvPicPr>
          <p:cNvPr id="2" name="Picture 1" descr="Explanation of the symbols that appear of the plan results page.  The symbols are:&#10;Star - Medicare has rated the plan a 5 star rating&#10;D in a blue circle - some dental coverage&#10;V in a green circle - some vision coverage&#10;N in a blue circle - nationwide coverage&#10;H in a brown circle - some hearing coverage" title="Your Plan Results Screen Sho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9200" y="1559064"/>
            <a:ext cx="7188710" cy="4765536"/>
          </a:xfrm>
          <a:prstGeom prst="rect">
            <a:avLst/>
          </a:prstGeom>
        </p:spPr>
      </p:pic>
      <p:sp>
        <p:nvSpPr>
          <p:cNvPr id="17" name="Rounded Rectangle 16" title="Symbols legend"/>
          <p:cNvSpPr/>
          <p:nvPr/>
        </p:nvSpPr>
        <p:spPr>
          <a:xfrm>
            <a:off x="1371600" y="3493951"/>
            <a:ext cx="914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descr="Your Current plan, Prescription Drug Plans, Medicare Health Plans with Drug Coverage and Medicare Health Plans without Drug Coverage" title="How plans are laid out on the Plan results page"/>
          <p:cNvSpPr/>
          <p:nvPr/>
        </p:nvSpPr>
        <p:spPr>
          <a:xfrm>
            <a:off x="1371600" y="4793645"/>
            <a:ext cx="381000" cy="14668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title="Star Ratings Grouped by Plan Type"/>
          <p:cNvSpPr/>
          <p:nvPr/>
        </p:nvSpPr>
        <p:spPr>
          <a:xfrm>
            <a:off x="7315200" y="5135629"/>
            <a:ext cx="914400" cy="1104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descr="This arrow is pointing to the Star Ratings buttons which only appears when there are 5-star plans available in their area." title="Your Plan Results Page"/>
          <p:cNvSpPr/>
          <p:nvPr/>
        </p:nvSpPr>
        <p:spPr>
          <a:xfrm>
            <a:off x="8407910" y="5135629"/>
            <a:ext cx="711708" cy="3703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78C0CC3C-85F1-4D86-9B70-8D9F8B17F04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811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Star Ratings</a:t>
            </a:r>
            <a:br>
              <a:rPr lang="en-US" sz="3600" dirty="0" smtClean="0"/>
            </a:br>
            <a:r>
              <a:rPr lang="en-US" sz="2600" dirty="0" smtClean="0"/>
              <a:t>(Look at Customer Satisfaction, Complaints, Experiences, Pricing)</a:t>
            </a:r>
            <a:endParaRPr lang="en-US" sz="2600" dirty="0"/>
          </a:p>
        </p:txBody>
      </p:sp>
      <p:pic>
        <p:nvPicPr>
          <p:cNvPr id="2" name="Picture 1" descr="Screenshot that shows example of a complete report which comparse the overall plan quality ratings using the 1 -5 star system." title="Plan Quality and Perfomance Ratings, Summary Star Rating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295400"/>
            <a:ext cx="5357624" cy="4755686"/>
          </a:xfrm>
          <a:prstGeom prst="rect">
            <a:avLst/>
          </a:prstGeom>
          <a:ln w="25400" cmpd="sng">
            <a:solidFill>
              <a:schemeClr val="tx2"/>
            </a:solidFill>
          </a:ln>
        </p:spPr>
      </p:pic>
      <p:sp>
        <p:nvSpPr>
          <p:cNvPr id="17" name="Oval 16" descr="view summary star ratings"/>
          <p:cNvSpPr/>
          <p:nvPr/>
        </p:nvSpPr>
        <p:spPr>
          <a:xfrm>
            <a:off x="304800" y="34290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creenshot of an example of results of a specific Plan Star Ratings search which includes customer satisfaction, complaints, experiences, or pricing for all plans in the person’s ZIP Code." title="Plan Quality and Perfomance Ratings, Drug Plan Star Ratings "/>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76600" y="1504380"/>
            <a:ext cx="4937747" cy="4814300"/>
          </a:xfrm>
          <a:prstGeom prst="rect">
            <a:avLst/>
          </a:prstGeom>
          <a:ln w="25400">
            <a:solidFill>
              <a:srgbClr val="FF0000"/>
            </a:solidFill>
          </a:ln>
        </p:spPr>
      </p:pic>
      <p:sp>
        <p:nvSpPr>
          <p:cNvPr id="18" name="Oval 17" descr="view summary star ratings"/>
          <p:cNvSpPr/>
          <p:nvPr/>
        </p:nvSpPr>
        <p:spPr>
          <a:xfrm>
            <a:off x="4662182" y="34290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78C0CC3C-85F1-4D86-9B70-8D9F8B17F04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770783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cs typeface="Times New Roman" pitchFamily="18" charset="0"/>
              </a:rPr>
              <a:t>Disenrollment Reasons</a:t>
            </a:r>
            <a:r>
              <a:rPr lang="en-US" dirty="0"/>
              <a:t>—</a:t>
            </a:r>
            <a:r>
              <a:rPr lang="en-US" sz="3600" dirty="0" smtClean="0">
                <a:cs typeface="Times New Roman" pitchFamily="18" charset="0"/>
              </a:rPr>
              <a:t>Details Page</a:t>
            </a:r>
            <a:endParaRPr lang="en-US" sz="3600" dirty="0">
              <a:cs typeface="Times New Roman" pitchFamily="18" charset="0"/>
            </a:endParaRPr>
          </a:p>
        </p:txBody>
      </p:sp>
      <p:pic>
        <p:nvPicPr>
          <p:cNvPr id="10" name="Picture 9" descr="This is a screenshot of the Summary Rating of Prescription Drug Plan Quallity section located on the Plan Details page." title="Disenrollment Reasons--Details p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0744" y="1447800"/>
            <a:ext cx="6453056" cy="4648200"/>
          </a:xfrm>
          <a:prstGeom prst="rect">
            <a:avLst/>
          </a:prstGeom>
        </p:spPr>
      </p:pic>
      <p:sp>
        <p:nvSpPr>
          <p:cNvPr id="12" name="Left Arrow 11" descr="This arrow is pointing to the View information about why members are leaving the plan link located in the Summary Rating of Prescription Drug Plan Quality section of the Plan Details page." title="Disenrollment Reasons--Details Page"/>
          <p:cNvSpPr/>
          <p:nvPr/>
        </p:nvSpPr>
        <p:spPr>
          <a:xfrm>
            <a:off x="4577256" y="4038600"/>
            <a:ext cx="832944" cy="4084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78C0CC3C-85F1-4D86-9B70-8D9F8B17F04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695400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cs typeface="Times New Roman" pitchFamily="18" charset="0"/>
              </a:rPr>
              <a:t>Disenrollment Reasons</a:t>
            </a:r>
            <a:r>
              <a:rPr lang="en-US" sz="3600" dirty="0" smtClean="0"/>
              <a:t>—</a:t>
            </a:r>
            <a:r>
              <a:rPr lang="en-US" sz="3600" dirty="0" smtClean="0">
                <a:cs typeface="Times New Roman" pitchFamily="18" charset="0"/>
              </a:rPr>
              <a:t>Compare Page</a:t>
            </a:r>
            <a:endParaRPr lang="en-US" sz="3600" dirty="0">
              <a:cs typeface="Times New Roman" pitchFamily="18" charset="0"/>
            </a:endParaRPr>
          </a:p>
        </p:txBody>
      </p:sp>
      <p:pic>
        <p:nvPicPr>
          <p:cNvPr id="11" name="Picture 10" descr="This is a screenshot of the Prescription Drug Plan Star Ratings section located on the Plan Compare page." title="Disenrollment Reasons--Compare P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6216" y="1311275"/>
            <a:ext cx="5271568" cy="5029200"/>
          </a:xfrm>
          <a:prstGeom prst="rect">
            <a:avLst/>
          </a:prstGeom>
        </p:spPr>
      </p:pic>
      <p:sp>
        <p:nvSpPr>
          <p:cNvPr id="8" name="Left Arrow 7" descr="This arrow is pointing to the View information about why members are leaving the plan link in the Prescription Drug Plan Star Ratings section of the Plan Compare page." title="Disenrollment Reasons--Compare Page"/>
          <p:cNvSpPr/>
          <p:nvPr/>
        </p:nvSpPr>
        <p:spPr>
          <a:xfrm>
            <a:off x="6877050" y="5639943"/>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78C0CC3C-85F1-4D86-9B70-8D9F8B17F04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082275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cs typeface="Times New Roman" pitchFamily="18" charset="0"/>
              </a:rPr>
              <a:t>Disenrollment Reasons by Plan Type</a:t>
            </a:r>
            <a:endParaRPr lang="en-US" sz="3600" dirty="0">
              <a:cs typeface="Times New Roman" pitchFamily="18" charset="0"/>
            </a:endParaRPr>
          </a:p>
        </p:txBody>
      </p:sp>
      <p:pic>
        <p:nvPicPr>
          <p:cNvPr id="13" name="Picture 12" descr="Shows percentage of member who chose to leave a specific plan and the reasons,  as a percentage, of why they chose to leave, sucha as &quot;complained about problems getting the plan to provide and pay for needed care.&quot;" title="Screenshot of Disenrollment Informa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9089" y="1300746"/>
            <a:ext cx="6061021" cy="5100054"/>
          </a:xfrm>
          <a:prstGeom prst="rect">
            <a:avLst/>
          </a:prstGeom>
        </p:spPr>
      </p:pic>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78C0CC3C-85F1-4D86-9B70-8D9F8B17F046}"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692450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Comparing Drug Plan Costs </a:t>
            </a:r>
            <a:endParaRPr lang="en-US" dirty="0"/>
          </a:p>
        </p:txBody>
      </p:sp>
      <p:pic>
        <p:nvPicPr>
          <p:cNvPr id="7" name="Content Placeholder 6" descr="The image shows the results page for Your Plan Comparison. The plans appear side by side in columns and provide drug costs and coverage information. You can select &quot;Lower your drug costs&quot; to see more information for each plan." title="Screenshot of Your Plan Comparison results page"/>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1424" t="7782" r="33391" b="2945"/>
          <a:stretch/>
        </p:blipFill>
        <p:spPr>
          <a:xfrm>
            <a:off x="1219200" y="1219200"/>
            <a:ext cx="3796433" cy="5217616"/>
          </a:xfrm>
          <a:prstGeom prst="rect">
            <a:avLst/>
          </a:prstGeom>
          <a:ln w="25400">
            <a:solidFill>
              <a:schemeClr val="tx2"/>
            </a:solidFill>
          </a:ln>
        </p:spPr>
      </p:pic>
      <p:sp>
        <p:nvSpPr>
          <p:cNvPr id="10" name="Left Arrow 9" descr="The red arrow points left to indicate the location of the link &quot;Lower your drug costs&quot; under the plans being viewed on the &quot;Your Plan Comparison&quot; page." title="Left Arrow"/>
          <p:cNvSpPr/>
          <p:nvPr/>
        </p:nvSpPr>
        <p:spPr>
          <a:xfrm>
            <a:off x="4225065" y="6084093"/>
            <a:ext cx="2438400" cy="44926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descr="Red oval circles the words &quot;Lower your drug costs&quot; under the Drug Costs and Coverage section of Your Plan Results." title="Red oval"/>
          <p:cNvSpPr/>
          <p:nvPr/>
        </p:nvSpPr>
        <p:spPr>
          <a:xfrm>
            <a:off x="3082065" y="6156325"/>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descr="Text box that reads, &quot;When comparing drug plan costs, you can select &quot;Lower your drug costs,&quot; for more information.&quot; " title="Text box that reads, &quot;When comparing drug plan costs, you can select &quot;Lower your drug costs,&quot; for more information.&quot; "/>
          <p:cNvSpPr txBox="1"/>
          <p:nvPr/>
        </p:nvSpPr>
        <p:spPr>
          <a:xfrm>
            <a:off x="6019800" y="3691632"/>
            <a:ext cx="2590800" cy="2308324"/>
          </a:xfrm>
          <a:prstGeom prst="rect">
            <a:avLst/>
          </a:prstGeom>
          <a:noFill/>
          <a:ln w="25400">
            <a:solidFill>
              <a:srgbClr val="FF0000"/>
            </a:solidFill>
          </a:ln>
        </p:spPr>
        <p:txBody>
          <a:bodyPr wrap="square" rtlCol="0">
            <a:spAutoFit/>
          </a:bodyPr>
          <a:lstStyle/>
          <a:p>
            <a:r>
              <a:rPr lang="en-US" sz="2400" dirty="0" smtClean="0"/>
              <a:t>When comparing drug plan costs, you can select “Lower your drug costs,” for more information.</a:t>
            </a:r>
            <a:endParaRPr lang="en-US" sz="2400" dirty="0"/>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78C0CC3C-85F1-4D86-9B70-8D9F8B17F04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32113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Lower Your Drug </a:t>
            </a:r>
            <a:r>
              <a:rPr lang="en-US" dirty="0"/>
              <a:t>Costs—Key </a:t>
            </a:r>
            <a:r>
              <a:rPr lang="en-US" sz="3600" dirty="0" smtClean="0"/>
              <a:t>Information</a:t>
            </a:r>
            <a:endParaRPr lang="en-US" sz="3600" dirty="0"/>
          </a:p>
        </p:txBody>
      </p:sp>
      <p:pic>
        <p:nvPicPr>
          <p:cNvPr id="8" name="Picture 7" descr="This is a screenshot of key information that appears on the Plan Results page--such as, Ways to Further Lower My Drug Cost Share. " title="Plan Results Page--Key Informa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2095" y="1676400"/>
            <a:ext cx="8484230" cy="3383280"/>
          </a:xfrm>
          <a:prstGeom prst="rect">
            <a:avLst/>
          </a:prstGeom>
        </p:spPr>
      </p:pic>
      <p:sp>
        <p:nvSpPr>
          <p:cNvPr id="9" name="Oval 8" descr="view summary star ratings"/>
          <p:cNvSpPr/>
          <p:nvPr/>
        </p:nvSpPr>
        <p:spPr>
          <a:xfrm>
            <a:off x="2634342" y="4713514"/>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199886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Default Sort for Medicare Advantage Plans with Prescription Drug Coverage</a:t>
            </a:r>
            <a:endParaRPr lang="en-US" dirty="0"/>
          </a:p>
        </p:txBody>
      </p:sp>
      <p:pic>
        <p:nvPicPr>
          <p:cNvPr id="12" name="Picture 11" descr="This is a screenshot of how the default sort appears on the Medicare Health Plans with Prescription Drug Coverage page. " title="Medicare Health Plans with Prescription Drug Cover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660" y="1295400"/>
            <a:ext cx="7292340" cy="5029200"/>
          </a:xfrm>
          <a:prstGeom prst="rect">
            <a:avLst/>
          </a:prstGeom>
        </p:spPr>
      </p:pic>
      <p:sp>
        <p:nvSpPr>
          <p:cNvPr id="15" name="Rectangle 14" descr="Red box around estimated annual heal and drug costs"/>
          <p:cNvSpPr/>
          <p:nvPr/>
        </p:nvSpPr>
        <p:spPr>
          <a:xfrm>
            <a:off x="5715000" y="2667000"/>
            <a:ext cx="762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Red box around estimated annual heal and drug costs"/>
          <p:cNvSpPr/>
          <p:nvPr/>
        </p:nvSpPr>
        <p:spPr>
          <a:xfrm>
            <a:off x="5715000" y="5257800"/>
            <a:ext cx="762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074143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Compare </a:t>
            </a:r>
            <a:r>
              <a:rPr lang="en-US" sz="3600" dirty="0" smtClean="0"/>
              <a:t>Up </a:t>
            </a:r>
            <a:r>
              <a:rPr lang="en-US" sz="3600" dirty="0"/>
              <a:t>to 3 Plans</a:t>
            </a:r>
          </a:p>
        </p:txBody>
      </p:sp>
      <p:pic>
        <p:nvPicPr>
          <p:cNvPr id="15" name="Picture 14" descr="This is a screenshot view of selecting 3 plans to compare and view on the Plan Details page." title="Compare Up to 3 Plan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1200" y="1267104"/>
            <a:ext cx="4780848" cy="5029200"/>
          </a:xfrm>
          <a:prstGeom prst="rect">
            <a:avLst/>
          </a:prstGeom>
        </p:spPr>
      </p:pic>
      <p:sp>
        <p:nvSpPr>
          <p:cNvPr id="2" name="Right Arrow 1" descr="This is an arrow pointing to the first of 3 plans selected to compare and view on the Plan Details page." title="Compare Up to 3 Plans"/>
          <p:cNvSpPr/>
          <p:nvPr/>
        </p:nvSpPr>
        <p:spPr>
          <a:xfrm>
            <a:off x="609600" y="119271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title="Illustrate a check in a box for Plan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19489" y="1290637"/>
            <a:ext cx="2476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title="How to select a plan to see Plan Details Page"/>
          <p:cNvSpPr/>
          <p:nvPr/>
        </p:nvSpPr>
        <p:spPr>
          <a:xfrm>
            <a:off x="1988457" y="1256944"/>
            <a:ext cx="3429000" cy="336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descr="This is an arrow pointing to the second of 3 plans selected to compare and view on the Plan Details page." title="Compare Up to 3 Plans"/>
          <p:cNvSpPr/>
          <p:nvPr/>
        </p:nvSpPr>
        <p:spPr>
          <a:xfrm>
            <a:off x="609600" y="2891003"/>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title="2llustrate a check in a box for Plan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19035" y="2998659"/>
            <a:ext cx="2476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title="How to select a plan to see Plan Details Page"/>
          <p:cNvSpPr/>
          <p:nvPr/>
        </p:nvSpPr>
        <p:spPr>
          <a:xfrm>
            <a:off x="1981200" y="2940505"/>
            <a:ext cx="3810000" cy="336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descr="This is an arrow pointing to the third of 3 plans selected to compare and view on the Plan Details page." title="Compare Up to 3 Plans"/>
          <p:cNvSpPr/>
          <p:nvPr/>
        </p:nvSpPr>
        <p:spPr>
          <a:xfrm>
            <a:off x="609600" y="459827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title="Illustrate a check in a box for Pla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33550" y="4709756"/>
            <a:ext cx="2476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title="How to select a plan to see Plan Details Page"/>
          <p:cNvSpPr/>
          <p:nvPr/>
        </p:nvSpPr>
        <p:spPr>
          <a:xfrm>
            <a:off x="1981199" y="4616905"/>
            <a:ext cx="3588657" cy="336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78C0CC3C-85F1-4D86-9B70-8D9F8B17F046}"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59362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2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Medicare Open Enrollment</a:t>
            </a:r>
            <a:endParaRPr lang="en-US" dirty="0"/>
          </a:p>
        </p:txBody>
      </p:sp>
      <p:sp>
        <p:nvSpPr>
          <p:cNvPr id="7" name="Right Arrow 6" descr="Image of an arrow pointing to the Sign Up/Change Plans button on the Medicare.gov home page banner." title="Medicare Open Enrollment"/>
          <p:cNvSpPr/>
          <p:nvPr/>
        </p:nvSpPr>
        <p:spPr>
          <a:xfrm>
            <a:off x="126490" y="1754504"/>
            <a:ext cx="711709" cy="6699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7" descr="A screenshot of the Medicare.gov home page with two arrows--one pointing to the &quot;Sign Up/Change Plans&quot; tab and the other pointing to the &quot;Find health &amp; drug plans&quot; tab." title="Accessing Medicare Plan Finde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199" y="1295400"/>
            <a:ext cx="7543801" cy="1157605"/>
          </a:xfrm>
          <a:prstGeom prst="rect">
            <a:avLst/>
          </a:prstGeom>
        </p:spPr>
      </p:pic>
      <p:sp>
        <p:nvSpPr>
          <p:cNvPr id="2" name="Content Placeholder 1"/>
          <p:cNvSpPr>
            <a:spLocks noGrp="1"/>
          </p:cNvSpPr>
          <p:nvPr>
            <p:ph idx="1"/>
          </p:nvPr>
        </p:nvSpPr>
        <p:spPr>
          <a:xfrm>
            <a:off x="462456" y="2438400"/>
            <a:ext cx="8229600" cy="3505200"/>
          </a:xfrm>
        </p:spPr>
        <p:txBody>
          <a:bodyPr>
            <a:normAutofit/>
          </a:bodyPr>
          <a:lstStyle/>
          <a:p>
            <a:pPr>
              <a:spcBef>
                <a:spcPts val="600"/>
              </a:spcBef>
            </a:pPr>
            <a:r>
              <a:rPr lang="en-US" dirty="0" smtClean="0">
                <a:latin typeface="+mn-lt"/>
              </a:rPr>
              <a:t>Begins October 15</a:t>
            </a:r>
          </a:p>
          <a:p>
            <a:pPr lvl="1">
              <a:spcBef>
                <a:spcPts val="600"/>
              </a:spcBef>
            </a:pPr>
            <a:r>
              <a:rPr lang="en-US" dirty="0" smtClean="0">
                <a:latin typeface="+mn-lt"/>
              </a:rPr>
              <a:t>Preview next plan year’s data starting October 1</a:t>
            </a:r>
          </a:p>
          <a:p>
            <a:pPr lvl="1">
              <a:spcBef>
                <a:spcPts val="600"/>
              </a:spcBef>
            </a:pPr>
            <a:r>
              <a:rPr lang="en-US" dirty="0" smtClean="0">
                <a:latin typeface="+mn-lt"/>
              </a:rPr>
              <a:t>Medicare Plan Finder will display current year and next year’s plan data</a:t>
            </a:r>
          </a:p>
          <a:p>
            <a:pPr marL="57150" indent="0">
              <a:spcBef>
                <a:spcPts val="600"/>
              </a:spcBef>
              <a:buNone/>
            </a:pPr>
            <a:r>
              <a:rPr lang="en-US" b="1" dirty="0" smtClean="0">
                <a:latin typeface="+mn-lt"/>
              </a:rPr>
              <a:t>NOTE: </a:t>
            </a:r>
            <a:r>
              <a:rPr lang="en-US" dirty="0" smtClean="0">
                <a:latin typeface="+mn-lt"/>
              </a:rPr>
              <a:t>The current year data will continue to display until November 30 for those applying for coverage for the current year.</a:t>
            </a:r>
            <a:endParaRPr lang="en-US" b="1" dirty="0" smtClean="0">
              <a:latin typeface="+mn-lt"/>
            </a:endParaRPr>
          </a:p>
          <a:p>
            <a:pPr marL="457200" lvl="1" indent="0">
              <a:buNone/>
            </a:pPr>
            <a:endParaRPr lang="en-US" dirty="0"/>
          </a:p>
        </p:txBody>
      </p:sp>
      <p:sp>
        <p:nvSpPr>
          <p:cNvPr id="9" name="Date Placeholder 8"/>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10" name="Footer Placeholder 9"/>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11" name="Slide Number Placeholder 10"/>
          <p:cNvSpPr>
            <a:spLocks noGrp="1"/>
          </p:cNvSpPr>
          <p:nvPr>
            <p:ph type="sldNum" sz="quarter" idx="12"/>
          </p:nvPr>
        </p:nvSpPr>
        <p:spPr/>
        <p:txBody>
          <a:bodyPr/>
          <a:lstStyle/>
          <a:p>
            <a:fld id="{78C0CC3C-85F1-4D86-9B70-8D9F8B17F04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302958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Prescription Drug Plan Details Page</a:t>
            </a:r>
            <a:endParaRPr lang="en-US" sz="3600" dirty="0"/>
          </a:p>
        </p:txBody>
      </p:sp>
      <p:pic>
        <p:nvPicPr>
          <p:cNvPr id="14" name="Picture 13" descr="This is a screenshot of the 5 tabs--Overview, Health Plan Benefits, Drug Costs &amp; Coverage, Star Ratings, and Manage Drugs--on the Plan Details page." title="Presciption Drug Plan Details P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7763" y="1330960"/>
            <a:ext cx="5238837" cy="4937760"/>
          </a:xfrm>
          <a:prstGeom prst="rect">
            <a:avLst/>
          </a:prstGeom>
        </p:spPr>
      </p:pic>
      <p:sp>
        <p:nvSpPr>
          <p:cNvPr id="18" name="Oval 17" descr="Red oval highlighting Drug Costs &amp; Coverages tab on Medicare Plan Finder tool" title="Red oval highlighting Drug Costs &amp; Coverages tab on Medicare Plan Finder tool"/>
          <p:cNvSpPr/>
          <p:nvPr/>
        </p:nvSpPr>
        <p:spPr>
          <a:xfrm>
            <a:off x="3505200" y="1190172"/>
            <a:ext cx="1600200" cy="486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descr="Red rectangle highlighting Fixed Costs section on Drug Costs &amp; Coverages tab" title="Red rectangle highlighting Fixed Costs section on Drug Costs &amp; Coverages tab"/>
          <p:cNvSpPr/>
          <p:nvPr/>
        </p:nvSpPr>
        <p:spPr>
          <a:xfrm>
            <a:off x="1905000" y="3017520"/>
            <a:ext cx="1295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descr="Red rectangle highlighting Estimate of What YOU Will Pay for Drug Plan Premiums and Drug Costs section on Drug Costs &amp; Coverages tab" title="Red rectangle highlighting Estimate of What YOU Will Pay for Drug Plan Premiums and Drug Costs section on Drug Costs &amp; Coverages tab"/>
          <p:cNvSpPr/>
          <p:nvPr/>
        </p:nvSpPr>
        <p:spPr>
          <a:xfrm>
            <a:off x="1905000" y="4096869"/>
            <a:ext cx="3657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Red rectangle highlighting specific pharmacy selected on Drug Costs &amp; Coverages tab" title="Red rectangle highlighting specific pharmacy selected on Drug Costs &amp; Coverages tab"/>
          <p:cNvSpPr/>
          <p:nvPr/>
        </p:nvSpPr>
        <p:spPr>
          <a:xfrm>
            <a:off x="1905000" y="5201920"/>
            <a:ext cx="106680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descr="Red oval  highlighting Mail Order Pharmacy option on Drug Costs &amp; Coverages tab" title="Red oval  highlighting Mail Order Pharmacy option on Drug Costs &amp; Coverages tab"/>
          <p:cNvSpPr/>
          <p:nvPr/>
        </p:nvSpPr>
        <p:spPr>
          <a:xfrm>
            <a:off x="2844800" y="5515277"/>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30359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dirty="0"/>
              <a:t>Bar Chart to Show When Changes </a:t>
            </a:r>
            <a:r>
              <a:rPr lang="en-US" altLang="en-US" dirty="0" smtClean="0"/>
              <a:t>in </a:t>
            </a:r>
            <a:br>
              <a:rPr lang="en-US" altLang="en-US" dirty="0" smtClean="0"/>
            </a:br>
            <a:r>
              <a:rPr lang="en-US" altLang="en-US" dirty="0" smtClean="0"/>
              <a:t>Coverage </a:t>
            </a:r>
            <a:r>
              <a:rPr lang="en-US" altLang="en-US" dirty="0"/>
              <a:t>Levels Occur</a:t>
            </a:r>
            <a:endParaRPr lang="en-US" dirty="0"/>
          </a:p>
        </p:txBody>
      </p:sp>
      <p:pic>
        <p:nvPicPr>
          <p:cNvPr id="14" name="Picture 13" descr="This is a screenshot of the bar chart that shows on in the Estimated Monthly Drug Costs section. The View a more detailed explanation of these costs link is also highlighted." title="Bar Char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5770" y="1371600"/>
            <a:ext cx="8286750" cy="4572000"/>
          </a:xfrm>
          <a:prstGeom prst="rect">
            <a:avLst/>
          </a:prstGeom>
        </p:spPr>
      </p:pic>
      <p:sp>
        <p:nvSpPr>
          <p:cNvPr id="15" name="Oval 14" descr="Red oval  highlighting link for View a more detailed explanation of these costs on the Estimated Monthly Drug Costs page" title="Red oval  highlighting link for View a more detailed explanation of these costs on the Estimated Monthly Drug Costs page"/>
          <p:cNvSpPr/>
          <p:nvPr/>
        </p:nvSpPr>
        <p:spPr>
          <a:xfrm>
            <a:off x="228600" y="5688644"/>
            <a:ext cx="4114800" cy="331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 Arrow 15" descr="Red arrow points to detailed explanation option"/>
          <p:cNvSpPr/>
          <p:nvPr/>
        </p:nvSpPr>
        <p:spPr>
          <a:xfrm>
            <a:off x="4572000" y="5638800"/>
            <a:ext cx="1676400" cy="4313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749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how monthly cost chart for select pharmacies"/>
          <p:cNvSpPr>
            <a:spLocks noGrp="1"/>
          </p:cNvSpPr>
          <p:nvPr>
            <p:ph type="title"/>
          </p:nvPr>
        </p:nvSpPr>
        <p:spPr/>
        <p:txBody>
          <a:bodyPr/>
          <a:lstStyle/>
          <a:p>
            <a:r>
              <a:rPr lang="en-US" sz="3600" dirty="0" smtClean="0"/>
              <a:t>View Details of Costs</a:t>
            </a:r>
            <a:endParaRPr lang="en-US" sz="3600" dirty="0"/>
          </a:p>
        </p:txBody>
      </p:sp>
      <p:pic>
        <p:nvPicPr>
          <p:cNvPr id="5" name="Picture 4" descr="Screenshot demonstrating capability of showing monthly costs (1 -12 months) for a specific pharmacy" title="Chart of Monthly Cost of Prescription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6631" y="1253302"/>
            <a:ext cx="7104369" cy="4438936"/>
          </a:xfrm>
          <a:prstGeom prst="rect">
            <a:avLst/>
          </a:prstGeom>
        </p:spPr>
      </p:pic>
      <p:sp>
        <p:nvSpPr>
          <p:cNvPr id="2" name="Rectangle 1" descr="Red rectangle highlighting the pharmacy and mail-order pharmacy choices" title="Red rectangle highlighting the pharmacy and mail-order pharmacy choices"/>
          <p:cNvSpPr/>
          <p:nvPr/>
        </p:nvSpPr>
        <p:spPr>
          <a:xfrm>
            <a:off x="965347" y="1337709"/>
            <a:ext cx="7111853" cy="23755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 Arrow 14" descr="Call out to select mail order pharmacy"/>
          <p:cNvSpPr/>
          <p:nvPr/>
        </p:nvSpPr>
        <p:spPr>
          <a:xfrm>
            <a:off x="8153400" y="1253302"/>
            <a:ext cx="954462" cy="4313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78C0CC3C-85F1-4D86-9B70-8D9F8B17F04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93112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 B Premium </a:t>
            </a:r>
            <a:r>
              <a:rPr lang="en-US" sz="3600" dirty="0" smtClean="0"/>
              <a:t>Information</a:t>
            </a:r>
            <a:endParaRPr lang="en-US" sz="3600" dirty="0"/>
          </a:p>
        </p:txBody>
      </p:sp>
      <p:pic>
        <p:nvPicPr>
          <p:cNvPr id="10" name="Picture 9" descr="This is a screenshot of the Overview tab on the Your Plan Details page." title="Part B Premium Informa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295400"/>
            <a:ext cx="7842140" cy="5029200"/>
          </a:xfrm>
          <a:prstGeom prst="rect">
            <a:avLst/>
          </a:prstGeom>
        </p:spPr>
      </p:pic>
      <p:sp>
        <p:nvSpPr>
          <p:cNvPr id="11" name="Oval 10" descr="Red oval  highlighting Mail Order Pharmacy option on Drug Costs &amp; Coverages tab" title="Red oval  highlighting Mail Order Pharmacy option on Drug Costs &amp; Coverages tab"/>
          <p:cNvSpPr/>
          <p:nvPr/>
        </p:nvSpPr>
        <p:spPr>
          <a:xfrm>
            <a:off x="711200" y="4759960"/>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78C0CC3C-85F1-4D86-9B70-8D9F8B17F04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288116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 B Premium Link</a:t>
            </a:r>
          </a:p>
        </p:txBody>
      </p:sp>
      <p:pic>
        <p:nvPicPr>
          <p:cNvPr id="10" name="Picture 9" descr="Screenshot showing the link which allows the user to access information on Part B premiums based on income" title="Part B Monthly Premium"/>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953072" y="1431544"/>
            <a:ext cx="6933056" cy="4893056"/>
          </a:xfrm>
          <a:prstGeom prst="rect">
            <a:avLst/>
          </a:prstGeom>
          <a:ln>
            <a:noFill/>
          </a:ln>
          <a:extLst>
            <a:ext uri="{53640926-AAD7-44D8-BBD7-CCE9431645EC}">
              <a14:shadowObscured xmlns:a14="http://schemas.microsoft.com/office/drawing/2010/main"/>
            </a:ext>
          </a:extLst>
        </p:spPr>
      </p:pic>
      <p:sp>
        <p:nvSpPr>
          <p:cNvPr id="6" name="Oval 5" descr="Red oval  highlighting Mail Order Pharmacy option on Drug Costs &amp; Coverages tab" title="Red oval  highlighting Mail Order Pharmacy option on Drug Costs &amp; Coverages tab"/>
          <p:cNvSpPr/>
          <p:nvPr/>
        </p:nvSpPr>
        <p:spPr>
          <a:xfrm>
            <a:off x="953072" y="1442226"/>
            <a:ext cx="121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descr="Red oval  highlighting Mail Order Pharmacy option on Drug Costs &amp; Coverages tab" title="Red oval  highlighting Mail Order Pharmacy option on Drug Costs &amp; Coverages tab"/>
          <p:cNvSpPr/>
          <p:nvPr/>
        </p:nvSpPr>
        <p:spPr>
          <a:xfrm>
            <a:off x="953072" y="2209800"/>
            <a:ext cx="2514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10"/>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12" name="Footer Placeholder 11"/>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13" name="Slide Number Placeholder 12"/>
          <p:cNvSpPr>
            <a:spLocks noGrp="1"/>
          </p:cNvSpPr>
          <p:nvPr>
            <p:ph type="sldNum" sz="quarter" idx="12"/>
          </p:nvPr>
        </p:nvSpPr>
        <p:spPr/>
        <p:txBody>
          <a:bodyPr/>
          <a:lstStyle/>
          <a:p>
            <a:fld id="{78C0CC3C-85F1-4D86-9B70-8D9F8B17F04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872830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Plan </a:t>
            </a:r>
            <a:r>
              <a:rPr lang="en-US" dirty="0"/>
              <a:t>Details—Drug </a:t>
            </a:r>
            <a:r>
              <a:rPr lang="en-US" sz="3600" dirty="0" smtClean="0"/>
              <a:t>Coverage</a:t>
            </a:r>
            <a:endParaRPr lang="en-US" sz="3600" dirty="0"/>
          </a:p>
        </p:txBody>
      </p:sp>
      <p:pic>
        <p:nvPicPr>
          <p:cNvPr id="13" name="Picture 12" descr="This is a screenshot of the information provided on the Drug Coverage Information page. It shows the drug name, tiers, prior authoriztion, quantity limits, and step therapy if applicable. You can view Drug Benefit Summary to see plan network pharmacies in your area. For each drug listed, you can change the dose or remove the drug from the drug list, if needed." title="Plan Details, Drug Cover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1" y="1295400"/>
            <a:ext cx="6857999" cy="5029200"/>
          </a:xfrm>
          <a:prstGeom prst="rect">
            <a:avLst/>
          </a:prstGeom>
        </p:spPr>
      </p:pic>
      <p:sp>
        <p:nvSpPr>
          <p:cNvPr id="16" name="Rectangle 15" descr="Red rectangle highlighting View Drug Benefit Summary tab" title="Red rectangle highlighting View Drug Benefit Summary tab"/>
          <p:cNvSpPr/>
          <p:nvPr/>
        </p:nvSpPr>
        <p:spPr>
          <a:xfrm>
            <a:off x="3352800" y="2448560"/>
            <a:ext cx="1828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Red rectangle highlighting the plan's Pharmacy Network" title="Red rectangle highlighting the plan's Pharmacy Network"/>
          <p:cNvSpPr/>
          <p:nvPr/>
        </p:nvSpPr>
        <p:spPr>
          <a:xfrm>
            <a:off x="914400" y="3366631"/>
            <a:ext cx="2438400" cy="463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descr="Red rectangle highlighting Action choices, including Change dose, Add, Remove" title="Red rectangle highlighting Action choices"/>
          <p:cNvSpPr/>
          <p:nvPr/>
        </p:nvSpPr>
        <p:spPr>
          <a:xfrm>
            <a:off x="6096000" y="4419600"/>
            <a:ext cx="1447800"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91779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Drug Coverage Information</a:t>
            </a:r>
            <a:endParaRPr lang="en-US" sz="3600" dirty="0"/>
          </a:p>
        </p:txBody>
      </p:sp>
      <p:pic>
        <p:nvPicPr>
          <p:cNvPr id="7" name="Content Placeholder 6" descr="Screenshot calling out footnotes for non-formulary drugs and notice about how out of pocket costs for non-formulary drugs applies towards the different phases of drug coverage such as the initial coverage limit and the coverage gap." title="Drug Coverage Information"/>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94757" y="2372300"/>
            <a:ext cx="7964011" cy="3134162"/>
          </a:xfrm>
        </p:spPr>
      </p:pic>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90136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Over-the-Counter (OTC) Drug Coverage Information </a:t>
            </a:r>
            <a:endParaRPr lang="en-US" sz="3600" dirty="0"/>
          </a:p>
        </p:txBody>
      </p:sp>
      <p:pic>
        <p:nvPicPr>
          <p:cNvPr id="18" name="Picture 17" descr="This is a screenshot of the page that allows you to add or edit the drugs on your drug list. There is a search field where you can enter the drug name or you can search by all drugs listed under each letter of the alphabet. Your search results are shown and will display &quot;OTC&quot; if the drug is available over the counter." title="More Drug Coverage Informa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0911" y="1261045"/>
            <a:ext cx="6656833" cy="5120640"/>
          </a:xfrm>
          <a:prstGeom prst="rect">
            <a:avLst/>
          </a:prstGeom>
        </p:spPr>
      </p:pic>
      <p:sp>
        <p:nvSpPr>
          <p:cNvPr id="19" name="Oval 18" descr="OTC callout"/>
          <p:cNvSpPr/>
          <p:nvPr/>
        </p:nvSpPr>
        <p:spPr>
          <a:xfrm>
            <a:off x="5638800" y="4748349"/>
            <a:ext cx="381000" cy="1741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descr="OTC callout"/>
          <p:cNvSpPr/>
          <p:nvPr/>
        </p:nvSpPr>
        <p:spPr>
          <a:xfrm>
            <a:off x="5638800" y="5017589"/>
            <a:ext cx="381000" cy="1741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descr="OTC callout"/>
          <p:cNvSpPr/>
          <p:nvPr/>
        </p:nvSpPr>
        <p:spPr>
          <a:xfrm>
            <a:off x="5654040" y="5312229"/>
            <a:ext cx="381000" cy="1741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descr="OTC callout"/>
          <p:cNvSpPr/>
          <p:nvPr/>
        </p:nvSpPr>
        <p:spPr>
          <a:xfrm>
            <a:off x="5638800" y="5586549"/>
            <a:ext cx="381000" cy="1741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477000" y="4724400"/>
            <a:ext cx="1066800" cy="1600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OTC drugs are generally not covered.</a:t>
            </a:r>
            <a:endParaRPr lang="en-US" dirty="0"/>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78C0CC3C-85F1-4D86-9B70-8D9F8B17F04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822206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View Drug Benefit Summary</a:t>
            </a:r>
            <a:endParaRPr lang="en-US" sz="3600" dirty="0"/>
          </a:p>
        </p:txBody>
      </p:sp>
      <p:pic>
        <p:nvPicPr>
          <p:cNvPr id="11" name="Picture 10" descr="This is a screen shot od the drug coverage information screen that allows you to select tabs such as: print my drug list; print plan report; and view drug benefit summary." title="View Drug Benefit Summary"/>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9200" y="1280160"/>
            <a:ext cx="6827521" cy="5120640"/>
          </a:xfrm>
          <a:prstGeom prst="rect">
            <a:avLst/>
          </a:prstGeom>
        </p:spPr>
      </p:pic>
      <p:sp>
        <p:nvSpPr>
          <p:cNvPr id="12" name="Oval 11" descr="Oval around &quot;view drug benefit summary&quot;"/>
          <p:cNvSpPr>
            <a:spLocks noChangeAspect="1"/>
          </p:cNvSpPr>
          <p:nvPr/>
        </p:nvSpPr>
        <p:spPr>
          <a:xfrm>
            <a:off x="3657600" y="2382520"/>
            <a:ext cx="1905000" cy="360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320671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his is a screen shot showing the types of pharmacies available for a specific plan such as preferred cost sharing pharmacies and standard cost sharing pharmacies. It displays the tier level for a listed drug and the cost for a 30-day, 60-day, or 90-day supply, if offered. The mail-order costs are also displayed, if offered." title="&quot;View Drug Benefit Summary&quot; Page, Find Preferred Pharmacy Prices"/>
          <p:cNvSpPr>
            <a:spLocks noGrp="1"/>
          </p:cNvSpPr>
          <p:nvPr>
            <p:ph type="title"/>
          </p:nvPr>
        </p:nvSpPr>
        <p:spPr/>
        <p:txBody>
          <a:bodyPr>
            <a:noAutofit/>
          </a:bodyPr>
          <a:lstStyle/>
          <a:p>
            <a:r>
              <a:rPr lang="en-US" dirty="0" smtClean="0"/>
              <a:t>View </a:t>
            </a:r>
            <a:r>
              <a:rPr lang="en-US" dirty="0"/>
              <a:t>Drug Benefit </a:t>
            </a:r>
            <a:r>
              <a:rPr lang="en-US" dirty="0" smtClean="0"/>
              <a:t>Summary Page— </a:t>
            </a:r>
            <a:br>
              <a:rPr lang="en-US" dirty="0" smtClean="0"/>
            </a:br>
            <a:r>
              <a:rPr lang="en-US" dirty="0" smtClean="0"/>
              <a:t>Find Preferred Pharmacy Prices</a:t>
            </a:r>
            <a:endParaRPr lang="en-US" dirty="0"/>
          </a:p>
        </p:txBody>
      </p:sp>
      <p:pic>
        <p:nvPicPr>
          <p:cNvPr id="19" name="Picture 18" title="&quot;View Drug Benefit Summary&quot; Page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8800" y="1203960"/>
            <a:ext cx="5792014" cy="5212080"/>
          </a:xfrm>
          <a:prstGeom prst="rect">
            <a:avLst/>
          </a:prstGeom>
        </p:spPr>
      </p:pic>
      <p:sp>
        <p:nvSpPr>
          <p:cNvPr id="23" name="Rectangle 22" descr="Red rectangle highlightin gPharmacy Type" title="Red rectangle highlighting Pharmacy Type"/>
          <p:cNvSpPr/>
          <p:nvPr/>
        </p:nvSpPr>
        <p:spPr>
          <a:xfrm>
            <a:off x="1849120" y="2839720"/>
            <a:ext cx="1219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Red rectangle highlighting Mail-order costs for 30-day, 60-day and 90-day quantities" title="Red rectangle highlighting Mail-order costs for 30-day, 60-day and 90-day quantities"/>
          <p:cNvSpPr/>
          <p:nvPr/>
        </p:nvSpPr>
        <p:spPr>
          <a:xfrm>
            <a:off x="4801330" y="2743200"/>
            <a:ext cx="27432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descr="Red line underscoring Preferred Pharmacies" title="Red line underscoring Preferred Pharmacies"/>
          <p:cNvCxnSpPr/>
          <p:nvPr/>
        </p:nvCxnSpPr>
        <p:spPr>
          <a:xfrm>
            <a:off x="1981930" y="3886200"/>
            <a:ext cx="1600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descr="Red line underscoring Preferred Pharmacies" title="Red line underscoring Preferred Pharmacies"/>
          <p:cNvCxnSpPr/>
          <p:nvPr/>
        </p:nvCxnSpPr>
        <p:spPr>
          <a:xfrm>
            <a:off x="1981930" y="5151120"/>
            <a:ext cx="1600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descr="Red rectangle highlighting Mail-order costs for 30-day, 60-day and 90-day quantities" title="Red rectangle highlighting Mail-order costs for 30-day, 60-day and 90-day quantities"/>
          <p:cNvSpPr/>
          <p:nvPr/>
        </p:nvSpPr>
        <p:spPr>
          <a:xfrm>
            <a:off x="4791170" y="5664834"/>
            <a:ext cx="2743200" cy="517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679818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6" y="73570"/>
            <a:ext cx="9144000" cy="1069430"/>
          </a:xfrm>
        </p:spPr>
        <p:txBody>
          <a:bodyPr/>
          <a:lstStyle/>
          <a:p>
            <a:r>
              <a:rPr lang="en-US" sz="3600" dirty="0" smtClean="0"/>
              <a:t>Getting Started: What You’ll Need to Help</a:t>
            </a:r>
            <a:endParaRPr lang="en-US" sz="3600" dirty="0"/>
          </a:p>
        </p:txBody>
      </p:sp>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
            </a:pPr>
            <a:r>
              <a:rPr lang="en-US" dirty="0" smtClean="0">
                <a:latin typeface="+mn-lt"/>
              </a:rPr>
              <a:t>ZIP </a:t>
            </a:r>
            <a:r>
              <a:rPr lang="en-US" dirty="0">
                <a:latin typeface="+mn-lt"/>
              </a:rPr>
              <a:t>Code</a:t>
            </a:r>
          </a:p>
          <a:p>
            <a:pPr>
              <a:buFont typeface="Wingdings" panose="05000000000000000000" pitchFamily="2" charset="2"/>
              <a:buChar char="§"/>
            </a:pPr>
            <a:r>
              <a:rPr lang="en-US" dirty="0">
                <a:latin typeface="+mn-lt"/>
              </a:rPr>
              <a:t>Medicare card</a:t>
            </a:r>
          </a:p>
          <a:p>
            <a:pPr>
              <a:buFont typeface="Wingdings" panose="05000000000000000000" pitchFamily="2" charset="2"/>
              <a:buChar char="§"/>
            </a:pPr>
            <a:r>
              <a:rPr lang="en-US" dirty="0" smtClean="0">
                <a:latin typeface="+mn-lt"/>
              </a:rPr>
              <a:t>List </a:t>
            </a:r>
            <a:r>
              <a:rPr lang="en-US" dirty="0">
                <a:latin typeface="+mn-lt"/>
              </a:rPr>
              <a:t>of prescriptions</a:t>
            </a:r>
          </a:p>
          <a:p>
            <a:pPr marL="566738" lvl="1" indent="-219075">
              <a:buFont typeface="Arial" panose="020B0604020202020204" pitchFamily="34" charset="0"/>
              <a:buChar char="•"/>
            </a:pPr>
            <a:r>
              <a:rPr lang="en-US" dirty="0" smtClean="0">
                <a:latin typeface="+mn-lt"/>
              </a:rPr>
              <a:t>Strength </a:t>
            </a:r>
            <a:r>
              <a:rPr lang="en-US" dirty="0">
                <a:latin typeface="+mn-lt"/>
              </a:rPr>
              <a:t>and quantity</a:t>
            </a:r>
          </a:p>
          <a:p>
            <a:pPr marL="566738" lvl="1" indent="-219075">
              <a:buFont typeface="Arial" panose="020B0604020202020204" pitchFamily="34" charset="0"/>
              <a:buChar char="•"/>
            </a:pPr>
            <a:r>
              <a:rPr lang="en-US" dirty="0" smtClean="0">
                <a:latin typeface="+mn-lt"/>
              </a:rPr>
              <a:t>Use </a:t>
            </a:r>
            <a:r>
              <a:rPr lang="en-US" dirty="0">
                <a:latin typeface="+mn-lt"/>
              </a:rPr>
              <a:t>of generics</a:t>
            </a:r>
          </a:p>
          <a:p>
            <a:pPr>
              <a:buFont typeface="Wingdings" panose="05000000000000000000" pitchFamily="2" charset="2"/>
              <a:buChar char="§"/>
            </a:pPr>
            <a:r>
              <a:rPr lang="en-US" dirty="0" smtClean="0">
                <a:latin typeface="+mn-lt"/>
              </a:rPr>
              <a:t>Pharmacy that’s used</a:t>
            </a:r>
            <a:endParaRPr lang="en-US" dirty="0">
              <a:latin typeface="+mn-lt"/>
            </a:endParaRPr>
          </a:p>
          <a:p>
            <a:pPr>
              <a:buFont typeface="Wingdings" panose="05000000000000000000" pitchFamily="2" charset="2"/>
              <a:buChar char="§"/>
            </a:pPr>
            <a:r>
              <a:rPr lang="en-US" dirty="0" smtClean="0">
                <a:latin typeface="+mn-lt"/>
              </a:rPr>
              <a:t>Other </a:t>
            </a:r>
            <a:r>
              <a:rPr lang="en-US" dirty="0">
                <a:latin typeface="+mn-lt"/>
              </a:rPr>
              <a:t>health insurance cards</a:t>
            </a:r>
          </a:p>
          <a:p>
            <a:pPr>
              <a:buFont typeface="Wingdings" panose="05000000000000000000" pitchFamily="2" charset="2"/>
              <a:buChar char="§"/>
            </a:pPr>
            <a:r>
              <a:rPr lang="en-US" dirty="0" smtClean="0">
                <a:latin typeface="+mn-lt"/>
              </a:rPr>
              <a:t>Subsidy </a:t>
            </a:r>
            <a:r>
              <a:rPr lang="en-US" dirty="0">
                <a:latin typeface="+mn-lt"/>
              </a:rPr>
              <a:t>eligibility</a:t>
            </a:r>
          </a:p>
          <a:p>
            <a:pPr>
              <a:buFont typeface="Wingdings" panose="05000000000000000000" pitchFamily="2" charset="2"/>
              <a:buChar char="§"/>
            </a:pPr>
            <a:r>
              <a:rPr lang="en-US" dirty="0" smtClean="0">
                <a:latin typeface="+mn-lt"/>
              </a:rPr>
              <a:t>Medicaid</a:t>
            </a:r>
            <a:r>
              <a:rPr lang="en-US" dirty="0">
                <a:latin typeface="+mn-lt"/>
              </a:rPr>
              <a:t>, Low Income </a:t>
            </a:r>
            <a:r>
              <a:rPr lang="en-US" dirty="0" smtClean="0">
                <a:latin typeface="+mn-lt"/>
              </a:rPr>
              <a:t>Subsidy letters </a:t>
            </a:r>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78C0CC3C-85F1-4D86-9B70-8D9F8B17F046}" type="slidenum">
              <a:rPr lang="en-US" smtClean="0">
                <a:solidFill>
                  <a:prstClr val="black"/>
                </a:solidFill>
              </a:rPr>
              <a:pPr/>
              <a:t>4</a:t>
            </a:fld>
            <a:endParaRPr lang="en-US" dirty="0">
              <a:solidFill>
                <a:prstClr val="black"/>
              </a:solidFill>
            </a:endParaRPr>
          </a:p>
        </p:txBody>
      </p:sp>
      <p:grpSp>
        <p:nvGrpSpPr>
          <p:cNvPr id="8" name="Group 7" descr="Medicare Plan Finder Worksheet" title="Getting Started: What You'll Need to Help"/>
          <p:cNvGrpSpPr/>
          <p:nvPr/>
        </p:nvGrpSpPr>
        <p:grpSpPr>
          <a:xfrm>
            <a:off x="6019800" y="1844020"/>
            <a:ext cx="2899254" cy="3749040"/>
            <a:chOff x="6019800" y="1844020"/>
            <a:chExt cx="2899254" cy="3749040"/>
          </a:xfrm>
        </p:grpSpPr>
        <p:pic>
          <p:nvPicPr>
            <p:cNvPr id="10" name="Picture 9" descr="Image of the Medicare Plan Finder worksheet which will help you prepare in your plan search." title="Medicare Plan Finder Workshee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9800" y="1844020"/>
              <a:ext cx="2899254" cy="3749040"/>
            </a:xfrm>
            <a:prstGeom prst="rect">
              <a:avLst/>
            </a:prstGeom>
            <a:ln>
              <a:solidFill>
                <a:schemeClr val="tx1"/>
              </a:solidFill>
            </a:ln>
          </p:spPr>
        </p:pic>
        <p:pic>
          <p:nvPicPr>
            <p:cNvPr id="12" name="Picture 11" descr="Image of Medicare Card on the plan finder worksheet." title="Getting Started: What You'll Need to Help"/>
            <p:cNvPicPr>
              <a:picLocks noChangeAspect="1"/>
            </p:cNvPicPr>
            <p:nvPr/>
          </p:nvPicPr>
          <p:blipFill>
            <a:blip r:embed="rId4"/>
            <a:stretch>
              <a:fillRect/>
            </a:stretch>
          </p:blipFill>
          <p:spPr>
            <a:xfrm>
              <a:off x="6633858" y="4236720"/>
              <a:ext cx="1748142" cy="1097280"/>
            </a:xfrm>
            <a:prstGeom prst="rect">
              <a:avLst/>
            </a:prstGeom>
            <a:ln>
              <a:solidFill>
                <a:schemeClr val="tx1"/>
              </a:solidFill>
            </a:ln>
          </p:spPr>
        </p:pic>
      </p:grpSp>
    </p:spTree>
    <p:extLst>
      <p:ext uri="{BB962C8B-B14F-4D97-AF65-F5344CB8AC3E}">
        <p14:creationId xmlns:p14="http://schemas.microsoft.com/office/powerpoint/2010/main" val="4048956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View Pharmacy Network</a:t>
            </a:r>
            <a:endParaRPr lang="en-US" sz="3600" dirty="0"/>
          </a:p>
        </p:txBody>
      </p:sp>
      <p:pic>
        <p:nvPicPr>
          <p:cNvPr id="8" name="Picture 7" descr="The screenshot displays the network pharmacies available for a selected plan within a chosen mile radius of a specified ZIP Code. A map displays which marks the location of each pharmacy listed. " title="View Pharmacy Network"/>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5275" y="1268911"/>
            <a:ext cx="6373449" cy="4937760"/>
          </a:xfrm>
          <a:prstGeom prst="rect">
            <a:avLst/>
          </a:prstGeom>
        </p:spPr>
      </p:pic>
      <p:sp>
        <p:nvSpPr>
          <p:cNvPr id="11" name="Rectangle 10" descr="Red rectangle highlightin gPharmacy Type" title="Red rectangle highlighting Pharmacy Type"/>
          <p:cNvSpPr/>
          <p:nvPr/>
        </p:nvSpPr>
        <p:spPr>
          <a:xfrm>
            <a:off x="3962400" y="1965960"/>
            <a:ext cx="838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4133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Medicare Health Plan with </a:t>
            </a:r>
            <a:br>
              <a:rPr lang="en-US" dirty="0" smtClean="0"/>
            </a:br>
            <a:r>
              <a:rPr lang="en-US" dirty="0" smtClean="0"/>
              <a:t>Prescription Drug Coverage View</a:t>
            </a:r>
            <a:endParaRPr lang="en-US" dirty="0"/>
          </a:p>
        </p:txBody>
      </p:sp>
      <p:pic>
        <p:nvPicPr>
          <p:cNvPr id="14" name="Picture 13" descr="Screenshot of Your Plan Details. Red oval box highlights the &quot;Overview&quot; tab." title="Screenshot of Your Plan Detail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1800" y="1447800"/>
            <a:ext cx="7053940" cy="4937760"/>
          </a:xfrm>
          <a:prstGeom prst="rect">
            <a:avLst/>
          </a:prstGeom>
          <a:ln>
            <a:solidFill>
              <a:schemeClr val="tx2"/>
            </a:solidFill>
          </a:ln>
        </p:spPr>
      </p:pic>
      <p:sp>
        <p:nvSpPr>
          <p:cNvPr id="20" name="Oval 19" descr="Red oval highlighting the Overview Tab" title="Red oval highlighting the Overview Tab"/>
          <p:cNvSpPr/>
          <p:nvPr/>
        </p:nvSpPr>
        <p:spPr>
          <a:xfrm>
            <a:off x="381000" y="44196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This screenshot displays an overview of a selected Medicare health plan with prescription drug coverage. It provides information such as: plan type (HMO, PPO, etc.); star rating information; the plan's service area; a link to access the plan's website; a link to view the drug benefit summary; an estimate of the number of physicians and providers in the plan's network; and member costs for things like the plan's monthly premium and the Medicare Part B premium." title="Medicare Health Plan with Prescription Drug Coverage View"/>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71800" y="1295400"/>
            <a:ext cx="6076713" cy="4572000"/>
          </a:xfrm>
          <a:prstGeom prst="rect">
            <a:avLst/>
          </a:prstGeom>
          <a:ln>
            <a:solidFill>
              <a:schemeClr val="tx2"/>
            </a:solidFill>
          </a:ln>
        </p:spPr>
      </p:pic>
      <p:sp>
        <p:nvSpPr>
          <p:cNvPr id="21" name="Rectangle 20" descr="Red rectangle highlighting View plan website button" title="Red rectangle highlighting View plan website button"/>
          <p:cNvSpPr/>
          <p:nvPr/>
        </p:nvSpPr>
        <p:spPr>
          <a:xfrm>
            <a:off x="3048000" y="3071307"/>
            <a:ext cx="1104900" cy="1655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descr="Right red arrow points out the number of estimated physicians and providers in the plan's provider network." title="Right red arrow"/>
          <p:cNvSpPr/>
          <p:nvPr/>
        </p:nvSpPr>
        <p:spPr>
          <a:xfrm>
            <a:off x="4348656" y="3733800"/>
            <a:ext cx="4572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6855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t>Health Plan Benefits </a:t>
            </a:r>
            <a:r>
              <a:rPr lang="en-US" sz="4000" dirty="0"/>
              <a:t>Tab—</a:t>
            </a:r>
            <a:r>
              <a:rPr lang="en-US" sz="4000" dirty="0" smtClean="0"/>
              <a:t/>
            </a:r>
            <a:br>
              <a:rPr lang="en-US" sz="4000" dirty="0" smtClean="0"/>
            </a:br>
            <a:r>
              <a:rPr lang="en-US" sz="4000" dirty="0" smtClean="0"/>
              <a:t>Costs and Other Important Information</a:t>
            </a:r>
            <a:endParaRPr lang="en-US" sz="4000" dirty="0"/>
          </a:p>
        </p:txBody>
      </p:sp>
      <p:pic>
        <p:nvPicPr>
          <p:cNvPr id="10" name="Picture 9" descr="This screenshot displays tabs available to select and learn more about a specific plan. Available tabs include: overview, health plan benefits, drug costs and coverage, star ratings, and manage drugs. The health plan benefits tab is displayed and includes information about plan costs and other important information. Contact information for the plan is provided." title="Health Plan Benefits Tab, Costs and Other Important Informa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9200" y="1295400"/>
            <a:ext cx="6439828" cy="5029200"/>
          </a:xfrm>
          <a:prstGeom prst="rect">
            <a:avLst/>
          </a:prstGeom>
        </p:spPr>
      </p:pic>
      <p:sp>
        <p:nvSpPr>
          <p:cNvPr id="14" name="Rectangle 13" descr="Red rectangle highlighting Costs and Other Important Information" title="Red rectangle highlighting Costs and Other Important Information"/>
          <p:cNvSpPr/>
          <p:nvPr/>
        </p:nvSpPr>
        <p:spPr>
          <a:xfrm>
            <a:off x="1295400" y="3200400"/>
            <a:ext cx="3200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descr="oval around any doctor"/>
          <p:cNvSpPr/>
          <p:nvPr/>
        </p:nvSpPr>
        <p:spPr>
          <a:xfrm>
            <a:off x="4241800" y="5486400"/>
            <a:ext cx="1854200" cy="3135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descr="if the plan offers optional supplemental benefits"/>
          <p:cNvSpPr/>
          <p:nvPr/>
        </p:nvSpPr>
        <p:spPr>
          <a:xfrm>
            <a:off x="4255569" y="5723710"/>
            <a:ext cx="316432" cy="2960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8231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creenshot that shows a comparison between three plans.  In addition to the name of the plan, contant information, benefit and cost highlights are provided for each of ther three providsers." title="Health &amp; Drug Plan Benefits Comparison"/>
          <p:cNvSpPr>
            <a:spLocks noGrp="1"/>
          </p:cNvSpPr>
          <p:nvPr>
            <p:ph type="title"/>
          </p:nvPr>
        </p:nvSpPr>
        <p:spPr/>
        <p:txBody>
          <a:bodyPr/>
          <a:lstStyle/>
          <a:p>
            <a:r>
              <a:rPr lang="en-US" sz="3600" dirty="0" smtClean="0"/>
              <a:t>Health &amp; Drug Plan Benefits</a:t>
            </a:r>
            <a:endParaRPr lang="en-US" sz="3600" dirty="0"/>
          </a:p>
        </p:txBody>
      </p:sp>
      <p:pic>
        <p:nvPicPr>
          <p:cNvPr id="2" name="Picture 1" descr="Screenshot comparing 3 plans.  The plan name, plan type and contact information along with benefit and cost information in presented in 3 columns, one column for each plan." title="Health &amp; Drug Plan Benefits Tab"/>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9200" y="1440938"/>
            <a:ext cx="6848778" cy="4864579"/>
          </a:xfrm>
          <a:prstGeom prst="rect">
            <a:avLst/>
          </a:prstGeom>
        </p:spPr>
      </p:pic>
      <p:sp>
        <p:nvSpPr>
          <p:cNvPr id="14" name="Oval 13" descr="oval around health plan benefits"/>
          <p:cNvSpPr/>
          <p:nvPr/>
        </p:nvSpPr>
        <p:spPr>
          <a:xfrm>
            <a:off x="2057401" y="1398072"/>
            <a:ext cx="2057400" cy="459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descr="Right red arrow points to the link the allows you to &quot;View More Detailed Cost and Benefit Information&quot;" title="Right red arrow"/>
          <p:cNvSpPr/>
          <p:nvPr/>
        </p:nvSpPr>
        <p:spPr>
          <a:xfrm>
            <a:off x="187933" y="4457700"/>
            <a:ext cx="826008"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descr="Red rectangle highlighting Costs and Other Important Information section" title="Red rectangle highlighting Costs and Other Important Information section"/>
          <p:cNvSpPr/>
          <p:nvPr/>
        </p:nvSpPr>
        <p:spPr>
          <a:xfrm>
            <a:off x="1329238" y="4495800"/>
            <a:ext cx="252312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78C0CC3C-85F1-4D86-9B70-8D9F8B17F046}"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97455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View More Benefits</a:t>
            </a:r>
            <a:endParaRPr lang="en-US" sz="3600" dirty="0"/>
          </a:p>
        </p:txBody>
      </p:sp>
      <p:pic>
        <p:nvPicPr>
          <p:cNvPr id="9" name="Picture 8" descr="Screenshot of a detailed comparison between the 3 plans of specific benefits.  For example, costs for a skilled nursing facility in-network and out of network is provided for the 3 plans being compared." title="View More Benefit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205185" y="1272074"/>
            <a:ext cx="6428830" cy="5076790"/>
          </a:xfrm>
          <a:prstGeom prst="rect">
            <a:avLst/>
          </a:prstGeom>
          <a:ln w="25400">
            <a:solidFill>
              <a:srgbClr val="084A9C"/>
            </a:solidFill>
          </a:ln>
          <a:extLst>
            <a:ext uri="{53640926-AAD7-44D8-BBD7-CCE9431645EC}">
              <a14:shadowObscured xmlns:a14="http://schemas.microsoft.com/office/drawing/2010/main"/>
            </a:ext>
          </a:extLst>
        </p:spPr>
      </p:pic>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78C0CC3C-85F1-4D86-9B70-8D9F8B17F046}"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2374204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Compare Plans Side-by-Side</a:t>
            </a:r>
            <a:endParaRPr lang="en-US" sz="3600" dirty="0"/>
          </a:p>
        </p:txBody>
      </p:sp>
      <p:pic>
        <p:nvPicPr>
          <p:cNvPr id="2" name="Picture 1" descr="Screenshot of three providers, their contract ID number, plan type, contact information and high-level info about coverage." title="Health and Drug Plan Benefit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1248943"/>
            <a:ext cx="7711449" cy="5163288"/>
          </a:xfrm>
          <a:prstGeom prst="rect">
            <a:avLst/>
          </a:prstGeom>
        </p:spPr>
      </p:pic>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78C0CC3C-85F1-4D86-9B70-8D9F8B17F046}"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825403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Comparing Fixed Costs</a:t>
            </a:r>
            <a:endParaRPr lang="en-US" sz="3600" dirty="0"/>
          </a:p>
        </p:txBody>
      </p:sp>
      <p:pic>
        <p:nvPicPr>
          <p:cNvPr id="9" name="Picture 8" descr="This screen shot displays results if the tab &quot;drug costs and coverage&quot; is selected when comparing several plans side-by-side. In this tab, the fixed costs are displayed for each plan such as: monthly drug plan premium; monthly health plan premium; and annual drug deductible." title="Comparing Fixed Cost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3001" y="1280160"/>
            <a:ext cx="6378494" cy="5029200"/>
          </a:xfrm>
          <a:prstGeom prst="rect">
            <a:avLst/>
          </a:prstGeom>
        </p:spPr>
      </p:pic>
      <p:sp>
        <p:nvSpPr>
          <p:cNvPr id="14" name="Oval 13" descr="oval around fixed costs"/>
          <p:cNvSpPr/>
          <p:nvPr/>
        </p:nvSpPr>
        <p:spPr>
          <a:xfrm>
            <a:off x="1143000" y="3847012"/>
            <a:ext cx="1388649" cy="3994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0115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Comparing Your Out-of-Pocket Costs</a:t>
            </a:r>
            <a:endParaRPr lang="en-US" sz="3600" dirty="0"/>
          </a:p>
        </p:txBody>
      </p:sp>
      <p:pic>
        <p:nvPicPr>
          <p:cNvPr id="10" name="Picture 9" descr="This screenshot displays the information provided when comparing certain plans side-by-side such as &quot;estimate of what YOU will pay for drug plan premium and drug costs&quot; at the pharmacy that has been entered as the user's preferred pharmacy, for each plan." title="Comparing Your Out-of-Pocket Cost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0159" y="1253671"/>
            <a:ext cx="6583681" cy="4937760"/>
          </a:xfrm>
          <a:prstGeom prst="rect">
            <a:avLst/>
          </a:prstGeom>
        </p:spPr>
      </p:pic>
      <p:sp>
        <p:nvSpPr>
          <p:cNvPr id="11" name="Rectangle 10" descr="Red rectangle highlighting cost at first pharmacy" title="Red rectangle highlighting cost at first pharmacy"/>
          <p:cNvSpPr/>
          <p:nvPr/>
        </p:nvSpPr>
        <p:spPr>
          <a:xfrm>
            <a:off x="1371600" y="1645227"/>
            <a:ext cx="177546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Red rectangle highlighting cost at first pharmacy" title="Red rectangle highlighting cost at first pharmacy"/>
          <p:cNvSpPr/>
          <p:nvPr/>
        </p:nvSpPr>
        <p:spPr>
          <a:xfrm>
            <a:off x="1359131" y="2275607"/>
            <a:ext cx="177546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1571638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Compare and Print—View Drug Cost Summary</a:t>
            </a:r>
            <a:endParaRPr lang="en-US" sz="3600" dirty="0"/>
          </a:p>
        </p:txBody>
      </p:sp>
      <p:pic>
        <p:nvPicPr>
          <p:cNvPr id="19" name="Picture 18" descr="Screen shot of &quot;Estimated Monthly Drug Costs&quot; and highlights the link to &quot;View Drug Cost Summary&quot;" title="Screen shot of &quot;Estimated Monthly Drug Costs&quo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485" y="1272858"/>
            <a:ext cx="6827521" cy="5120640"/>
          </a:xfrm>
          <a:prstGeom prst="rect">
            <a:avLst/>
          </a:prstGeom>
        </p:spPr>
      </p:pic>
      <p:sp>
        <p:nvSpPr>
          <p:cNvPr id="21" name="Oval 20" descr="oval around view drug cost summary"/>
          <p:cNvSpPr/>
          <p:nvPr/>
        </p:nvSpPr>
        <p:spPr>
          <a:xfrm>
            <a:off x="170226" y="1897698"/>
            <a:ext cx="1752600" cy="3994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This screen shot displays estimated monthly drug costs for each plan that is being compared side-by-side, based on the drugs list that has been created by the user. " title="Compare and Pring, View Drug Cost Summary"/>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37226" y="1440498"/>
            <a:ext cx="5849574" cy="4663440"/>
          </a:xfrm>
          <a:prstGeom prst="rect">
            <a:avLst/>
          </a:prstGeom>
          <a:ln w="25400">
            <a:solidFill>
              <a:srgbClr val="FF0000"/>
            </a:solidFill>
          </a:ln>
        </p:spPr>
      </p:pic>
      <p:sp>
        <p:nvSpPr>
          <p:cNvPr id="22" name="Rectangle 21" descr="Red rectangle highlighting cost at first pharmacy" title="Red rectangle highlighting cost at first pharmacy"/>
          <p:cNvSpPr/>
          <p:nvPr/>
        </p:nvSpPr>
        <p:spPr>
          <a:xfrm>
            <a:off x="2913426" y="1669098"/>
            <a:ext cx="2895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Red rectangle highlighting cost at first pharmacy" title="Red rectangle highlighting cost at first pharmacy"/>
          <p:cNvSpPr/>
          <p:nvPr/>
        </p:nvSpPr>
        <p:spPr>
          <a:xfrm>
            <a:off x="2913426" y="3150763"/>
            <a:ext cx="2895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Red rectangle highlighting cost at first pharmacy" title="Red rectangle highlighting cost at first pharmacy"/>
          <p:cNvSpPr/>
          <p:nvPr/>
        </p:nvSpPr>
        <p:spPr>
          <a:xfrm>
            <a:off x="2913426" y="4640898"/>
            <a:ext cx="2895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37203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Print Comparison Report</a:t>
            </a:r>
            <a:endParaRPr lang="en-US" sz="3600" dirty="0"/>
          </a:p>
        </p:txBody>
      </p:sp>
      <p:pic>
        <p:nvPicPr>
          <p:cNvPr id="12" name="Picture 11" descr="This screenshot displays drug coverage information for each plan being compared side-by-side such as: quantity limits; tier levels; are all of the drugs on your list covered on the plan's formulary. You have the ability to print the comparison report." title="Print Comparison Repor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9367" y="1253671"/>
            <a:ext cx="8365265" cy="4937760"/>
          </a:xfrm>
          <a:prstGeom prst="rect">
            <a:avLst/>
          </a:prstGeom>
        </p:spPr>
      </p:pic>
      <p:sp>
        <p:nvSpPr>
          <p:cNvPr id="2" name="Rectangle 1" descr="Red rectangle to call attention to &quot;All of your drugs are covered on the plan's formulary.&quot;" title="Red rectangle to call attention to &quot;All of your drugs are covered on the plan's formulary.&quot;"/>
          <p:cNvSpPr/>
          <p:nvPr/>
        </p:nvSpPr>
        <p:spPr>
          <a:xfrm>
            <a:off x="457200" y="1676400"/>
            <a:ext cx="8229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Red rectangle highlighting Print Comparison Report button" title="Red rectangle highlighting Print Comparison Report button"/>
          <p:cNvSpPr/>
          <p:nvPr/>
        </p:nvSpPr>
        <p:spPr>
          <a:xfrm>
            <a:off x="2133600" y="3648165"/>
            <a:ext cx="1905000" cy="228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78C0CC3C-85F1-4D86-9B70-8D9F8B17F046}"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9763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Medicare.gov Homepage</a:t>
            </a:r>
            <a:endParaRPr lang="en-US" sz="3600" dirty="0"/>
          </a:p>
        </p:txBody>
      </p:sp>
      <p:sp>
        <p:nvSpPr>
          <p:cNvPr id="3" name="Right Arrow 2" descr="Arrow pointing to the &quot;Sign Up/Change Plans&quot; tab at the top of the page." title="Medicare.gov Home Page"/>
          <p:cNvSpPr/>
          <p:nvPr/>
        </p:nvSpPr>
        <p:spPr>
          <a:xfrm>
            <a:off x="126491" y="1733777"/>
            <a:ext cx="673608"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7" descr="A screenshot of the Medicare.gov home page with two arrows--one pointing to the &quot;Sign Up/Change Plans&quot; tab and the other pointing to the &quot;Find health &amp; drug plans&quot; tab." title="Accessing Medicare Plan Finde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800099" y="1280795"/>
            <a:ext cx="7543801" cy="5029200"/>
          </a:xfrm>
          <a:prstGeom prst="rect">
            <a:avLst/>
          </a:prstGeom>
        </p:spPr>
      </p:pic>
      <p:sp>
        <p:nvSpPr>
          <p:cNvPr id="4" name="Down Arrow 3" descr="Arrow pointing to the &quot;Find health &amp; drug plans&quot; tab on the page." title="Medicare.gov Home Page"/>
          <p:cNvSpPr/>
          <p:nvPr/>
        </p:nvSpPr>
        <p:spPr>
          <a:xfrm rot="19142647">
            <a:off x="189079" y="3009059"/>
            <a:ext cx="565743" cy="7881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descr="Red circle" title="General Search"/>
          <p:cNvSpPr/>
          <p:nvPr/>
        </p:nvSpPr>
        <p:spPr>
          <a:xfrm>
            <a:off x="762000" y="3497943"/>
            <a:ext cx="1524000" cy="6609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78C0CC3C-85F1-4D86-9B70-8D9F8B17F04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5996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Compare </a:t>
            </a:r>
            <a:r>
              <a:rPr lang="en-US" dirty="0"/>
              <a:t>Plans—Drug </a:t>
            </a:r>
            <a:r>
              <a:rPr lang="en-US" sz="3600" dirty="0"/>
              <a:t>Updates</a:t>
            </a:r>
          </a:p>
        </p:txBody>
      </p:sp>
      <p:pic>
        <p:nvPicPr>
          <p:cNvPr id="8" name="Picture 7" descr="This screenshot displays the link that allows you to edit your drug list when comparing plans side-by-side. This is helpful at this step because you do not need to go back to a separate page to edit your drugs and start the plan comparisons all over again. You can edit your drug list and continue comparing the plans you are interested in." title="Compare Plans, Drug Update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2650" y="1600200"/>
            <a:ext cx="8738700" cy="3185160"/>
          </a:xfrm>
          <a:prstGeom prst="rect">
            <a:avLst/>
          </a:prstGeom>
        </p:spPr>
      </p:pic>
      <p:sp>
        <p:nvSpPr>
          <p:cNvPr id="11" name="Rectangle 10" descr="Red rectangle highlighting actions that can be taken, including Change dose, Add, and Remove" title="Red rectangle highlighting actions that can be taken"/>
          <p:cNvSpPr/>
          <p:nvPr/>
        </p:nvSpPr>
        <p:spPr>
          <a:xfrm>
            <a:off x="6934200" y="2422399"/>
            <a:ext cx="1905000" cy="2149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9314901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Online Enrollment Center</a:t>
            </a:r>
            <a:endParaRPr lang="en-US" sz="3600" dirty="0"/>
          </a:p>
        </p:txBody>
      </p:sp>
      <p:pic>
        <p:nvPicPr>
          <p:cNvPr id="4" name="Picture 3" descr="Screenshot comparing three plans with a red arrow highlighting the text &quot;Enroll in this plan.&quot;" title="Health and Drug Plan Benefit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632" y="1320302"/>
            <a:ext cx="5867401" cy="3032528"/>
          </a:xfrm>
          <a:prstGeom prst="rect">
            <a:avLst/>
          </a:prstGeom>
          <a:ln w="25400">
            <a:solidFill>
              <a:srgbClr val="FF0000"/>
            </a:solidFill>
          </a:ln>
        </p:spPr>
      </p:pic>
      <p:sp>
        <p:nvSpPr>
          <p:cNvPr id="2" name="Down Arrow 1" descr="Down red arrow pointing to the &quot;Enroll&quot; button located under the plan name." title="Down red arrow"/>
          <p:cNvSpPr/>
          <p:nvPr/>
        </p:nvSpPr>
        <p:spPr>
          <a:xfrm>
            <a:off x="793837" y="2870122"/>
            <a:ext cx="484632" cy="6474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4" descr="Red oval highlighting the Department of Health &amp; Human Services watermark" title="Red oval highlighting the Department of Health &amp; Human Services watermark"/>
          <p:cNvSpPr>
            <a:spLocks noChangeArrowheads="1"/>
          </p:cNvSpPr>
          <p:nvPr/>
        </p:nvSpPr>
        <p:spPr bwMode="auto">
          <a:xfrm>
            <a:off x="533400" y="3666964"/>
            <a:ext cx="1143000" cy="42150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1" name="Content Placeholder 4" descr="Screenshot of Online Enrollment Center &quot;Start Enrollment&quot; page." title="Online Enrollment Center Start Enrollment page "/>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118052" y="2514600"/>
            <a:ext cx="6788849" cy="3676460"/>
          </a:xfrm>
          <a:prstGeom prst="rect">
            <a:avLst/>
          </a:prstGeom>
          <a:ln w="88900" cap="sq" cmpd="thickThin">
            <a:solidFill>
              <a:srgbClr val="000000"/>
            </a:solidFill>
            <a:prstDash val="solid"/>
            <a:miter lim="800000"/>
          </a:ln>
          <a:effectLst>
            <a:innerShdw blurRad="76200">
              <a:srgbClr val="000000"/>
            </a:innerShdw>
          </a:effectLst>
        </p:spPr>
      </p:pic>
      <p:sp>
        <p:nvSpPr>
          <p:cNvPr id="6" name="Date Placeholder 5"/>
          <p:cNvSpPr>
            <a:spLocks noGrp="1"/>
          </p:cNvSpPr>
          <p:nvPr>
            <p:ph type="dt" sz="half" idx="10"/>
          </p:nvPr>
        </p:nvSpPr>
        <p:spPr/>
        <p:txBody>
          <a:bodyPr/>
          <a:lstStyle/>
          <a:p>
            <a:r>
              <a:rPr lang="en-US" dirty="0" smtClean="0">
                <a:solidFill>
                  <a:prstClr val="black"/>
                </a:solidFill>
              </a:rPr>
              <a:t>September 2017</a:t>
            </a:r>
            <a:endParaRPr lang="en-US" dirty="0">
              <a:solidFill>
                <a:prstClr val="black"/>
              </a:solidFill>
            </a:endParaRPr>
          </a:p>
        </p:txBody>
      </p:sp>
      <p:sp>
        <p:nvSpPr>
          <p:cNvPr id="7" name="Footer Placeholder 6"/>
          <p:cNvSpPr>
            <a:spLocks noGrp="1"/>
          </p:cNvSpPr>
          <p:nvPr>
            <p:ph type="ftr" sz="quarter" idx="11"/>
          </p:nvPr>
        </p:nvSpPr>
        <p:spPr/>
        <p:txBody>
          <a:bodyPr/>
          <a:lstStyle/>
          <a:p>
            <a:r>
              <a:rPr lang="en-US" dirty="0" smtClean="0">
                <a:solidFill>
                  <a:prstClr val="black"/>
                </a:solidFill>
              </a:rPr>
              <a:t>Navigating the Medicare Plan Finder</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78C0CC3C-85F1-4D86-9B70-8D9F8B17F046}"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3024258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Start Enrollment—Special Enrollment Period</a:t>
            </a:r>
            <a:endParaRPr lang="en-US" dirty="0"/>
          </a:p>
        </p:txBody>
      </p:sp>
      <p:pic>
        <p:nvPicPr>
          <p:cNvPr id="11" name="Picture 10" descr="Screen shot of the Medicare Health and Drug Plan Enrollment Center. The first step to starting an online enrollment request." title="Screen shot of the online enrollment cente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1295400"/>
            <a:ext cx="6674010" cy="4114800"/>
          </a:xfrm>
          <a:prstGeom prst="rect">
            <a:avLst/>
          </a:prstGeom>
          <a:ln w="25400">
            <a:solidFill>
              <a:srgbClr val="FF0000"/>
            </a:solidFill>
          </a:ln>
        </p:spPr>
      </p:pic>
      <p:pic>
        <p:nvPicPr>
          <p:cNvPr id="9" name="Content Placeholder 4" descr="Special Enrollment Period confirmation page screen image." title="Special Enrollment Period confirmation"/>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2895600" y="2018531"/>
            <a:ext cx="6019800" cy="4297363"/>
          </a:xfrm>
          <a:prstGeom prst="rect">
            <a:avLst/>
          </a:prstGeom>
          <a:ln w="88900" cap="sq" cmpd="thickThin">
            <a:solidFill>
              <a:srgbClr val="000000"/>
            </a:solidFill>
            <a:prstDash val="solid"/>
            <a:miter lim="800000"/>
          </a:ln>
          <a:effectLst>
            <a:innerShdw blurRad="76200">
              <a:srgbClr val="000000"/>
            </a:innerShdw>
          </a:effectLst>
        </p:spPr>
      </p:pic>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78C0CC3C-85F1-4D86-9B70-8D9F8B17F046}"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97375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Entering Personal Information</a:t>
            </a:r>
            <a:endParaRPr lang="en-US" dirty="0"/>
          </a:p>
        </p:txBody>
      </p:sp>
      <p:pic>
        <p:nvPicPr>
          <p:cNvPr id="27" name="Picture 26" descr="Screen image of &quot;Peronal Information&quot; screen in the Online Enrollment Center. Red arrow pointing to the watermark of the “Department of Health and Human Services (DHHS)” logo. Second red arrow pointing to the space to enter your 10-digit SHIP office telephone number. " title="Entering Personal Information"/>
          <p:cNvPicPr>
            <a:picLocks noChangeAspect="1"/>
          </p:cNvPicPr>
          <p:nvPr/>
        </p:nvPicPr>
        <p:blipFill rotWithShape="1">
          <a:blip r:embed="rId3" r:link="rId4" cstate="screen">
            <a:extLst>
              <a:ext uri="{28A0092B-C50C-407E-A947-70E740481C1C}">
                <a14:useLocalDpi xmlns:a14="http://schemas.microsoft.com/office/drawing/2010/main"/>
              </a:ext>
            </a:extLst>
          </a:blip>
          <a:srcRect/>
          <a:stretch/>
        </p:blipFill>
        <p:spPr bwMode="auto">
          <a:xfrm>
            <a:off x="797311" y="1174241"/>
            <a:ext cx="7909399" cy="5155463"/>
          </a:xfrm>
          <a:prstGeom prst="rect">
            <a:avLst/>
          </a:prstGeom>
          <a:noFill/>
          <a:ln>
            <a:noFill/>
          </a:ln>
          <a:extLst>
            <a:ext uri="{53640926-AAD7-44D8-BBD7-CCE9431645EC}">
              <a14:shadowObscured xmlns:a14="http://schemas.microsoft.com/office/drawing/2010/main"/>
            </a:ext>
          </a:extLst>
        </p:spPr>
      </p:pic>
      <p:sp>
        <p:nvSpPr>
          <p:cNvPr id="18" name="Oval 4" descr="Red oval highlighting the Department of Health &amp; Human Services watermark" title="Red oval highlighting the Department of Health &amp; Human Services watermark"/>
          <p:cNvSpPr>
            <a:spLocks noChangeArrowheads="1"/>
          </p:cNvSpPr>
          <p:nvPr/>
        </p:nvSpPr>
        <p:spPr bwMode="auto">
          <a:xfrm>
            <a:off x="7639910" y="2667000"/>
            <a:ext cx="563880" cy="582104"/>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Date Placeholder 5"/>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78C0CC3C-85F1-4D86-9B70-8D9F8B17F046}"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738935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repeatCount="indefinite" fill="hold" grpId="0" nodeType="clickEffect">
                                  <p:stCondLst>
                                    <p:cond delay="0"/>
                                  </p:stCondLst>
                                  <p:childTnLst>
                                    <p:animEffect transition="out" filter="fade">
                                      <p:cBhvr>
                                        <p:cTn id="6" dur="2000"/>
                                        <p:tgtEl>
                                          <p:spTgt spid="18"/>
                                        </p:tgtEl>
                                      </p:cBhvr>
                                    </p:animEffect>
                                    <p:anim calcmode="lin" valueType="num">
                                      <p:cBhvr>
                                        <p:cTn id="7"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8"/>
                                        </p:tgtEl>
                                        <p:attrNameLst>
                                          <p:attrName>ppt_h</p:attrName>
                                        </p:attrNameLst>
                                      </p:cBhvr>
                                      <p:tavLst>
                                        <p:tav tm="0">
                                          <p:val>
                                            <p:strVal val="ppt_h"/>
                                          </p:val>
                                        </p:tav>
                                        <p:tav tm="100000">
                                          <p:val>
                                            <p:strVal val="ppt_h"/>
                                          </p:val>
                                        </p:tav>
                                      </p:tavLst>
                                    </p:anim>
                                    <p:set>
                                      <p:cBhvr>
                                        <p:cTn id="9"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Enrollment Confirmation Notice</a:t>
            </a:r>
            <a:endParaRPr lang="en-US" sz="3600" dirty="0"/>
          </a:p>
        </p:txBody>
      </p:sp>
      <p:sp>
        <p:nvSpPr>
          <p:cNvPr id="4" name="Content Placeholder 3"/>
          <p:cNvSpPr>
            <a:spLocks noGrp="1"/>
          </p:cNvSpPr>
          <p:nvPr>
            <p:ph idx="1"/>
          </p:nvPr>
        </p:nvSpPr>
        <p:spPr/>
        <p:txBody>
          <a:bodyPr/>
          <a:lstStyle/>
          <a:p>
            <a:endParaRPr lang="en-US"/>
          </a:p>
        </p:txBody>
      </p:sp>
      <p:sp>
        <p:nvSpPr>
          <p:cNvPr id="3" name="Rectangle 2"/>
          <p:cNvSpPr/>
          <p:nvPr/>
        </p:nvSpPr>
        <p:spPr>
          <a:xfrm>
            <a:off x="4419600" y="3733800"/>
            <a:ext cx="1752600" cy="228600"/>
          </a:xfrm>
          <a:prstGeom prst="rect">
            <a:avLst/>
          </a:prstGeom>
          <a:solidFill>
            <a:schemeClr val="bg1"/>
          </a:solidFill>
          <a:ln w="34925">
            <a:noFill/>
          </a:ln>
        </p:spPr>
        <p:txBody>
          <a:bodyPr wrap="square">
            <a:spAutoFit/>
          </a:bodyPr>
          <a:lstStyle/>
          <a:p>
            <a:r>
              <a:rPr lang="en-US" sz="900" dirty="0" smtClean="0"/>
              <a:t>Medicare Health XYZ</a:t>
            </a:r>
            <a:r>
              <a:rPr lang="en-US" sz="900" b="1" dirty="0" smtClean="0"/>
              <a:t> </a:t>
            </a:r>
            <a:r>
              <a:rPr lang="en-US" sz="900" b="1" dirty="0"/>
              <a:t>Plus </a:t>
            </a:r>
            <a:r>
              <a:rPr lang="en-US" sz="900" b="1" dirty="0" smtClean="0"/>
              <a:t>(PPO)</a:t>
            </a:r>
            <a:endParaRPr lang="en-US" sz="900" dirty="0"/>
          </a:p>
        </p:txBody>
      </p:sp>
      <p:sp>
        <p:nvSpPr>
          <p:cNvPr id="16" name="Rectangle 15" descr="Red rectangle highlighting Enter your 10-digit office phone number text" title="Red rectangle highlighting Enter your 10-digit office phone number text"/>
          <p:cNvSpPr/>
          <p:nvPr/>
        </p:nvSpPr>
        <p:spPr>
          <a:xfrm>
            <a:off x="1219200" y="3352800"/>
            <a:ext cx="6858000" cy="91439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Content Placeholder 4" descr="Screenshot showing the Online Enrollment Center, enrollment confirmation page screen image." title="Online Enrollment Center Confirmation page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239" y="1731188"/>
            <a:ext cx="8229600" cy="3932845"/>
          </a:xfrm>
          <a:prstGeom prst="rect">
            <a:avLst/>
          </a:prstGeom>
          <a:ln w="88900" cap="sq" cmpd="thickThin">
            <a:solidFill>
              <a:srgbClr val="000000"/>
            </a:solidFill>
            <a:prstDash val="solid"/>
            <a:miter lim="800000"/>
          </a:ln>
          <a:effectLst>
            <a:innerShdw blurRad="76200">
              <a:srgbClr val="000000"/>
            </a:innerShdw>
          </a:effectLst>
        </p:spPr>
      </p:pic>
      <p:sp>
        <p:nvSpPr>
          <p:cNvPr id="7" name="Date Placeholder 6"/>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78C0CC3C-85F1-4D86-9B70-8D9F8B17F046}"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83790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cs typeface="Times New Roman" pitchFamily="18" charset="0"/>
              </a:rPr>
              <a:t>Programs of All-Inclusive Care for the </a:t>
            </a:r>
            <a:br>
              <a:rPr lang="en-US" dirty="0" smtClean="0">
                <a:cs typeface="Times New Roman" pitchFamily="18" charset="0"/>
              </a:rPr>
            </a:br>
            <a:r>
              <a:rPr lang="en-US" dirty="0" smtClean="0">
                <a:cs typeface="Times New Roman" pitchFamily="18" charset="0"/>
              </a:rPr>
              <a:t>Elderly (PACE) Plans</a:t>
            </a:r>
            <a:endParaRPr lang="en-US" dirty="0">
              <a:cs typeface="Times New Roman" pitchFamily="18" charset="0"/>
            </a:endParaRPr>
          </a:p>
        </p:txBody>
      </p:sp>
      <p:pic>
        <p:nvPicPr>
          <p:cNvPr id="11" name="Picture 10" descr="This screenshot displays the home page of the Medicare Plan Finder.  Under &quot;Additional Tools&quot; you can now find out if PACE Plans are available in your area. You can't enroll in the PACE Plans displayed because there are specific criteria for each. However, contact information is displayed for each PACE Plan shown in the search results." title="Programs of All-Inclusive Care for the Elderly (PACE) Plan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5400" y="1263196"/>
            <a:ext cx="6723188" cy="4937760"/>
          </a:xfrm>
          <a:prstGeom prst="rect">
            <a:avLst/>
          </a:prstGeom>
        </p:spPr>
      </p:pic>
      <p:sp>
        <p:nvSpPr>
          <p:cNvPr id="2" name="Left Arrow 1" descr="Left red arrow points to the &quot;Find PACE Plans&quot; link found in the &quot;Additional Tools&quot; section of the Medicare Plan Finder home page." title="Left red arrow"/>
          <p:cNvSpPr/>
          <p:nvPr/>
        </p:nvSpPr>
        <p:spPr>
          <a:xfrm>
            <a:off x="7315200" y="4953000"/>
            <a:ext cx="9144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78C0CC3C-85F1-4D86-9B70-8D9F8B17F046}"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5790886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cs typeface="Times New Roman" pitchFamily="18" charset="0"/>
              </a:rPr>
              <a:t>PACE Plans</a:t>
            </a:r>
            <a:r>
              <a:rPr lang="en-US" dirty="0"/>
              <a:t>—</a:t>
            </a:r>
            <a:r>
              <a:rPr lang="en-US" sz="3600" dirty="0" smtClean="0">
                <a:cs typeface="Times New Roman" pitchFamily="18" charset="0"/>
              </a:rPr>
              <a:t>Results Page</a:t>
            </a:r>
            <a:endParaRPr lang="en-US" sz="3600" dirty="0">
              <a:cs typeface="Times New Roman" pitchFamily="18" charset="0"/>
            </a:endParaRPr>
          </a:p>
        </p:txBody>
      </p:sp>
      <p:pic>
        <p:nvPicPr>
          <p:cNvPr id="11" name="Picture 10" descr="This screen shot displays the &quot;Your Plan Results&quot; when you've searched for PACE Plans in a specific state. The number of PACE Plans available for the state is listed and the plan name and Plan ID for each PACE Plan is also displayed." title="PACE Plans, Results P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7966" y="1301750"/>
            <a:ext cx="7068067" cy="5029200"/>
          </a:xfrm>
          <a:prstGeom prst="rect">
            <a:avLst/>
          </a:prstGeom>
        </p:spPr>
      </p:pic>
      <p:sp>
        <p:nvSpPr>
          <p:cNvPr id="2" name="Right Arrow 1" descr="Right red arrow points to the &quot;Plan ID&quot; column header on the search results page for PACE Plans in a selected state." title="Right red arrow"/>
          <p:cNvSpPr/>
          <p:nvPr/>
        </p:nvSpPr>
        <p:spPr>
          <a:xfrm>
            <a:off x="381000" y="38862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78C0CC3C-85F1-4D86-9B70-8D9F8B17F046}"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651262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cs typeface="Times New Roman" pitchFamily="18" charset="0"/>
              </a:rPr>
              <a:t>PACE Plans</a:t>
            </a:r>
            <a:r>
              <a:rPr lang="en-US" dirty="0"/>
              <a:t>—</a:t>
            </a:r>
            <a:r>
              <a:rPr lang="en-US" sz="3600" dirty="0" smtClean="0">
                <a:cs typeface="Times New Roman" pitchFamily="18" charset="0"/>
              </a:rPr>
              <a:t>Details Pop-Up</a:t>
            </a:r>
            <a:endParaRPr lang="en-US" sz="3600" dirty="0">
              <a:cs typeface="Times New Roman" pitchFamily="18" charset="0"/>
            </a:endParaRPr>
          </a:p>
        </p:txBody>
      </p:sp>
      <p:pic>
        <p:nvPicPr>
          <p:cNvPr id="8" name="Picture 7" descr="This screenshot displays information provided when a specific PACE Plan has been selected. The PACE Plan name, contact information, plan hours, and link to the plan's website are provided. " title="PACE Plans, Details Pop-Up"/>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1371600"/>
            <a:ext cx="8471916" cy="4663440"/>
          </a:xfrm>
          <a:prstGeom prst="rect">
            <a:avLst/>
          </a:prstGeom>
        </p:spPr>
      </p:pic>
      <p:sp>
        <p:nvSpPr>
          <p:cNvPr id="12" name="Oval 11" descr="Call out red circle" title="Contact"/>
          <p:cNvSpPr/>
          <p:nvPr/>
        </p:nvSpPr>
        <p:spPr>
          <a:xfrm>
            <a:off x="228600" y="2362200"/>
            <a:ext cx="4296229"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11" name="Slide Number Placeholder 10"/>
          <p:cNvSpPr>
            <a:spLocks noGrp="1"/>
          </p:cNvSpPr>
          <p:nvPr>
            <p:ph type="sldNum" sz="quarter" idx="12"/>
          </p:nvPr>
        </p:nvSpPr>
        <p:spPr/>
        <p:txBody>
          <a:bodyPr/>
          <a:lstStyle/>
          <a:p>
            <a:fld id="{78C0CC3C-85F1-4D86-9B70-8D9F8B17F046}"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8972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 and Compare Medigap Policies</a:t>
            </a:r>
            <a:endParaRPr lang="en-US" dirty="0"/>
          </a:p>
        </p:txBody>
      </p:sp>
      <p:pic>
        <p:nvPicPr>
          <p:cNvPr id="9" name="Content Placeholder 8" descr="Screenshot of the Medigap Policy Search page under the &quot;Additional Tools&quot; section found on the homepage of the Medicare Plan Finder." title="Screenshot of the Medigap Policy Search page "/>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295400" y="1337203"/>
            <a:ext cx="7023601" cy="4770695"/>
          </a:xfrm>
          <a:prstGeom prst="rect">
            <a:avLst/>
          </a:prstGeom>
        </p:spPr>
      </p:pic>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10" name="Footer Placeholder 9"/>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11" name="Slide Number Placeholder 10"/>
          <p:cNvSpPr>
            <a:spLocks noGrp="1"/>
          </p:cNvSpPr>
          <p:nvPr>
            <p:ph type="sldNum" sz="quarter" idx="12"/>
          </p:nvPr>
        </p:nvSpPr>
        <p:spPr/>
        <p:txBody>
          <a:bodyPr/>
          <a:lstStyle/>
          <a:p>
            <a:fld id="{78C0CC3C-85F1-4D86-9B70-8D9F8B17F046}"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99356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Compare Medigap Policies—Results Page</a:t>
            </a:r>
            <a:endParaRPr lang="en-US" dirty="0"/>
          </a:p>
        </p:txBody>
      </p:sp>
      <p:pic>
        <p:nvPicPr>
          <p:cNvPr id="9" name="Content Placeholder 8" descr="Screenshot of the View All Medigap Policies results page. It shows how different Medigap policies are displayed by letter type. " title="Screenshot of the View All Medigap Policies results page"/>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905001" y="1294045"/>
            <a:ext cx="5427439" cy="5017740"/>
          </a:xfrm>
          <a:prstGeom prst="rect">
            <a:avLst/>
          </a:prstGeom>
        </p:spPr>
      </p:pic>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10" name="Footer Placeholder 9"/>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11" name="Slide Number Placeholder 10"/>
          <p:cNvSpPr>
            <a:spLocks noGrp="1"/>
          </p:cNvSpPr>
          <p:nvPr>
            <p:ph type="sldNum" sz="quarter" idx="12"/>
          </p:nvPr>
        </p:nvSpPr>
        <p:spPr/>
        <p:txBody>
          <a:bodyPr/>
          <a:lstStyle/>
          <a:p>
            <a:fld id="{78C0CC3C-85F1-4D86-9B70-8D9F8B17F046}"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44652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6956"/>
            <a:ext cx="9144000" cy="1069430"/>
          </a:xfrm>
        </p:spPr>
        <p:txBody>
          <a:bodyPr/>
          <a:lstStyle/>
          <a:p>
            <a:r>
              <a:rPr lang="en-US" sz="3600" dirty="0" smtClean="0"/>
              <a:t>Plan Finder Spanish Version</a:t>
            </a:r>
            <a:endParaRPr lang="en-US" sz="3600" dirty="0"/>
          </a:p>
        </p:txBody>
      </p:sp>
      <p:pic>
        <p:nvPicPr>
          <p:cNvPr id="9" name="Picture 8" descr="Two images of the Medicare Plan Finder web page--one highlighting the page in English and the other highlighting the page in Spanish." title="Medicare.gov Plan Finde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1" y="1535249"/>
            <a:ext cx="6386446" cy="4114800"/>
          </a:xfrm>
          <a:prstGeom prst="rect">
            <a:avLst/>
          </a:prstGeom>
          <a:ln w="25400">
            <a:solidFill>
              <a:srgbClr val="002060"/>
            </a:solidFill>
          </a:ln>
        </p:spPr>
      </p:pic>
      <p:sp>
        <p:nvSpPr>
          <p:cNvPr id="14" name="Oval 13" descr="red circle around espanol"/>
          <p:cNvSpPr/>
          <p:nvPr/>
        </p:nvSpPr>
        <p:spPr>
          <a:xfrm>
            <a:off x="382451" y="1493520"/>
            <a:ext cx="71482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econd of two images. This screenshot is highlighting the page in Spanish." title="Medicare Plan Finde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55278" y="2057400"/>
            <a:ext cx="6319857" cy="4114800"/>
          </a:xfrm>
          <a:prstGeom prst="rect">
            <a:avLst/>
          </a:prstGeom>
          <a:ln w="25400">
            <a:solidFill>
              <a:srgbClr val="FF0000"/>
            </a:solidFill>
          </a:ln>
        </p:spPr>
      </p:pic>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979151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Scenario—Walk Through</a:t>
            </a:r>
          </a:p>
        </p:txBody>
      </p:sp>
      <p:sp>
        <p:nvSpPr>
          <p:cNvPr id="3" name="Content Placeholder 2"/>
          <p:cNvSpPr>
            <a:spLocks noGrp="1"/>
          </p:cNvSpPr>
          <p:nvPr>
            <p:ph idx="1"/>
          </p:nvPr>
        </p:nvSpPr>
        <p:spPr/>
        <p:txBody>
          <a:bodyPr/>
          <a:lstStyle/>
          <a:p>
            <a:pPr marL="0" indent="0">
              <a:buNone/>
            </a:pPr>
            <a:r>
              <a:rPr lang="en-US" sz="2800" dirty="0"/>
              <a:t>CMS has a training site URL where you can practice navigating the Plan Finder: </a:t>
            </a:r>
            <a:r>
              <a:rPr lang="en-US" sz="2800" u="sng" dirty="0">
                <a:hlinkClick r:id="rId3"/>
              </a:rPr>
              <a:t>Training.medicare.gov</a:t>
            </a:r>
            <a:endParaRPr lang="en-US" sz="2800" dirty="0"/>
          </a:p>
          <a:p>
            <a:r>
              <a:rPr lang="en-US" sz="2600" dirty="0"/>
              <a:t>Tom Jones has Original Medicare and no subsidy.</a:t>
            </a:r>
          </a:p>
          <a:p>
            <a:pPr lvl="1"/>
            <a:r>
              <a:rPr lang="en-US" sz="2400" dirty="0"/>
              <a:t>ZIP: 50309</a:t>
            </a:r>
          </a:p>
          <a:p>
            <a:pPr lvl="1"/>
            <a:r>
              <a:rPr lang="en-US" sz="2400" dirty="0"/>
              <a:t>HICN: 555555555A</a:t>
            </a:r>
          </a:p>
          <a:p>
            <a:pPr lvl="1"/>
            <a:r>
              <a:rPr lang="en-US" sz="2400" dirty="0"/>
              <a:t>Name: Jones</a:t>
            </a:r>
          </a:p>
          <a:p>
            <a:pPr lvl="1"/>
            <a:r>
              <a:rPr lang="en-US" sz="2400" dirty="0"/>
              <a:t>Part A effective date: August 1991</a:t>
            </a:r>
          </a:p>
          <a:p>
            <a:pPr lvl="1"/>
            <a:r>
              <a:rPr lang="en-US" sz="2400" dirty="0"/>
              <a:t>DOB: August 1, 1925</a:t>
            </a:r>
          </a:p>
          <a:p>
            <a:pPr marL="0" indent="0">
              <a:buNone/>
            </a:pPr>
            <a:r>
              <a:rPr lang="en-US" sz="2400" b="1" dirty="0"/>
              <a:t>NOTE:</a:t>
            </a:r>
            <a:r>
              <a:rPr lang="en-US" sz="2400" dirty="0"/>
              <a:t> This web site may load pages significantly slower than the public tool.</a:t>
            </a:r>
            <a:r>
              <a:rPr lang="en-US" sz="2400" b="1" dirty="0"/>
              <a:t> </a:t>
            </a:r>
            <a:r>
              <a:rPr lang="en-US" sz="2400" dirty="0"/>
              <a:t>The Online Enrollment Center (OEC) isn’t accessible on the training site.</a:t>
            </a:r>
          </a:p>
          <a:p>
            <a:endParaRPr lang="en-US" dirty="0"/>
          </a:p>
        </p:txBody>
      </p:sp>
      <p:sp>
        <p:nvSpPr>
          <p:cNvPr id="4" name="Footer Placeholder 3"/>
          <p:cNvSpPr>
            <a:spLocks noGrp="1"/>
          </p:cNvSpPr>
          <p:nvPr>
            <p:ph type="ftr" sz="quarter" idx="11"/>
          </p:nvPr>
        </p:nvSpPr>
        <p:spPr/>
        <p:txBody>
          <a:bodyPr/>
          <a:lstStyle/>
          <a:p>
            <a:r>
              <a:rPr lang="en-US" sz="1200" smtClean="0">
                <a:solidFill>
                  <a:schemeClr val="tx1"/>
                </a:solidFill>
              </a:rPr>
              <a:t>Navigating the Medicare Plan Finder</a:t>
            </a:r>
            <a:endParaRPr lang="en-US" sz="1200" dirty="0">
              <a:solidFill>
                <a:schemeClr val="tx1"/>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z="1200" smtClean="0">
                <a:solidFill>
                  <a:schemeClr val="tx1"/>
                </a:solidFill>
              </a:rPr>
              <a:pPr/>
              <a:t>60</a:t>
            </a:fld>
            <a:endParaRPr lang="en-US" sz="1200" dirty="0">
              <a:solidFill>
                <a:schemeClr val="tx1"/>
              </a:solidFill>
            </a:endParaRPr>
          </a:p>
        </p:txBody>
      </p:sp>
      <p:sp>
        <p:nvSpPr>
          <p:cNvPr id="6" name="Date Placeholder 5"/>
          <p:cNvSpPr>
            <a:spLocks noGrp="1"/>
          </p:cNvSpPr>
          <p:nvPr>
            <p:ph type="dt" sz="half" idx="2"/>
          </p:nvPr>
        </p:nvSpPr>
        <p:spPr/>
        <p:txBody>
          <a:bodyPr/>
          <a:lstStyle/>
          <a:p>
            <a:r>
              <a:rPr lang="en-US" sz="1200" dirty="0" smtClean="0">
                <a:solidFill>
                  <a:schemeClr val="tx1"/>
                </a:solidFill>
              </a:rPr>
              <a:t>September 2017</a:t>
            </a:r>
            <a:endParaRPr lang="en-US" sz="1200" dirty="0">
              <a:solidFill>
                <a:schemeClr val="tx1"/>
              </a:solidFill>
            </a:endParaRPr>
          </a:p>
        </p:txBody>
      </p:sp>
    </p:spTree>
    <p:extLst>
      <p:ext uri="{BB962C8B-B14F-4D97-AF65-F5344CB8AC3E}">
        <p14:creationId xmlns:p14="http://schemas.microsoft.com/office/powerpoint/2010/main" val="2060381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Drugs to Enter</a:t>
            </a:r>
          </a:p>
        </p:txBody>
      </p:sp>
      <p:sp>
        <p:nvSpPr>
          <p:cNvPr id="8" name="Content Placeholder 7"/>
          <p:cNvSpPr>
            <a:spLocks noGrp="1"/>
          </p:cNvSpPr>
          <p:nvPr>
            <p:ph idx="1"/>
          </p:nvPr>
        </p:nvSpPr>
        <p:spPr/>
        <p:txBody>
          <a:bodyPr/>
          <a:lstStyle/>
          <a:p>
            <a:r>
              <a:rPr lang="en-US" b="1" dirty="0"/>
              <a:t>Hydrochlorothiazide TAB 25MG </a:t>
            </a:r>
            <a:r>
              <a:rPr lang="en-US" dirty="0"/>
              <a:t>90 Every 3 Months, Mail Order Pharmacy</a:t>
            </a:r>
          </a:p>
          <a:p>
            <a:r>
              <a:rPr lang="en-US" b="1" dirty="0" err="1"/>
              <a:t>Zolpidem</a:t>
            </a:r>
            <a:r>
              <a:rPr lang="en-US" b="1" dirty="0"/>
              <a:t> Tartrate </a:t>
            </a:r>
            <a:r>
              <a:rPr lang="en-US" b="1" dirty="0" err="1"/>
              <a:t>Er</a:t>
            </a:r>
            <a:r>
              <a:rPr lang="en-US" b="1" dirty="0"/>
              <a:t> TAB 6.25MG </a:t>
            </a:r>
            <a:r>
              <a:rPr lang="en-US" dirty="0"/>
              <a:t>30 Every 1 Month, Retail Pharmacy</a:t>
            </a:r>
          </a:p>
          <a:p>
            <a:r>
              <a:rPr lang="en-US" b="1" dirty="0"/>
              <a:t>Losartan Potassium TAB 50MG </a:t>
            </a:r>
            <a:r>
              <a:rPr lang="en-US" dirty="0"/>
              <a:t>90 Every 3 Months, Mail Order Pharmacy</a:t>
            </a:r>
          </a:p>
          <a:p>
            <a:r>
              <a:rPr lang="en-US" b="1" dirty="0"/>
              <a:t>Simvastatin TAB 20MG </a:t>
            </a:r>
            <a:r>
              <a:rPr lang="en-US" dirty="0"/>
              <a:t>90 Every 3 Months, Mail Order Pharmacy</a:t>
            </a:r>
          </a:p>
          <a:p>
            <a:r>
              <a:rPr lang="en-US" b="1" dirty="0"/>
              <a:t>Levothyroxine Sodium TAB 50MCG </a:t>
            </a:r>
            <a:r>
              <a:rPr lang="en-US" dirty="0"/>
              <a:t>90 Every 3 Months Mail Order Pharmacy</a:t>
            </a:r>
          </a:p>
          <a:p>
            <a:endParaRPr lang="en-US" dirty="0"/>
          </a:p>
          <a:p>
            <a:endParaRPr lang="en-US" dirty="0"/>
          </a:p>
        </p:txBody>
      </p:sp>
      <p:sp>
        <p:nvSpPr>
          <p:cNvPr id="5" name="Footer Placeholder 4"/>
          <p:cNvSpPr>
            <a:spLocks noGrp="1"/>
          </p:cNvSpPr>
          <p:nvPr>
            <p:ph type="ftr" sz="quarter" idx="11"/>
          </p:nvPr>
        </p:nvSpPr>
        <p:spPr/>
        <p:txBody>
          <a:bodyPr/>
          <a:lstStyle/>
          <a:p>
            <a:r>
              <a:rPr lang="en-US" sz="1200" smtClean="0">
                <a:solidFill>
                  <a:schemeClr val="tx1"/>
                </a:solidFill>
              </a:rPr>
              <a:t>Navigating the Medicare Plan Finder</a:t>
            </a:r>
            <a:endParaRPr lang="en-US" sz="1200" dirty="0">
              <a:solidFill>
                <a:schemeClr val="tx1"/>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z="1200" smtClean="0">
                <a:solidFill>
                  <a:schemeClr val="tx1"/>
                </a:solidFill>
              </a:rPr>
              <a:pPr/>
              <a:t>61</a:t>
            </a:fld>
            <a:endParaRPr lang="en-US" sz="1200" dirty="0">
              <a:solidFill>
                <a:schemeClr val="tx1"/>
              </a:solidFill>
            </a:endParaRPr>
          </a:p>
        </p:txBody>
      </p:sp>
      <p:sp>
        <p:nvSpPr>
          <p:cNvPr id="7" name="Date Placeholder 6"/>
          <p:cNvSpPr>
            <a:spLocks noGrp="1"/>
          </p:cNvSpPr>
          <p:nvPr>
            <p:ph type="dt" sz="half" idx="2"/>
          </p:nvPr>
        </p:nvSpPr>
        <p:spPr/>
        <p:txBody>
          <a:bodyPr/>
          <a:lstStyle/>
          <a:p>
            <a:r>
              <a:rPr lang="en-US" sz="1200" smtClean="0">
                <a:solidFill>
                  <a:schemeClr val="tx1"/>
                </a:solidFill>
              </a:rPr>
              <a:t>September 2017</a:t>
            </a:r>
            <a:endParaRPr lang="en-US" sz="1200" dirty="0">
              <a:solidFill>
                <a:schemeClr val="tx1"/>
              </a:solidFill>
            </a:endParaRPr>
          </a:p>
        </p:txBody>
      </p:sp>
    </p:spTree>
    <p:extLst>
      <p:ext uri="{BB962C8B-B14F-4D97-AF65-F5344CB8AC3E}">
        <p14:creationId xmlns:p14="http://schemas.microsoft.com/office/powerpoint/2010/main" val="3176905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can't I add an existing drug? </a:t>
            </a:r>
          </a:p>
        </p:txBody>
      </p:sp>
      <p:sp>
        <p:nvSpPr>
          <p:cNvPr id="8" name="Content Placeholder 7"/>
          <p:cNvSpPr>
            <a:spLocks noGrp="1"/>
          </p:cNvSpPr>
          <p:nvPr>
            <p:ph idx="1"/>
          </p:nvPr>
        </p:nvSpPr>
        <p:spPr/>
        <p:txBody>
          <a:bodyPr/>
          <a:lstStyle/>
          <a:p>
            <a:r>
              <a:rPr lang="en-US" dirty="0"/>
              <a:t>Why isn't my drug listed?</a:t>
            </a:r>
          </a:p>
          <a:p>
            <a:pPr lvl="1"/>
            <a:r>
              <a:rPr lang="en-US" dirty="0"/>
              <a:t>Plan Finder doesn't include every drug that Medicare covers</a:t>
            </a:r>
          </a:p>
          <a:p>
            <a:pPr lvl="1"/>
            <a:r>
              <a:rPr lang="en-US" dirty="0"/>
              <a:t>If you can't find your drug, contact the plan to find out if it’s covered</a:t>
            </a:r>
          </a:p>
          <a:p>
            <a:endParaRPr lang="en-US" dirty="0"/>
          </a:p>
        </p:txBody>
      </p:sp>
      <p:sp>
        <p:nvSpPr>
          <p:cNvPr id="9" name="TextBox 8" descr="Medicare Plan Finder frequently asked questions (FAQ's) are available at Medicare.gov/find-a-plan/staticpages/faq/planfinder-faq.aspx.&#10;" title="Link to Plan Finder frequently asked questions (FAQ's) "/>
          <p:cNvSpPr txBox="1"/>
          <p:nvPr/>
        </p:nvSpPr>
        <p:spPr>
          <a:xfrm>
            <a:off x="0" y="5181600"/>
            <a:ext cx="9144000" cy="1184940"/>
          </a:xfrm>
          <a:prstGeom prst="rect">
            <a:avLst/>
          </a:prstGeom>
          <a:solidFill>
            <a:srgbClr val="FFD004"/>
          </a:solidFill>
        </p:spPr>
        <p:txBody>
          <a:bodyPr wrap="square" rtlCol="0">
            <a:spAutoFit/>
          </a:bodyPr>
          <a:lstStyle/>
          <a:p>
            <a:pPr marL="50800" lvl="2">
              <a:spcBef>
                <a:spcPts val="600"/>
              </a:spcBef>
            </a:pPr>
            <a:r>
              <a:rPr kumimoji="0" lang="en-US" sz="2400" b="1" i="0" u="none" strike="noStrike" kern="0" cap="none" spc="0" normalizeH="0" baseline="0" noProof="0" dirty="0" smtClean="0">
                <a:ln>
                  <a:noFill/>
                </a:ln>
                <a:effectLst/>
                <a:uLnTx/>
                <a:uFillTx/>
              </a:rPr>
              <a:t>Frequently asked questions (FAQ’s)</a:t>
            </a:r>
            <a:r>
              <a:rPr kumimoji="0" lang="en-US" sz="2400" b="1" i="0" u="none" strike="noStrike" kern="0" cap="none" spc="0" normalizeH="0" noProof="0" dirty="0" smtClean="0">
                <a:ln>
                  <a:noFill/>
                </a:ln>
                <a:effectLst/>
                <a:uLnTx/>
                <a:uFillTx/>
              </a:rPr>
              <a:t> are </a:t>
            </a:r>
            <a:r>
              <a:rPr lang="en-US" sz="2400" b="1" kern="0" dirty="0"/>
              <a:t>available at </a:t>
            </a:r>
            <a:r>
              <a:rPr lang="en-US" sz="2400" b="1" kern="0" dirty="0" smtClean="0">
                <a:solidFill>
                  <a:prstClr val="white"/>
                </a:solidFill>
                <a:hlinkClick r:id="rId3"/>
              </a:rPr>
              <a:t>Medicare.gov/find-a-plan/staticpages/faq/planfinder-faq.aspx</a:t>
            </a:r>
            <a:endParaRPr lang="en-US" sz="2400" b="1" kern="0" dirty="0" smtClean="0">
              <a:solidFill>
                <a:prstClr val="white"/>
              </a:solidFill>
            </a:endParaRPr>
          </a:p>
          <a:p>
            <a:pPr marL="50800" lvl="2">
              <a:spcBef>
                <a:spcPts val="600"/>
              </a:spcBef>
            </a:pPr>
            <a:endParaRPr kumimoji="0" lang="en-US" sz="1800" b="1" i="1" u="none" strike="noStrike" kern="0" cap="none" spc="0" normalizeH="0" baseline="0" noProof="0" dirty="0" smtClean="0">
              <a:ln>
                <a:noFill/>
              </a:ln>
              <a:solidFill>
                <a:prstClr val="white"/>
              </a:solidFill>
              <a:effectLst/>
              <a:uLnTx/>
              <a:uFillTx/>
              <a:cs typeface="Arial" pitchFamily="34" charset="0"/>
            </a:endParaRPr>
          </a:p>
        </p:txBody>
      </p:sp>
      <p:sp>
        <p:nvSpPr>
          <p:cNvPr id="7" name="Date Placeholder 6"/>
          <p:cNvSpPr>
            <a:spLocks noGrp="1"/>
          </p:cNvSpPr>
          <p:nvPr>
            <p:ph type="dt" sz="half" idx="2"/>
          </p:nvPr>
        </p:nvSpPr>
        <p:spPr/>
        <p:txBody>
          <a:bodyPr/>
          <a:lstStyle/>
          <a:p>
            <a:r>
              <a:rPr lang="en-US" sz="1200" smtClean="0">
                <a:solidFill>
                  <a:schemeClr val="tx1"/>
                </a:solidFill>
              </a:rPr>
              <a:t>September 2017</a:t>
            </a:r>
            <a:endParaRPr lang="en-US" sz="1200" dirty="0">
              <a:solidFill>
                <a:schemeClr val="tx1"/>
              </a:solidFill>
            </a:endParaRPr>
          </a:p>
        </p:txBody>
      </p:sp>
      <p:sp>
        <p:nvSpPr>
          <p:cNvPr id="5" name="Footer Placeholder 4"/>
          <p:cNvSpPr>
            <a:spLocks noGrp="1"/>
          </p:cNvSpPr>
          <p:nvPr>
            <p:ph type="ftr" sz="quarter" idx="11"/>
          </p:nvPr>
        </p:nvSpPr>
        <p:spPr/>
        <p:txBody>
          <a:bodyPr/>
          <a:lstStyle/>
          <a:p>
            <a:r>
              <a:rPr lang="en-US" sz="1200" smtClean="0">
                <a:solidFill>
                  <a:schemeClr val="tx1"/>
                </a:solidFill>
              </a:rPr>
              <a:t>Navigating the Medicare Plan Finder</a:t>
            </a:r>
            <a:endParaRPr lang="en-US" sz="1200" dirty="0">
              <a:solidFill>
                <a:schemeClr val="tx1"/>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z="1200" smtClean="0">
                <a:solidFill>
                  <a:schemeClr val="tx1"/>
                </a:solidFill>
              </a:rPr>
              <a:pPr/>
              <a:t>62</a:t>
            </a:fld>
            <a:endParaRPr lang="en-US" sz="1200" dirty="0">
              <a:solidFill>
                <a:schemeClr val="tx1"/>
              </a:solidFill>
            </a:endParaRPr>
          </a:p>
        </p:txBody>
      </p:sp>
    </p:spTree>
    <p:extLst>
      <p:ext uri="{BB962C8B-B14F-4D97-AF65-F5344CB8AC3E}">
        <p14:creationId xmlns:p14="http://schemas.microsoft.com/office/powerpoint/2010/main" val="1091998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Scenario 2—Walk Through</a:t>
            </a:r>
          </a:p>
        </p:txBody>
      </p:sp>
      <p:sp>
        <p:nvSpPr>
          <p:cNvPr id="8" name="Content Placeholder 7"/>
          <p:cNvSpPr>
            <a:spLocks noGrp="1"/>
          </p:cNvSpPr>
          <p:nvPr>
            <p:ph idx="1"/>
          </p:nvPr>
        </p:nvSpPr>
        <p:spPr/>
        <p:txBody>
          <a:bodyPr/>
          <a:lstStyle/>
          <a:p>
            <a:pPr marL="0" indent="0">
              <a:buNone/>
            </a:pPr>
            <a:r>
              <a:rPr lang="en-US" sz="2400" dirty="0"/>
              <a:t>Use the CMS training site URL to practice navigating the Plan Finder: </a:t>
            </a:r>
            <a:r>
              <a:rPr lang="en-US" sz="2400" u="sng" dirty="0">
                <a:hlinkClick r:id="rId3"/>
              </a:rPr>
              <a:t>Training.medicare.gov</a:t>
            </a:r>
            <a:endParaRPr lang="en-US" sz="2400" dirty="0"/>
          </a:p>
          <a:p>
            <a:pPr lvl="0"/>
            <a:r>
              <a:rPr lang="en-US" sz="2400" dirty="0"/>
              <a:t>John Stone is enrolled in a PDP, has Original Medicare and a partial subsidy.</a:t>
            </a:r>
          </a:p>
          <a:p>
            <a:pPr marL="625475" lvl="1"/>
            <a:r>
              <a:rPr lang="en-US" sz="2000" dirty="0"/>
              <a:t>ZIP: 33025</a:t>
            </a:r>
          </a:p>
          <a:p>
            <a:pPr marL="625475" lvl="1"/>
            <a:r>
              <a:rPr lang="en-US" sz="2000" dirty="0"/>
              <a:t>Medicare number: 333333333A		</a:t>
            </a:r>
          </a:p>
          <a:p>
            <a:pPr marL="625475" lvl="1"/>
            <a:r>
              <a:rPr lang="en-US" sz="2000" dirty="0"/>
              <a:t>Last name: Stone</a:t>
            </a:r>
          </a:p>
          <a:p>
            <a:pPr marL="625475" lvl="1"/>
            <a:r>
              <a:rPr lang="en-US" sz="2000" dirty="0"/>
              <a:t>Effective date, </a:t>
            </a:r>
            <a:r>
              <a:rPr lang="en-US" sz="2000" b="1" dirty="0"/>
              <a:t>Part B</a:t>
            </a:r>
            <a:r>
              <a:rPr lang="en-US" sz="2000" dirty="0"/>
              <a:t>, April 2005	</a:t>
            </a:r>
          </a:p>
          <a:p>
            <a:pPr marL="625475" lvl="1"/>
            <a:r>
              <a:rPr lang="en-US" sz="2000" dirty="0"/>
              <a:t>DOB: April 15, 1940</a:t>
            </a:r>
          </a:p>
          <a:p>
            <a:pPr marL="0" indent="0">
              <a:buNone/>
            </a:pPr>
            <a:r>
              <a:rPr lang="en-US" sz="2000" b="1" dirty="0"/>
              <a:t>NOTE: </a:t>
            </a:r>
            <a:r>
              <a:rPr lang="en-US" sz="2000" dirty="0"/>
              <a:t>This web site may load pages significantly slower than the public tool. The Online Enrollment Center (OEC) isn’t accessible on the training site.</a:t>
            </a:r>
          </a:p>
          <a:p>
            <a:endParaRPr lang="en-US" dirty="0"/>
          </a:p>
        </p:txBody>
      </p:sp>
      <p:sp>
        <p:nvSpPr>
          <p:cNvPr id="5" name="Footer Placeholder 4"/>
          <p:cNvSpPr>
            <a:spLocks noGrp="1"/>
          </p:cNvSpPr>
          <p:nvPr>
            <p:ph type="ftr" sz="quarter" idx="11"/>
          </p:nvPr>
        </p:nvSpPr>
        <p:spPr/>
        <p:txBody>
          <a:bodyPr/>
          <a:lstStyle/>
          <a:p>
            <a:r>
              <a:rPr lang="en-US" sz="1200" smtClean="0">
                <a:solidFill>
                  <a:schemeClr val="tx1"/>
                </a:solidFill>
              </a:rPr>
              <a:t>Navigating the Medicare Plan Finder</a:t>
            </a:r>
            <a:endParaRPr lang="en-US" sz="1200" dirty="0">
              <a:solidFill>
                <a:schemeClr val="tx1"/>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z="1200" smtClean="0">
                <a:solidFill>
                  <a:schemeClr val="tx1"/>
                </a:solidFill>
              </a:rPr>
              <a:pPr/>
              <a:t>63</a:t>
            </a:fld>
            <a:endParaRPr lang="en-US" sz="1200" dirty="0">
              <a:solidFill>
                <a:schemeClr val="tx1"/>
              </a:solidFill>
            </a:endParaRPr>
          </a:p>
        </p:txBody>
      </p:sp>
      <p:sp>
        <p:nvSpPr>
          <p:cNvPr id="7" name="Date Placeholder 6"/>
          <p:cNvSpPr>
            <a:spLocks noGrp="1"/>
          </p:cNvSpPr>
          <p:nvPr>
            <p:ph type="dt" sz="half" idx="2"/>
          </p:nvPr>
        </p:nvSpPr>
        <p:spPr/>
        <p:txBody>
          <a:bodyPr/>
          <a:lstStyle/>
          <a:p>
            <a:r>
              <a:rPr lang="en-US" sz="1200" smtClean="0">
                <a:solidFill>
                  <a:schemeClr val="tx1"/>
                </a:solidFill>
              </a:rPr>
              <a:t>September 2017</a:t>
            </a:r>
            <a:endParaRPr lang="en-US" sz="1200" dirty="0">
              <a:solidFill>
                <a:schemeClr val="tx1"/>
              </a:solidFill>
            </a:endParaRPr>
          </a:p>
        </p:txBody>
      </p:sp>
    </p:spTree>
    <p:extLst>
      <p:ext uri="{BB962C8B-B14F-4D97-AF65-F5344CB8AC3E}">
        <p14:creationId xmlns:p14="http://schemas.microsoft.com/office/powerpoint/2010/main" val="2801619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latin typeface="Arial" panose="020B0604020202020204" pitchFamily="34" charset="0"/>
              </a:rPr>
              <a:t/>
            </a:r>
            <a:br>
              <a:rPr lang="en-US" altLang="en-US" dirty="0">
                <a:solidFill>
                  <a:schemeClr val="tx1"/>
                </a:solidFill>
                <a:latin typeface="Arial" panose="020B0604020202020204" pitchFamily="34" charset="0"/>
              </a:rPr>
            </a:br>
            <a:r>
              <a:rPr lang="en-US" altLang="en-US" dirty="0">
                <a:latin typeface="Arial" panose="020B0604020202020204" pitchFamily="34" charset="0"/>
              </a:rPr>
              <a:t>Related Video Links</a:t>
            </a:r>
            <a:br>
              <a:rPr lang="en-US" altLang="en-US" dirty="0">
                <a:latin typeface="Arial" panose="020B0604020202020204" pitchFamily="34" charset="0"/>
              </a:rPr>
            </a:br>
            <a:endParaRPr lang="en-US" dirty="0"/>
          </a:p>
        </p:txBody>
      </p:sp>
      <p:pic>
        <p:nvPicPr>
          <p:cNvPr id="9" name="Picture 8" descr="This screenshot displays the Medicare Plan Finder home page. On the right side of the screen, Plan Finder Multimedia is called out. If this link is selected, Five small videos are available to instruct you on how to use the Plan Finder and all of its features." title="Related Video Link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399" y="1889919"/>
            <a:ext cx="8077201" cy="3962400"/>
          </a:xfrm>
          <a:prstGeom prst="rect">
            <a:avLst/>
          </a:prstGeom>
        </p:spPr>
      </p:pic>
      <p:sp>
        <p:nvSpPr>
          <p:cNvPr id="10" name="Oval 9" descr="Call out red circle" title="Contact"/>
          <p:cNvSpPr/>
          <p:nvPr/>
        </p:nvSpPr>
        <p:spPr>
          <a:xfrm>
            <a:off x="6400346" y="2590800"/>
            <a:ext cx="2286454"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2"/>
          </p:nvPr>
        </p:nvSpPr>
        <p:spPr/>
        <p:txBody>
          <a:bodyPr/>
          <a:lstStyle/>
          <a:p>
            <a:r>
              <a:rPr lang="en-US" sz="1200" smtClean="0">
                <a:solidFill>
                  <a:schemeClr val="tx1"/>
                </a:solidFill>
              </a:rPr>
              <a:t>September 2017</a:t>
            </a:r>
            <a:endParaRPr lang="en-US" sz="1200" dirty="0">
              <a:solidFill>
                <a:schemeClr val="tx1"/>
              </a:solidFill>
            </a:endParaRPr>
          </a:p>
        </p:txBody>
      </p:sp>
      <p:sp>
        <p:nvSpPr>
          <p:cNvPr id="5" name="Footer Placeholder 4"/>
          <p:cNvSpPr>
            <a:spLocks noGrp="1"/>
          </p:cNvSpPr>
          <p:nvPr>
            <p:ph type="ftr" sz="quarter" idx="11"/>
          </p:nvPr>
        </p:nvSpPr>
        <p:spPr/>
        <p:txBody>
          <a:bodyPr/>
          <a:lstStyle/>
          <a:p>
            <a:r>
              <a:rPr lang="en-US" sz="1200" smtClean="0">
                <a:solidFill>
                  <a:schemeClr val="tx1"/>
                </a:solidFill>
              </a:rPr>
              <a:t>Navigating the Medicare Plan Finder</a:t>
            </a:r>
            <a:endParaRPr lang="en-US" sz="1200" dirty="0">
              <a:solidFill>
                <a:schemeClr val="tx1"/>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z="1200" smtClean="0">
                <a:solidFill>
                  <a:schemeClr val="tx1"/>
                </a:solidFill>
              </a:rPr>
              <a:pPr/>
              <a:t>64</a:t>
            </a:fld>
            <a:endParaRPr lang="en-US" sz="1200" dirty="0">
              <a:solidFill>
                <a:schemeClr val="tx1"/>
              </a:solidFill>
            </a:endParaRPr>
          </a:p>
        </p:txBody>
      </p:sp>
    </p:spTree>
    <p:extLst>
      <p:ext uri="{BB962C8B-B14F-4D97-AF65-F5344CB8AC3E}">
        <p14:creationId xmlns:p14="http://schemas.microsoft.com/office/powerpoint/2010/main" val="16009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This Training is Provided by the</a:t>
            </a:r>
            <a:endParaRPr lang="en-US" dirty="0"/>
          </a:p>
        </p:txBody>
      </p:sp>
      <p:sp>
        <p:nvSpPr>
          <p:cNvPr id="8" name="Content Placeholder 2"/>
          <p:cNvSpPr txBox="1">
            <a:spLocks/>
          </p:cNvSpPr>
          <p:nvPr/>
        </p:nvSpPr>
        <p:spPr>
          <a:xfrm>
            <a:off x="381000" y="1236980"/>
            <a:ext cx="8414084" cy="5086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dirty="0">
                <a:solidFill>
                  <a:prstClr val="black"/>
                </a:solidFill>
              </a:rPr>
              <a:t>CMS National Training Program (NTP)</a:t>
            </a:r>
          </a:p>
          <a:p>
            <a:pPr marL="0" indent="0" algn="ctr">
              <a:spcBef>
                <a:spcPts val="600"/>
              </a:spcBef>
              <a:buFont typeface="Arial" panose="020B0604020202020204" pitchFamily="34" charset="0"/>
              <a:buNone/>
            </a:pPr>
            <a:endParaRPr lang="en-US" sz="900" dirty="0">
              <a:solidFill>
                <a:prstClr val="black"/>
              </a:solidFill>
            </a:endParaRPr>
          </a:p>
          <a:p>
            <a:pPr marL="0" indent="0" algn="ctr">
              <a:spcBef>
                <a:spcPts val="600"/>
              </a:spcBef>
              <a:buFont typeface="Arial" panose="020B0604020202020204" pitchFamily="34" charset="0"/>
              <a:buNone/>
            </a:pPr>
            <a:r>
              <a:rPr lang="en-US" sz="2800" dirty="0" smtClean="0">
                <a:solidFill>
                  <a:prstClr val="black"/>
                </a:solidFill>
              </a:rPr>
              <a:t>To </a:t>
            </a:r>
            <a:r>
              <a:rPr lang="en-US" sz="2800" dirty="0">
                <a:solidFill>
                  <a:prstClr val="black"/>
                </a:solidFill>
              </a:rPr>
              <a:t>view all available NTP training materials, </a:t>
            </a:r>
          </a:p>
          <a:p>
            <a:pPr marL="0" indent="0" algn="ctr">
              <a:spcBef>
                <a:spcPts val="600"/>
              </a:spcBef>
              <a:buFont typeface="Arial" panose="020B0604020202020204" pitchFamily="34" charset="0"/>
              <a:buNone/>
            </a:pPr>
            <a:r>
              <a:rPr lang="en-US" sz="2800" dirty="0">
                <a:solidFill>
                  <a:prstClr val="black"/>
                </a:solidFill>
              </a:rPr>
              <a:t>or to subscribe to our email list, visit</a:t>
            </a:r>
          </a:p>
          <a:p>
            <a:pPr marL="0" indent="0" algn="ctr">
              <a:spcBef>
                <a:spcPts val="600"/>
              </a:spcBef>
              <a:buFont typeface="Arial" panose="020B0604020202020204" pitchFamily="34" charset="0"/>
              <a:buNone/>
            </a:pPr>
            <a:r>
              <a:rPr lang="en-US" sz="2800" u="sng" dirty="0" smtClean="0">
                <a:solidFill>
                  <a:prstClr val="black"/>
                </a:solidFill>
                <a:hlinkClick r:id="rId3"/>
              </a:rPr>
              <a:t>CMS.gov/outreach-and-education/training/CMSNationalTrainingProgram</a:t>
            </a:r>
            <a:r>
              <a:rPr lang="en-US" sz="2800" dirty="0" smtClean="0">
                <a:solidFill>
                  <a:prstClr val="black"/>
                </a:solidFill>
              </a:rPr>
              <a:t>.</a:t>
            </a:r>
          </a:p>
          <a:p>
            <a:pPr marL="0" indent="0" algn="ctr">
              <a:spcBef>
                <a:spcPts val="600"/>
              </a:spcBef>
              <a:buFont typeface="Arial" panose="020B0604020202020204" pitchFamily="34" charset="0"/>
              <a:buNone/>
            </a:pPr>
            <a:endParaRPr lang="en-US" sz="2800" dirty="0" smtClean="0">
              <a:solidFill>
                <a:prstClr val="black"/>
              </a:solidFill>
            </a:endParaRPr>
          </a:p>
          <a:p>
            <a:pPr marL="0" indent="0" algn="ctr">
              <a:spcBef>
                <a:spcPts val="600"/>
              </a:spcBef>
              <a:buFont typeface="Arial" panose="020B0604020202020204" pitchFamily="34" charset="0"/>
              <a:buNone/>
            </a:pPr>
            <a:r>
              <a:rPr lang="en-US" sz="2800" dirty="0" smtClean="0">
                <a:solidFill>
                  <a:prstClr val="black"/>
                </a:solidFill>
              </a:rPr>
              <a:t>Stay connected. </a:t>
            </a:r>
          </a:p>
          <a:p>
            <a:pPr marL="0" indent="0" algn="ctr">
              <a:spcBef>
                <a:spcPts val="600"/>
              </a:spcBef>
              <a:buFont typeface="Arial" panose="020B0604020202020204" pitchFamily="34" charset="0"/>
              <a:buNone/>
            </a:pPr>
            <a:r>
              <a:rPr lang="en-US" sz="2800" dirty="0" smtClean="0">
                <a:solidFill>
                  <a:prstClr val="black"/>
                </a:solidFill>
              </a:rPr>
              <a:t>Contact </a:t>
            </a:r>
            <a:r>
              <a:rPr lang="en-US" sz="2800" dirty="0">
                <a:solidFill>
                  <a:prstClr val="black"/>
                </a:solidFill>
              </a:rPr>
              <a:t>us at </a:t>
            </a:r>
            <a:r>
              <a:rPr lang="en-US" sz="2800" dirty="0" smtClean="0">
                <a:solidFill>
                  <a:prstClr val="black"/>
                </a:solidFill>
                <a:hlinkClick r:id="rId4"/>
              </a:rPr>
              <a:t>training@cms.hhs.gov</a:t>
            </a:r>
            <a:r>
              <a:rPr lang="en-US" sz="2800" dirty="0" smtClean="0">
                <a:solidFill>
                  <a:prstClr val="black"/>
                </a:solidFill>
              </a:rPr>
              <a:t>, or </a:t>
            </a:r>
          </a:p>
          <a:p>
            <a:pPr marL="0" indent="0" algn="ctr">
              <a:spcBef>
                <a:spcPts val="600"/>
              </a:spcBef>
              <a:buFont typeface="Arial" panose="020B0604020202020204" pitchFamily="34" charset="0"/>
              <a:buNone/>
            </a:pPr>
            <a:r>
              <a:rPr lang="en-US" sz="2800" dirty="0" smtClean="0">
                <a:solidFill>
                  <a:prstClr val="black"/>
                </a:solidFill>
              </a:rPr>
              <a:t>follow us       @CMSGov #CMSNTP</a:t>
            </a:r>
            <a:endParaRPr lang="en-US" sz="2800" dirty="0">
              <a:solidFill>
                <a:prstClr val="black"/>
              </a:solidFill>
            </a:endParaRPr>
          </a:p>
          <a:p>
            <a:pPr marL="0" indent="0" algn="ctr">
              <a:spcBef>
                <a:spcPts val="600"/>
              </a:spcBef>
              <a:buFont typeface="Arial" panose="020B0604020202020204" pitchFamily="34" charset="0"/>
              <a:buNone/>
            </a:pPr>
            <a:endParaRPr lang="en-US" sz="2800" dirty="0" smtClean="0">
              <a:solidFill>
                <a:prstClr val="black"/>
              </a:solidFill>
            </a:endParaRPr>
          </a:p>
          <a:p>
            <a:pPr marL="0" indent="0">
              <a:buFont typeface="Arial" panose="020B0604020202020204" pitchFamily="34" charset="0"/>
              <a:buNone/>
            </a:pPr>
            <a:endParaRPr lang="en-US" dirty="0">
              <a:solidFill>
                <a:prstClr val="black"/>
              </a:solidFill>
            </a:endParaRPr>
          </a:p>
        </p:txBody>
      </p:sp>
      <p:pic>
        <p:nvPicPr>
          <p:cNvPr id="10" name="Picture 9" descr="Twitter icon" title="Final presentation slide">
            <a:hlinkClick r:id="rId5"/>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34440" y="5555364"/>
            <a:ext cx="406400" cy="406400"/>
          </a:xfrm>
          <a:prstGeom prst="rect">
            <a:avLst/>
          </a:prstGeom>
        </p:spPr>
      </p:pic>
    </p:spTree>
    <p:extLst>
      <p:ext uri="{BB962C8B-B14F-4D97-AF65-F5344CB8AC3E}">
        <p14:creationId xmlns:p14="http://schemas.microsoft.com/office/powerpoint/2010/main" val="3029297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Plan Finder Homepage</a:t>
            </a:r>
            <a:endParaRPr lang="en-US" sz="3600" dirty="0"/>
          </a:p>
        </p:txBody>
      </p:sp>
      <p:pic>
        <p:nvPicPr>
          <p:cNvPr id="19" name="Picture 18" descr="Image of the Medicare.gov Plan Finder header on the page." title="Plan Finder P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0" y="1291453"/>
            <a:ext cx="5791200" cy="731520"/>
          </a:xfrm>
          <a:prstGeom prst="rect">
            <a:avLst/>
          </a:prstGeom>
        </p:spPr>
      </p:pic>
      <p:pic>
        <p:nvPicPr>
          <p:cNvPr id="10" name="Picture 9" descr="This is a screenshot of the Plan Finder home page. Three areas are highlighted on this page--the Frequently Asked Questions locaged at the top of the page, and the Additional Tools and Helpful Tips sections located on the right side of the page. " title="Medicare Plan Finder home pag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5003" y="2011680"/>
            <a:ext cx="4503125" cy="4389120"/>
          </a:xfrm>
          <a:prstGeom prst="rect">
            <a:avLst/>
          </a:prstGeom>
        </p:spPr>
      </p:pic>
      <p:sp>
        <p:nvSpPr>
          <p:cNvPr id="20" name="Oval 19" descr="Circle around FAQ"/>
          <p:cNvSpPr/>
          <p:nvPr/>
        </p:nvSpPr>
        <p:spPr>
          <a:xfrm>
            <a:off x="6299515" y="1664673"/>
            <a:ext cx="762000" cy="464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descr="Arrow pointing to the Additional Tools section of the page." title="Medicare Plan Finder Page"/>
          <p:cNvSpPr/>
          <p:nvPr/>
        </p:nvSpPr>
        <p:spPr>
          <a:xfrm>
            <a:off x="6453590" y="4267200"/>
            <a:ext cx="607925" cy="329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4935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Plan Finder Search Options</a:t>
            </a:r>
            <a:endParaRPr lang="en-US" sz="3600" dirty="0"/>
          </a:p>
        </p:txBody>
      </p:sp>
      <p:pic>
        <p:nvPicPr>
          <p:cNvPr id="15" name="Content Placeholder 6" descr="Image highlights two search options, General Search and Personalized Search." title="Medicare Plan Finder Homepag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42275" y="1676400"/>
            <a:ext cx="4020525" cy="4525963"/>
          </a:xfrm>
        </p:spPr>
      </p:pic>
      <p:sp>
        <p:nvSpPr>
          <p:cNvPr id="16" name="Oval 15" title="General Search"/>
          <p:cNvSpPr/>
          <p:nvPr/>
        </p:nvSpPr>
        <p:spPr>
          <a:xfrm>
            <a:off x="3055659" y="1646198"/>
            <a:ext cx="3137893" cy="7922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descr="Red oval encircles Personalized Search to highlight." title="Personalized Search "/>
          <p:cNvSpPr/>
          <p:nvPr/>
        </p:nvSpPr>
        <p:spPr>
          <a:xfrm>
            <a:off x="2937974" y="3048000"/>
            <a:ext cx="3137893" cy="11090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8</a:t>
            </a:fld>
            <a:endParaRPr lang="en-US" dirty="0">
              <a:solidFill>
                <a:prstClr val="black"/>
              </a:solidFill>
            </a:endParaRPr>
          </a:p>
        </p:txBody>
      </p:sp>
      <p:pic>
        <p:nvPicPr>
          <p:cNvPr id="7" name="Picture 6" descr="Medicare card image" title="Plan Finder Search Options"/>
          <p:cNvPicPr>
            <a:picLocks noChangeAspect="1"/>
          </p:cNvPicPr>
          <p:nvPr/>
        </p:nvPicPr>
        <p:blipFill>
          <a:blip r:embed="rId4"/>
          <a:stretch>
            <a:fillRect/>
          </a:stretch>
        </p:blipFill>
        <p:spPr>
          <a:xfrm rot="20410070">
            <a:off x="816660" y="4269386"/>
            <a:ext cx="2185179" cy="1371600"/>
          </a:xfrm>
          <a:prstGeom prst="rect">
            <a:avLst/>
          </a:prstGeom>
          <a:ln>
            <a:solidFill>
              <a:schemeClr val="tx1"/>
            </a:solidFill>
          </a:ln>
        </p:spPr>
      </p:pic>
    </p:spTree>
    <p:extLst>
      <p:ext uri="{BB962C8B-B14F-4D97-AF65-F5344CB8AC3E}">
        <p14:creationId xmlns:p14="http://schemas.microsoft.com/office/powerpoint/2010/main" val="423760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Step 1 of 4: General Search Only</a:t>
            </a:r>
            <a:endParaRPr lang="en-US" sz="3600" dirty="0"/>
          </a:p>
        </p:txBody>
      </p:sp>
      <p:pic>
        <p:nvPicPr>
          <p:cNvPr id="2" name="Picture 1" descr="Screenshot of general search page.  Shows questions that need to be answered in step 1 of 4.&#10;Those questions are:&#10;1) How do you get your Medicare coverage&#10;2) Do you get help from Medicare or your state to pay your Medicare prescription costs? " title="Entering Informa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1616" y="1233487"/>
            <a:ext cx="4831806" cy="5220862"/>
          </a:xfrm>
          <a:prstGeom prst="rect">
            <a:avLst/>
          </a:prstGeom>
        </p:spPr>
      </p:pic>
      <p:sp>
        <p:nvSpPr>
          <p:cNvPr id="22" name="Rounded Rectangle 21" title="How do you get your Medicare Coverage?"/>
          <p:cNvSpPr/>
          <p:nvPr/>
        </p:nvSpPr>
        <p:spPr>
          <a:xfrm>
            <a:off x="2057400" y="2574855"/>
            <a:ext cx="3124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title="How do you get your Medicare Coverage?"/>
          <p:cNvSpPr/>
          <p:nvPr/>
        </p:nvSpPr>
        <p:spPr>
          <a:xfrm>
            <a:off x="1999339" y="3844960"/>
            <a:ext cx="3886200" cy="3592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descr="I pay the following emphasized that it's the percentage the beneficiary pays and not what Medicare pays for them. " title="I pay the following percentage for my monthly prescription drug premium."/>
          <p:cNvCxnSpPr/>
          <p:nvPr/>
        </p:nvCxnSpPr>
        <p:spPr>
          <a:xfrm>
            <a:off x="2362200" y="5181600"/>
            <a:ext cx="2057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ounded Rectangular Callout 19" descr="LIS notice" title="Bubble callout"/>
          <p:cNvSpPr/>
          <p:nvPr/>
        </p:nvSpPr>
        <p:spPr>
          <a:xfrm>
            <a:off x="6703325" y="3048000"/>
            <a:ext cx="2212075" cy="2286000"/>
          </a:xfrm>
          <a:prstGeom prst="wedgeRoundRectCallout">
            <a:avLst>
              <a:gd name="adj1" fmla="val -80093"/>
              <a:gd name="adj2" fmla="val 38352"/>
              <a:gd name="adj3" fmla="val 16667"/>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The Low Income Subsidy Notice states what percentage the person with Medicare is expected to pay for their premium.</a:t>
            </a:r>
            <a:endParaRPr lang="en-US" b="1" dirty="0"/>
          </a:p>
        </p:txBody>
      </p:sp>
      <p:sp>
        <p:nvSpPr>
          <p:cNvPr id="5" name="Date Placeholder 4"/>
          <p:cNvSpPr>
            <a:spLocks noGrp="1"/>
          </p:cNvSpPr>
          <p:nvPr>
            <p:ph type="dt" sz="half" idx="10"/>
          </p:nvPr>
        </p:nvSpPr>
        <p:spPr/>
        <p:txBody>
          <a:bodyPr/>
          <a:lstStyle/>
          <a:p>
            <a:r>
              <a:rPr lang="en-US" smtClean="0">
                <a:solidFill>
                  <a:prstClr val="black"/>
                </a:solidFill>
              </a:rPr>
              <a:t>September 2017</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Navigating the Medicare Plan Finder</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78C0CC3C-85F1-4D86-9B70-8D9F8B17F04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464897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9.0&quot;&gt;&lt;object type=&quot;1&quot; unique_id=&quot;10001&quot;&gt;&lt;object type=&quot;2&quot; unique_id=&quot;10244&quot;&gt;&lt;object type=&quot;3&quot; unique_id=&quot;104257&quot;&gt;&lt;property id=&quot;20148&quot; value=&quot;5&quot;/&gt;&lt;property id=&quot;20300&quot; value=&quot;Slide 2 - &amp;quot;What is the Medicare Plan Finder?&amp;quot;&quot;/&gt;&lt;property id=&quot;20307&quot; value=&quot;302&quot;/&gt;&lt;/object&gt;&lt;object type=&quot;3&quot; unique_id=&quot;104258&quot;&gt;&lt;property id=&quot;20148&quot; value=&quot;5&quot;/&gt;&lt;property id=&quot;20300&quot; value=&quot;Slide 3 - &amp;quot;Getting Started: What You’ll Need&amp;quot;&quot;/&gt;&lt;property id=&quot;20307&quot; value=&quot;303&quot;/&gt;&lt;/object&gt;&lt;object type=&quot;3&quot; unique_id=&quot;104297&quot;&gt;&lt;property id=&quot;20148&quot; value=&quot;5&quot;/&gt;&lt;property id=&quot;20300&quot; value=&quot;Slide 51 - &amp;quot;Start Enrollment&amp;quot;&quot;/&gt;&lt;property id=&quot;20307&quot; value=&quot;298&quot;/&gt;&lt;/object&gt;&lt;object type=&quot;3&quot; unique_id=&quot;104298&quot;&gt;&lt;property id=&quot;20148&quot; value=&quot;5&quot;/&gt;&lt;property id=&quot;20300&quot; value=&quot;Slide 52 - &amp;quot;Before Entering Individual Information &amp;quot;&quot;/&gt;&lt;property id=&quot;20307&quot; value=&quot;299&quot;/&gt;&lt;/object&gt;&lt;object type=&quot;3&quot; unique_id=&quot;143086&quot;&gt;&lt;property id=&quot;20148&quot; value=&quot;5&quot;/&gt;&lt;property id=&quot;20300&quot; value=&quot;Slide 4 - &amp;quot;Medicare.gov Homepage&amp;quot;&quot;/&gt;&lt;property id=&quot;20307&quot; value=&quot;304&quot;/&gt;&lt;/object&gt;&lt;object type=&quot;3&quot; unique_id=&quot;144050&quot;&gt;&lt;property id=&quot;20148&quot; value=&quot;5&quot;/&gt;&lt;property id=&quot;20300&quot; value=&quot;Slide 8 - &amp;quot;Plan Finder Search Options&amp;quot;&quot;/&gt;&lt;property id=&quot;20307&quot; value=&quot;306&quot;/&gt;&lt;/object&gt;&lt;object type=&quot;3&quot; unique_id=&quot;144051&quot;&gt;&lt;property id=&quot;20148&quot; value=&quot;5&quot;/&gt;&lt;property id=&quot;20300&quot; value=&quot;Slide 9 - &amp;quot;Step 1 of 4: General Search Only&amp;quot;&quot;/&gt;&lt;property id=&quot;20307&quot; value=&quot;307&quot;/&gt;&lt;/object&gt;&lt;object type=&quot;3&quot; unique_id=&quot;144052&quot;&gt;&lt;property id=&quot;20148&quot; value=&quot;5&quot;/&gt;&lt;property id=&quot;20300&quot; value=&quot;Slide 11 - &amp;quot;Step 2 of 4: Enter Your Drugs&amp;quot;&quot;/&gt;&lt;property id=&quot;20307&quot; value=&quot;309&quot;/&gt;&lt;/object&gt;&lt;object type=&quot;3&quot; unique_id=&quot;144053&quot;&gt;&lt;property id=&quot;20148&quot; value=&quot;5&quot;/&gt;&lt;property id=&quot;20300&quot; value=&quot;Slide 12 - &amp;quot;Entering Drugs&amp;quot;&quot;/&gt;&lt;property id=&quot;20307&quot; value=&quot;310&quot;/&gt;&lt;/object&gt;&lt;object type=&quot;3&quot; unique_id=&quot;144054&quot;&gt;&lt;property id=&quot;20148&quot; value=&quot;5&quot;/&gt;&lt;property id=&quot;20300&quot; value=&quot;Slide 13 - &amp;quot;Pop-Up Box to Indicate Dosage, Quantity, Frequency and Where You Buy&amp;quot;&quot;/&gt;&lt;property id=&quot;20307&quot; value=&quot;311&quot;/&gt;&lt;/object&gt;&lt;object type=&quot;3&quot; unique_id=&quot;144055&quot;&gt;&lt;property id=&quot;20148&quot; value=&quot;5&quot;/&gt;&lt;property id=&quot;20300&quot; value=&quot;Slide 14 - &amp;quot;Lower Cost Generic Option&amp;quot;&quot;/&gt;&lt;property id=&quot;20307&quot; value=&quot;316&quot;/&gt;&lt;/object&gt;&lt;object type=&quot;3&quot; unique_id=&quot;144059&quot;&gt;&lt;property id=&quot;20148&quot; value=&quot;5&quot;/&gt;&lt;property id=&quot;20300&quot; value=&quot;Slide 15 - &amp;quot;My Drug List&amp;quot;&quot;/&gt;&lt;property id=&quot;20307&quot; value=&quot;314&quot;/&gt;&lt;/object&gt;&lt;object type=&quot;3&quot; unique_id=&quot;144665&quot;&gt;&lt;property id=&quot;20148&quot; value=&quot;5&quot;/&gt;&lt;property id=&quot;20300&quot; value=&quot;Slide 17 - &amp;quot;Step 3 of 4: Select a Pharmacy&amp;quot;&quot;/&gt;&lt;property id=&quot;20307&quot; value=&quot;318&quot;/&gt;&lt;/object&gt;&lt;object type=&quot;3&quot; unique_id=&quot;153213&quot;&gt;&lt;property id=&quot;20148&quot; value=&quot;5&quot;/&gt;&lt;property id=&quot;20300&quot; value=&quot;Slide 10 - &amp;quot;General Search Only─Select Your Current Plan&amp;quot;&quot;/&gt;&lt;property id=&quot;20307&quot; value=&quot;334&quot;/&gt;&lt;/object&gt;&lt;object type=&quot;3&quot; unique_id=&quot;153214&quot;&gt;&lt;property id=&quot;20148&quot; value=&quot;5&quot;/&gt;&lt;property id=&quot;20300&quot; value=&quot;Slide 16 - &amp;quot;Print Drug List&amp;quot;&quot;/&gt;&lt;property id=&quot;20307&quot; value=&quot;335&quot;/&gt;&lt;/object&gt;&lt;object type=&quot;3&quot; unique_id=&quot;153215&quot;&gt;&lt;property id=&quot;20148&quot; value=&quot;5&quot;/&gt;&lt;property id=&quot;20300&quot; value=&quot;Slide 18 - &amp;quot;Select Up to 2 Pharmacies and View Map&amp;quot;&quot;/&gt;&lt;property id=&quot;20307&quot; value=&quot;324&quot;/&gt;&lt;/object&gt;&lt;object type=&quot;3&quot; unique_id=&quot;153216&quot;&gt;&lt;property id=&quot;20148&quot; value=&quot;5&quot;/&gt;&lt;property id=&quot;20300&quot; value=&quot;Slide 19 - &amp;quot;Step 4 of 4: Refine Your Plan Results&amp;quot;&quot;/&gt;&lt;property id=&quot;20307&quot; value=&quot;320&quot;/&gt;&lt;/object&gt;&lt;object type=&quot;3&quot; unique_id=&quot;153217&quot;&gt;&lt;property id=&quot;20148&quot; value=&quot;5&quot;/&gt;&lt;property id=&quot;20300&quot; value=&quot;Slide 20 - &amp;quot;Plan Results Page&amp;quot;&quot;/&gt;&lt;property id=&quot;20307&quot; value=&quot;321&quot;/&gt;&lt;/object&gt;&lt;object type=&quot;3&quot; unique_id=&quot;153218&quot;&gt;&lt;property id=&quot;20148&quot; value=&quot;5&quot;/&gt;&lt;property id=&quot;20300&quot; value=&quot;Slide 21 - &amp;quot;Star Ratings (Look at Customer Satisfaction, Complaints, Experiences, Pricing)&amp;quot;&quot;/&gt;&lt;property id=&quot;20307&quot; value=&quot;323&quot;/&gt;&lt;/object&gt;&lt;object type=&quot;3&quot; unique_id=&quot;153219&quot;&gt;&lt;property id=&quot;20148&quot; value=&quot;5&quot;/&gt;&lt;property id=&quot;20300&quot; value=&quot;Slide 25 - &amp;quot;Plan Results Page─Key Information&amp;quot;&quot;/&gt;&lt;property id=&quot;20307&quot; value=&quot;336&quot;/&gt;&lt;/object&gt;&lt;object type=&quot;3&quot; unique_id=&quot;153220&quot;&gt;&lt;property id=&quot;20148&quot; value=&quot;5&quot;/&gt;&lt;property id=&quot;20300&quot; value=&quot;Slide 26 - &amp;quot;Default Sort for Medicare Advantage Plans with Drug Coverage&amp;quot;&quot;/&gt;&lt;property id=&quot;20307&quot; value=&quot;344&quot;/&gt;&lt;/object&gt;&lt;object type=&quot;3&quot; unique_id=&quot;153221&quot;&gt;&lt;property id=&quot;20148&quot; value=&quot;5&quot;/&gt;&lt;property id=&quot;20300&quot; value=&quot;Slide 27 - &amp;quot;Compare Up to 3 Plans&amp;quot;&quot;/&gt;&lt;property id=&quot;20307&quot; value=&quot;348&quot;/&gt;&lt;/object&gt;&lt;object type=&quot;3&quot; unique_id=&quot;153222&quot;&gt;&lt;property id=&quot;20148&quot; value=&quot;5&quot;/&gt;&lt;property id=&quot;20300&quot; value=&quot;Slide 28 - &amp;quot;Prescription Drug Plan Details Page&amp;quot;&quot;/&gt;&lt;property id=&quot;20307&quot; value=&quot;329&quot;/&gt;&lt;/object&gt;&lt;object type=&quot;3&quot; unique_id=&quot;153223&quot;&gt;&lt;property id=&quot;20148&quot; value=&quot;5&quot;/&gt;&lt;property id=&quot;20300&quot; value=&quot;Slide 29 - &amp;quot;Bar Chart to Show When Changes in Coverage Levels Occur&amp;quot;&quot;/&gt;&lt;property id=&quot;20307&quot; value=&quot;330&quot;/&gt;&lt;/object&gt;&lt;object type=&quot;3&quot; unique_id=&quot;153224&quot;&gt;&lt;property id=&quot;20148&quot; value=&quot;5&quot;/&gt;&lt;property id=&quot;20300&quot; value=&quot;Slide 30 - &amp;quot;View Details of Costs&amp;quot;&quot;/&gt;&lt;property id=&quot;20307&quot; value=&quot;341&quot;/&gt;&lt;/object&gt;&lt;object type=&quot;3&quot; unique_id=&quot;153225&quot;&gt;&lt;property id=&quot;20148&quot; value=&quot;5&quot;/&gt;&lt;property id=&quot;20300&quot; value=&quot;Slide 33 - &amp;quot;Plan Details─Drug Coverage&amp;quot;&quot;/&gt;&lt;property id=&quot;20307&quot; value=&quot;331&quot;/&gt;&lt;/object&gt;&lt;object type=&quot;3&quot; unique_id=&quot;153226&quot;&gt;&lt;property id=&quot;20148&quot; value=&quot;5&quot;/&gt;&lt;property id=&quot;20300&quot; value=&quot;Slide 34 - &amp;quot;Drug Coverage Information&amp;quot;&quot;/&gt;&lt;property id=&quot;20307&quot; value=&quot;342&quot;/&gt;&lt;/object&gt;&lt;object type=&quot;3&quot; unique_id=&quot;153227&quot;&gt;&lt;property id=&quot;20148&quot; value=&quot;5&quot;/&gt;&lt;property id=&quot;20300&quot; value=&quot;Slide 36 - &amp;quot;View Drug Benefit Summary&amp;quot;&quot;/&gt;&lt;property id=&quot;20307&quot; value=&quot;343&quot;/&gt;&lt;/object&gt;&lt;object type=&quot;3&quot; unique_id=&quot;153228&quot;&gt;&lt;property id=&quot;20148&quot; value=&quot;5&quot;/&gt;&lt;property id=&quot;20300&quot; value=&quot;Slide 37 - &amp;quot;“View Drug Benefit Summary” Page  Find Preferred Pharmacy Prices&amp;quot;&quot;/&gt;&lt;property id=&quot;20307&quot; value=&quot;332&quot;/&gt;&lt;/object&gt;&lt;object type=&quot;3&quot; unique_id=&quot;153229&quot;&gt;&lt;property id=&quot;20148&quot; value=&quot;5&quot;/&gt;&lt;property id=&quot;20300&quot; value=&quot;Slide 38 - &amp;quot;View Pharmacy Network&amp;quot;&quot;/&gt;&lt;property id=&quot;20307&quot; value=&quot;333&quot;/&gt;&lt;/object&gt;&lt;object type=&quot;3&quot; unique_id=&quot;153230&quot;&gt;&lt;property id=&quot;20148&quot; value=&quot;5&quot;/&gt;&lt;property id=&quot;20300&quot; value=&quot;Slide 39 - &amp;quot;Medicare Health Plan with  Drug Coverage View&amp;quot;&quot;/&gt;&lt;property id=&quot;20307&quot; value=&quot;340&quot;/&gt;&lt;/object&gt;&lt;object type=&quot;3&quot; unique_id=&quot;153231&quot;&gt;&lt;property id=&quot;20148&quot; value=&quot;5&quot;/&gt;&lt;property id=&quot;20300&quot; value=&quot;Slide 40 - &amp;quot;Health Plan Benefits Tab─ Costs and Other Important Information&amp;quot;&quot;/&gt;&lt;property id=&quot;20307&quot; value=&quot;350&quot;/&gt;&lt;/object&gt;&lt;object type=&quot;3&quot; unique_id=&quot;153232&quot;&gt;&lt;property id=&quot;20148&quot; value=&quot;5&quot;/&gt;&lt;property id=&quot;20300&quot; value=&quot;Slide 41 - &amp;quot;Health Plan Benefits&amp;quot;&quot;/&gt;&lt;property id=&quot;20307&quot; value=&quot;351&quot;/&gt;&lt;/object&gt;&lt;object type=&quot;3&quot; unique_id=&quot;153233&quot;&gt;&lt;property id=&quot;20148&quot; value=&quot;5&quot;/&gt;&lt;property id=&quot;20300&quot; value=&quot;Slide 43 - &amp;quot;Customizable Print Report&amp;quot;&quot;/&gt;&lt;property id=&quot;20307&quot; value=&quot;352&quot;/&gt;&lt;/object&gt;&lt;object type=&quot;3&quot; unique_id=&quot;153234&quot;&gt;&lt;property id=&quot;20148&quot; value=&quot;5&quot;/&gt;&lt;property id=&quot;20300&quot; value=&quot;Slide 44 - &amp;quot;Compare Plans Side-by-Side&amp;quot;&quot;/&gt;&lt;property id=&quot;20307&quot; value=&quot;325&quot;/&gt;&lt;/object&gt;&lt;object type=&quot;3&quot; unique_id=&quot;153235&quot;&gt;&lt;property id=&quot;20148&quot; value=&quot;5&quot;/&gt;&lt;property id=&quot;20300&quot; value=&quot;Slide 45 - &amp;quot;Comparing Fixed Costs&amp;quot;&quot;/&gt;&lt;property id=&quot;20307&quot; value=&quot;328&quot;/&gt;&lt;/object&gt;&lt;object type=&quot;3&quot; unique_id=&quot;153236&quot;&gt;&lt;property id=&quot;20148&quot; value=&quot;5&quot;/&gt;&lt;property id=&quot;20300&quot; value=&quot;Slide 46 - &amp;quot;Comparing Your Out-of-Pocket Costs&amp;quot;&quot;/&gt;&lt;property id=&quot;20307&quot; value=&quot;327&quot;/&gt;&lt;/object&gt;&lt;object type=&quot;3&quot; unique_id=&quot;153237&quot;&gt;&lt;property id=&quot;20148&quot; value=&quot;5&quot;/&gt;&lt;property id=&quot;20300&quot; value=&quot;Slide 47 - &amp;quot;Compare and Print  View Drug Cost Summary&amp;quot;&quot;/&gt;&lt;property id=&quot;20307&quot; value=&quot;346&quot;/&gt;&lt;/object&gt;&lt;object type=&quot;3&quot; unique_id=&quot;153238&quot;&gt;&lt;property id=&quot;20148&quot; value=&quot;5&quot;/&gt;&lt;property id=&quot;20300&quot; value=&quot;Slide 48 - &amp;quot;Print Comparison Report&amp;quot;&quot;/&gt;&lt;property id=&quot;20307&quot; value=&quot;345&quot;/&gt;&lt;/object&gt;&lt;object type=&quot;3&quot; unique_id=&quot;153239&quot;&gt;&lt;property id=&quot;20148&quot; value=&quot;5&quot;/&gt;&lt;property id=&quot;20300&quot; value=&quot;Slide 49 - &amp;quot;Compare Plans─Drug Updates&amp;quot;&quot;/&gt;&lt;property id=&quot;20307&quot; value=&quot;347&quot;/&gt;&lt;/object&gt;&lt;object type=&quot;3&quot; unique_id=&quot;153240&quot;&gt;&lt;property id=&quot;20148&quot; value=&quot;5&quot;/&gt;&lt;property id=&quot;20300&quot; value=&quot;Slide 50 - &amp;quot;Online Enrollment Center&amp;quot;&quot;/&gt;&lt;property id=&quot;20307&quot; value=&quot;353&quot;/&gt;&lt;/object&gt;&lt;object type=&quot;3&quot; unique_id=&quot;153241&quot;&gt;&lt;property id=&quot;20148&quot; value=&quot;5&quot;/&gt;&lt;property id=&quot;20300&quot; value=&quot;Slide 53 - &amp;quot;Confirmation Notice&amp;quot;&quot;/&gt;&lt;property id=&quot;20307&quot; value=&quot;349&quot;/&gt;&lt;/object&gt;&lt;object type=&quot;3&quot; unique_id=&quot;300845&quot;&gt;&lt;property id=&quot;20148&quot; value=&quot;5&quot;/&gt;&lt;property id=&quot;20300&quot; value=&quot;Slide 57 - &amp;quot;CMS National Training Program&amp;quot;&quot;/&gt;&lt;property id=&quot;20307&quot; value=&quot;358&quot;/&gt;&lt;/object&gt;&lt;object type=&quot;3&quot; unique_id=&quot;300847&quot;&gt;&lt;property id=&quot;20148&quot; value=&quot;5&quot;/&gt;&lt;property id=&quot;20300&quot; value=&quot;Slide 1 - &amp;quot;Navigating the Medicare  Plan Finder&amp;quot;&quot;/&gt;&lt;property id=&quot;20307&quot; value=&quot;359&quot;/&gt;&lt;/object&gt;&lt;object type=&quot;3&quot; unique_id=&quot;300848&quot;&gt;&lt;property id=&quot;20148&quot; value=&quot;5&quot;/&gt;&lt;property id=&quot;20300&quot; value=&quot;Slide 5 - &amp;quot;Plan Finder Spanish Version&amp;quot;&quot;/&gt;&lt;property id=&quot;20307&quot; value=&quot;382&quot;/&gt;&lt;/object&gt;&lt;object type=&quot;3&quot; unique_id=&quot;300849&quot;&gt;&lt;property id=&quot;20148&quot; value=&quot;5&quot;/&gt;&lt;property id=&quot;20300&quot; value=&quot;Slide 6 - &amp;quot;Plan Finder Homepage&amp;quot;&quot;/&gt;&lt;property id=&quot;20307&quot; value=&quot;379&quot;/&gt;&lt;/object&gt;&lt;object type=&quot;3&quot; unique_id=&quot;300850&quot;&gt;&lt;property id=&quot;20148&quot; value=&quot;5&quot;/&gt;&lt;property id=&quot;20300&quot; value=&quot;Slide 7 - &amp;quot;Last Updated Date to Demo Section&amp;quot;&quot;/&gt;&lt;property id=&quot;20307&quot; value=&quot;381&quot;/&gt;&lt;/object&gt;&lt;object type=&quot;3&quot; unique_id=&quot;300854&quot;&gt;&lt;property id=&quot;20148&quot; value=&quot;5&quot;/&gt;&lt;property id=&quot;20300&quot; value=&quot;Slide 22 - &amp;quot;Disenrollment Reasons─Details Page&amp;quot;&quot;/&gt;&lt;property id=&quot;20307&quot; value=&quot;366&quot;/&gt;&lt;/object&gt;&lt;object type=&quot;3&quot; unique_id=&quot;300855&quot;&gt;&lt;property id=&quot;20148&quot; value=&quot;5&quot;/&gt;&lt;property id=&quot;20300&quot; value=&quot;Slide 23 - &amp;quot;Disenrollment Reasons─Compare Page&amp;quot;&quot;/&gt;&lt;property id=&quot;20307&quot; value=&quot;367&quot;/&gt;&lt;/object&gt;&lt;object type=&quot;3&quot; unique_id=&quot;300856&quot;&gt;&lt;property id=&quot;20148&quot; value=&quot;5&quot;/&gt;&lt;property id=&quot;20300&quot; value=&quot;Slide 24 - &amp;quot;Disenrollment Reasons by Plan Type&amp;quot;&quot;/&gt;&lt;property id=&quot;20307&quot; value=&quot;368&quot;/&gt;&lt;/object&gt;&lt;object type=&quot;3&quot; unique_id=&quot;300857&quot;&gt;&lt;property id=&quot;20148&quot; value=&quot;5&quot;/&gt;&lt;property id=&quot;20300&quot; value=&quot;Slide 31 - &amp;quot;Part B Premium Information&amp;quot;&quot;/&gt;&lt;property id=&quot;20307&quot; value=&quot;376&quot;/&gt;&lt;/object&gt;&lt;object type=&quot;3&quot; unique_id=&quot;300858&quot;&gt;&lt;property id=&quot;20148&quot; value=&quot;5&quot;/&gt;&lt;property id=&quot;20300&quot; value=&quot;Slide 32 - &amp;quot;Part B Premium Link&amp;quot;&quot;/&gt;&lt;property id=&quot;20307&quot; value=&quot;377&quot;/&gt;&lt;/object&gt;&lt;object type=&quot;3&quot; unique_id=&quot;300859&quot;&gt;&lt;property id=&quot;20148&quot; value=&quot;5&quot;/&gt;&lt;property id=&quot;20300&quot; value=&quot;Slide 35 - &amp;quot;More Drug Coverage Information &amp;quot;&quot;/&gt;&lt;property id=&quot;20307&quot; value=&quot;375&quot;/&gt;&lt;/object&gt;&lt;object type=&quot;3&quot; unique_id=&quot;300860&quot;&gt;&lt;property id=&quot;20148&quot; value=&quot;5&quot;/&gt;&lt;property id=&quot;20300&quot; value=&quot;Slide 42 - &amp;quot;Create Custom Report&amp;quot;&quot;/&gt;&lt;property id=&quot;20307&quot; value=&quot;378&quot;/&gt;&lt;/object&gt;&lt;object type=&quot;3&quot; unique_id=&quot;300862&quot;&gt;&lt;property id=&quot;20148&quot; value=&quot;5&quot;/&gt;&lt;property id=&quot;20300&quot; value=&quot;Slide 54 - &amp;quot;Programs of All-Inclusive Care for the Elderly (PACE) Plans&amp;quot;&quot;/&gt;&lt;property id=&quot;20307&quot; value=&quot;386&quot;/&gt;&lt;/object&gt;&lt;object type=&quot;3&quot; unique_id=&quot;300863&quot;&gt;&lt;property id=&quot;20148&quot; value=&quot;5&quot;/&gt;&lt;property id=&quot;20300&quot; value=&quot;Slide 55 - &amp;quot;PACE Plans─Results Page&amp;quot;&quot;/&gt;&lt;property id=&quot;20307&quot; value=&quot;387&quot;/&gt;&lt;/object&gt;&lt;object type=&quot;3&quot; unique_id=&quot;300864&quot;&gt;&lt;property id=&quot;20148&quot; value=&quot;5&quot;/&gt;&lt;property id=&quot;20300&quot; value=&quot;Slide 56 - &amp;quot;PACE Plans─Details Pop-Up&amp;quot;&quot;/&gt;&lt;property id=&quot;20307&quot; value=&quot;388&quot;/&gt;&lt;/object&gt;&lt;/object&gt;&lt;object type=&quot;8&quot; unique_id=&quot;10284&quot;&gt;&lt;/object&gt;&lt;/object&gt;&lt;/database&gt;"/>
  <p:tag name="SECTOMILLISECCONVERTED" val="1"/>
</p:tagLst>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41076</TotalTime>
  <Words>6301</Words>
  <Application>Microsoft Office PowerPoint</Application>
  <PresentationFormat>On-screen Show (4:3)</PresentationFormat>
  <Paragraphs>437</Paragraphs>
  <Slides>65</Slides>
  <Notes>65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65</vt:i4>
      </vt:variant>
    </vt:vector>
  </HeadingPairs>
  <TitlesOfParts>
    <vt:vector size="76" baseType="lpstr">
      <vt:lpstr>ＭＳ Ｐゴシック</vt:lpstr>
      <vt:lpstr>Arial</vt:lpstr>
      <vt:lpstr>Calibri</vt:lpstr>
      <vt:lpstr>Calibri </vt:lpstr>
      <vt:lpstr>Courier New</vt:lpstr>
      <vt:lpstr>Times New Roman</vt:lpstr>
      <vt:lpstr>Wingdings</vt:lpstr>
      <vt:lpstr>CMS_template</vt:lpstr>
      <vt:lpstr>1_CMS_template</vt:lpstr>
      <vt:lpstr>1_2015 Blue Section Header - bulleted list</vt:lpstr>
      <vt:lpstr>4_Custom Design</vt:lpstr>
      <vt:lpstr>Navigating the Medicare  Plan Finder</vt:lpstr>
      <vt:lpstr>What is the Medicare Plan Finder?</vt:lpstr>
      <vt:lpstr>Medicare Open Enrollment</vt:lpstr>
      <vt:lpstr>Getting Started: What You’ll Need to Help</vt:lpstr>
      <vt:lpstr>Medicare.gov Homepage</vt:lpstr>
      <vt:lpstr>Plan Finder Spanish Version</vt:lpstr>
      <vt:lpstr>Plan Finder Homepage</vt:lpstr>
      <vt:lpstr>Plan Finder Search Options</vt:lpstr>
      <vt:lpstr>Step 1 of 4: General Search Only</vt:lpstr>
      <vt:lpstr>General Search Only─Select Your Current Drug Plan</vt:lpstr>
      <vt:lpstr>Step 2 of 4: Enter Your Drugs</vt:lpstr>
      <vt:lpstr>Entering Drugs</vt:lpstr>
      <vt:lpstr>Pop-up Box to Indicate Dosage, Quantity, Frequency and Where You Buy</vt:lpstr>
      <vt:lpstr>Lower Cost Generic Option</vt:lpstr>
      <vt:lpstr>My Drug List</vt:lpstr>
      <vt:lpstr>My Drug List continued</vt:lpstr>
      <vt:lpstr>Print Drug List</vt:lpstr>
      <vt:lpstr>Step 3 of 4: Select a Pharmacy</vt:lpstr>
      <vt:lpstr>Select Up to 2 Pharmacies and View Map</vt:lpstr>
      <vt:lpstr>Step 4 of 4: Refine Your Plan Results</vt:lpstr>
      <vt:lpstr>Plan Results Page—Symbols</vt:lpstr>
      <vt:lpstr>Star Ratings (Look at Customer Satisfaction, Complaints, Experiences, Pricing)</vt:lpstr>
      <vt:lpstr>Disenrollment Reasons—Details Page</vt:lpstr>
      <vt:lpstr>Disenrollment Reasons—Compare Page</vt:lpstr>
      <vt:lpstr>Disenrollment Reasons by Plan Type</vt:lpstr>
      <vt:lpstr>Comparing Drug Plan Costs </vt:lpstr>
      <vt:lpstr>Lower Your Drug Costs—Key Information</vt:lpstr>
      <vt:lpstr>Default Sort for Medicare Advantage Plans with Prescription Drug Coverage</vt:lpstr>
      <vt:lpstr>Compare Up to 3 Plans</vt:lpstr>
      <vt:lpstr>Prescription Drug Plan Details Page</vt:lpstr>
      <vt:lpstr>Bar Chart to Show When Changes in  Coverage Levels Occur</vt:lpstr>
      <vt:lpstr>View Details of Costs</vt:lpstr>
      <vt:lpstr>Part B Premium Information</vt:lpstr>
      <vt:lpstr>Part B Premium Link</vt:lpstr>
      <vt:lpstr>Plan Details—Drug Coverage</vt:lpstr>
      <vt:lpstr>Drug Coverage Information</vt:lpstr>
      <vt:lpstr>Over-the-Counter (OTC) Drug Coverage Information </vt:lpstr>
      <vt:lpstr>View Drug Benefit Summary</vt:lpstr>
      <vt:lpstr>View Drug Benefit Summary Page—  Find Preferred Pharmacy Prices</vt:lpstr>
      <vt:lpstr>View Pharmacy Network</vt:lpstr>
      <vt:lpstr>Medicare Health Plan with  Prescription Drug Coverage View</vt:lpstr>
      <vt:lpstr>Health Plan Benefits Tab— Costs and Other Important Information</vt:lpstr>
      <vt:lpstr>Health &amp; Drug Plan Benefits</vt:lpstr>
      <vt:lpstr>View More Benefits</vt:lpstr>
      <vt:lpstr>Compare Plans Side-by-Side</vt:lpstr>
      <vt:lpstr>Comparing Fixed Costs</vt:lpstr>
      <vt:lpstr>Comparing Your Out-of-Pocket Costs</vt:lpstr>
      <vt:lpstr>Compare and Print—View Drug Cost Summary</vt:lpstr>
      <vt:lpstr>Print Comparison Report</vt:lpstr>
      <vt:lpstr>Compare Plans—Drug Updates</vt:lpstr>
      <vt:lpstr>Online Enrollment Center</vt:lpstr>
      <vt:lpstr>Start Enrollment—Special Enrollment Period</vt:lpstr>
      <vt:lpstr>Entering Personal Information</vt:lpstr>
      <vt:lpstr>Enrollment Confirmation Notice</vt:lpstr>
      <vt:lpstr>Programs of All-Inclusive Care for the  Elderly (PACE) Plans</vt:lpstr>
      <vt:lpstr>PACE Plans—Results Page</vt:lpstr>
      <vt:lpstr>PACE Plans—Details Pop-Up</vt:lpstr>
      <vt:lpstr>Find and Compare Medigap Policies</vt:lpstr>
      <vt:lpstr>Compare Medigap Policies—Results Page</vt:lpstr>
      <vt:lpstr>Training Scenario—Walk Through</vt:lpstr>
      <vt:lpstr>List of Drugs to Enter</vt:lpstr>
      <vt:lpstr>Why can't I add an existing drug? </vt:lpstr>
      <vt:lpstr>Training Scenario 2—Walk Through</vt:lpstr>
      <vt:lpstr> Related Video Links </vt:lpstr>
      <vt:lpstr>This Training is Provided by the</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CMS;Training@cms.hhs.gov</dc:creator>
  <cp:lastModifiedBy>Leslie Long</cp:lastModifiedBy>
  <cp:revision>1411</cp:revision>
  <cp:lastPrinted>2016-08-02T19:52:46Z</cp:lastPrinted>
  <dcterms:created xsi:type="dcterms:W3CDTF">2012-02-10T20:51:24Z</dcterms:created>
  <dcterms:modified xsi:type="dcterms:W3CDTF">2017-09-21T18:05:03Z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2121581075</vt:i4>
  </property>
  <property fmtid="{D5CDD505-2E9C-101B-9397-08002B2CF9AE}" pid="4" name="_EmailSubject">
    <vt:lpwstr>Navigating the Medicare Plan Finder</vt:lpwstr>
  </property>
  <property fmtid="{D5CDD505-2E9C-101B-9397-08002B2CF9AE}" pid="5" name="_AuthorEmail">
    <vt:lpwstr>Melissa.Moreno@cms.hhs.gov</vt:lpwstr>
  </property>
  <property fmtid="{D5CDD505-2E9C-101B-9397-08002B2CF9AE}" pid="6" name="_AuthorEmailDisplayName">
    <vt:lpwstr>Moreno, Melissa A. (CMS/OC)</vt:lpwstr>
  </property>
  <property fmtid="{D5CDD505-2E9C-101B-9397-08002B2CF9AE}" pid="7" name="_PreviousAdHocReviewCycleID">
    <vt:i4>1701336774</vt:i4>
  </property>
</Properties>
</file>