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3" r:id="rId6"/>
  </p:sldMasterIdLst>
  <p:notesMasterIdLst>
    <p:notesMasterId r:id="rId14"/>
  </p:notesMasterIdLst>
  <p:sldIdLst>
    <p:sldId id="257" r:id="rId7"/>
    <p:sldId id="296" r:id="rId8"/>
    <p:sldId id="305" r:id="rId9"/>
    <p:sldId id="299" r:id="rId10"/>
    <p:sldId id="304" r:id="rId11"/>
    <p:sldId id="301" r:id="rId12"/>
    <p:sldId id="2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e Hartz" initials="VH" lastIdx="2" clrIdx="0">
    <p:extLst>
      <p:ext uri="{19B8F6BF-5375-455C-9EA6-DF929625EA0E}">
        <p15:presenceInfo xmlns:p15="http://schemas.microsoft.com/office/powerpoint/2012/main" userId="Valerie Hartz" providerId="None"/>
      </p:ext>
    </p:extLst>
  </p:cmAuthor>
  <p:cmAuthor id="2" name="Matthew Schmid" initials="MS" lastIdx="8" clrIdx="1">
    <p:extLst>
      <p:ext uri="{19B8F6BF-5375-455C-9EA6-DF929625EA0E}">
        <p15:presenceInfo xmlns:p15="http://schemas.microsoft.com/office/powerpoint/2012/main" userId="Matthew Schm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08" autoAdjust="0"/>
    <p:restoredTop sz="92448" autoAdjust="0"/>
  </p:normalViewPr>
  <p:slideViewPr>
    <p:cSldViewPr snapToGrid="0">
      <p:cViewPr varScale="1">
        <p:scale>
          <a:sx n="60" d="100"/>
          <a:sy n="60" d="100"/>
        </p:scale>
        <p:origin x="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128D8-038E-4ADB-964A-A52B27618C13}" type="datetimeFigureOut">
              <a:rPr lang="en-US" smtClean="0"/>
              <a:t>09/28/2021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D720D-5DF5-48CB-8663-69E5E3303D43}" type="slidenum">
              <a:rPr lang="en-US" smtClean="0"/>
              <a:t>‹#›</a:t>
            </a:fld>
            <a:endParaRPr lang="en-US"/>
          </a:p>
        </p:txBody>
      </p:sp>
    </p:spTree>
    <p:extLst>
      <p:ext uri="{BB962C8B-B14F-4D97-AF65-F5344CB8AC3E}">
        <p14:creationId xmlns:p14="http://schemas.microsoft.com/office/powerpoint/2010/main" val="391764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Welcome to, CMS IT Governance Training, LCID Expiration and Next Steps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this brief presentation we’ll explain what a Life Cycle ID Expiration is, how we handle upcoming Life Cycle ID expirations, and the next steps to take for a project team.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9BD720D-5DF5-48CB-8663-69E5E3303D43}" type="slidenum">
              <a:rPr lang="en-US" smtClean="0"/>
              <a:t>1</a:t>
            </a:fld>
            <a:endParaRPr lang="en-US"/>
          </a:p>
        </p:txBody>
      </p:sp>
    </p:spTree>
    <p:extLst>
      <p:ext uri="{BB962C8B-B14F-4D97-AF65-F5344CB8AC3E}">
        <p14:creationId xmlns:p14="http://schemas.microsoft.com/office/powerpoint/2010/main" val="627588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LCID is a record of approval for your IT Planned activities, from a capital investment and planning perspective.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LCIDS are issued by the CMS IT Governance Function during the Initiate phase of the Target Life Cycle.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CMS IT Governance Team has actually covered both what a LCID is, and intro to the TLC in other trainings available here on the TLC Training Library on CMS.gov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BD720D-5DF5-48CB-8663-69E5E3303D43}" type="slidenum">
              <a:rPr lang="en-US" smtClean="0"/>
              <a:t>2</a:t>
            </a:fld>
            <a:endParaRPr lang="en-US"/>
          </a:p>
        </p:txBody>
      </p:sp>
    </p:spTree>
    <p:extLst>
      <p:ext uri="{BB962C8B-B14F-4D97-AF65-F5344CB8AC3E}">
        <p14:creationId xmlns:p14="http://schemas.microsoft.com/office/powerpoint/2010/main" val="160895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 why do LCIDs expire?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LCIDs have a fixed expiration date for a number of reasons: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First, if you are engaged in IT development work, it provides a check-in point for CMS IT leadership to stay up to date with how development is going and offer technical assistance to your project if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Second, it allows for planning lead time and informs you about any needed next steps within the CMS IT Governance framework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Third, federal legislation requires the IT Governance function to review and approve each new or re-competed contract, and so old LCIDs are retired and new LCIDs are issued at the point of contract review, denoting a completed review.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LCIDs expire upon the end of a contract's Period of Performance or a project's Target Completion Date, and may be extended as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Finally, the LCID timeline keeps your CMS IT System profile up to date with where you are in the Target Life Cycle, simplifying IT governance reviews.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9BD720D-5DF5-48CB-8663-69E5E3303D43}" type="slidenum">
              <a:rPr lang="en-US" smtClean="0"/>
              <a:t>3</a:t>
            </a:fld>
            <a:endParaRPr lang="en-US"/>
          </a:p>
        </p:txBody>
      </p:sp>
    </p:spTree>
    <p:extLst>
      <p:ext uri="{BB962C8B-B14F-4D97-AF65-F5344CB8AC3E}">
        <p14:creationId xmlns:p14="http://schemas.microsoft.com/office/powerpoint/2010/main" val="162728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are LCID expirations handled?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CMS IT Governance Team keeps track of all LCIDs issued for IT Projects and reaches out to project teams prior to expiration of the LCID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IT Governance team will send an email with all the details of the project, and will ask the project team for a quick update on the project's status.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email includes a simple table, where the project team checks a box, and if needed provides updated dates for the project's Period of Performance or Target Completion Date.  LCIDs may then be extended as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quick run-down of the statuses provided for IT Projects in Development 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"Initial Development completed, and project is live in production". Here we ask the project team to provide the live production date as well as the end date of the final option year of the contract.  This status denotes the successful completion of a project or MVP and the transition to the Operate phase of the TLC.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"Initial development partially completed, and on scheduled to be live in production". Much like the previous status, we ask the project team to provide the scheduled go live date, and the end date of the final option year of the contract.  This status demonstrates that you may need to stay in the Develop Phase of the TLC a bit longer than initially anticipated, and it will establish a new check-in point with IT governance at a later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"Development effort is encountering difficulties and we'd be interested in learning more about available technical assistance". Here, the project team would solely provide their target completion date, and the CMS IT Governance team would follow-up with the project team to set-up a small meeting with the appropriate subject matter experts to discuss options and help with any issues the project team may be facing.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final two options for IT Projects in Development are "Project cancelled" and "project on hold".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IT Projects or services that are in O&amp;M, the statuses provided 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current contract Period of Performance, is not being extended" Where the project team simply enters the Period of Performance end date as well as whether "A new contract action (Re-compete) is being planned" and what the timeline is for that procurement.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 extension (not a re-compete) of the current period of performance is being planned" and the project team provides the new planned contract expiration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finally, "Contract support is no longer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If you're unsure of what option to select, or if none of the provide options are an exact fit, you can provide your own status, or reach out</a:t>
            </a:r>
            <a:endParaRPr lang="en-US" dirty="0"/>
          </a:p>
        </p:txBody>
      </p:sp>
      <p:sp>
        <p:nvSpPr>
          <p:cNvPr id="4" name="Slide Number Placeholder 3"/>
          <p:cNvSpPr>
            <a:spLocks noGrp="1"/>
          </p:cNvSpPr>
          <p:nvPr>
            <p:ph type="sldNum" sz="quarter" idx="5"/>
          </p:nvPr>
        </p:nvSpPr>
        <p:spPr/>
        <p:txBody>
          <a:bodyPr/>
          <a:lstStyle/>
          <a:p>
            <a:fld id="{29BD720D-5DF5-48CB-8663-69E5E3303D43}" type="slidenum">
              <a:rPr lang="en-US" smtClean="0"/>
              <a:t>4</a:t>
            </a:fld>
            <a:endParaRPr lang="en-US"/>
          </a:p>
        </p:txBody>
      </p:sp>
    </p:spTree>
    <p:extLst>
      <p:ext uri="{BB962C8B-B14F-4D97-AF65-F5344CB8AC3E}">
        <p14:creationId xmlns:p14="http://schemas.microsoft.com/office/powerpoint/2010/main" val="2873232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Much like the status for standard IT contracts, the IT Governance Team will also reach out prior to the end of the Period of Performance for IAAs.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Here the IT Governance Team doesn't provide a set of statuses to choose from, but instead asks a few simple questions regarding the IAA.  IAAs often don’t change significantly from year to year, and IT Governance generally can extend your LCID expiration date, rather than issuing you a new 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These questions 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Will the IAA will be renewed?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Describe any planned changes to service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much of a cost increase do you anticipate over what you are currently spending?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is the new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IT Development work is occurring, when is the project scheduled to be in live production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to please let us know if you'd like any technical assistance.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9BD720D-5DF5-48CB-8663-69E5E3303D43}" type="slidenum">
              <a:rPr lang="en-US" smtClean="0"/>
              <a:t>5</a:t>
            </a:fld>
            <a:endParaRPr lang="en-US"/>
          </a:p>
        </p:txBody>
      </p:sp>
    </p:spTree>
    <p:extLst>
      <p:ext uri="{BB962C8B-B14F-4D97-AF65-F5344CB8AC3E}">
        <p14:creationId xmlns:p14="http://schemas.microsoft.com/office/powerpoint/2010/main" val="238672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next steps for project teams is pretty simple. All you have to do is select one of the statuses for your project, or provide quick answers to the questions posed for IAAs, that we covered previously, and input dates where provided, and that's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From there, the IT Governance team handles your response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with any applicable information or needed next steps, and will extend your LCID if necessary and provide you the new LCID expiration date for your project or IAA, and will follow up again, prior to that new expiration date provided.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9BD720D-5DF5-48CB-8663-69E5E3303D43}" type="slidenum">
              <a:rPr lang="en-US" smtClean="0"/>
              <a:t>6</a:t>
            </a:fld>
            <a:endParaRPr lang="en-US"/>
          </a:p>
        </p:txBody>
      </p:sp>
    </p:spTree>
    <p:extLst>
      <p:ext uri="{BB962C8B-B14F-4D97-AF65-F5344CB8AC3E}">
        <p14:creationId xmlns:p14="http://schemas.microsoft.com/office/powerpoint/2010/main" val="104682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questions about IT Governance, or for more information, you may Contact Us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IT underscore Governance at CMS dot HHS dot gov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more information, or to access the other trainings mentioned, or numerous other trainings and information we provide, please visit</a:t>
            </a:r>
            <a:r>
              <a:rPr lang="en-US" sz="1100" dirty="0">
                <a:effectLst/>
                <a:latin typeface="Calibri" panose="020F0502020204030204" pitchFamily="34" charset="0"/>
                <a:ea typeface="Calibri" panose="020F0502020204030204" pitchFamily="34" charset="0"/>
                <a:cs typeface="Times New Roman" panose="02020603050405020304" pitchFamily="18" charset="0"/>
              </a:rPr>
              <a:t> www dot CMS dot gov slash TLC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BD720D-5DF5-48CB-8663-69E5E3303D43}" type="slidenum">
              <a:rPr lang="en-US" smtClean="0"/>
              <a:t>7</a:t>
            </a:fld>
            <a:endParaRPr lang="en-US"/>
          </a:p>
        </p:txBody>
      </p:sp>
    </p:spTree>
    <p:extLst>
      <p:ext uri="{BB962C8B-B14F-4D97-AF65-F5344CB8AC3E}">
        <p14:creationId xmlns:p14="http://schemas.microsoft.com/office/powerpoint/2010/main" val="360878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A589FC-04D2-489B-8352-D5ED2424626C}" type="datetimeFigureOut">
              <a:rPr lang="en-US" smtClean="0"/>
              <a:t>09/28/2021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200428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589FC-04D2-489B-8352-D5ED2424626C}" type="datetimeFigureOut">
              <a:rPr lang="en-US" smtClean="0"/>
              <a:t>09/28/2021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108791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589FC-04D2-489B-8352-D5ED2424626C}" type="datetimeFigureOut">
              <a:rPr lang="en-US" smtClean="0"/>
              <a:t>09/28/2021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3380449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0" y="5489576"/>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928255" y="441383"/>
            <a:ext cx="9144000" cy="745048"/>
          </a:xfrm>
        </p:spPr>
        <p:txBody>
          <a:bodyPr anchor="b"/>
          <a:lstStyle>
            <a:lvl1pPr algn="l">
              <a:defRPr sz="500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928255" y="1313847"/>
            <a:ext cx="9144000" cy="3922296"/>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descr="Centers for Medicare &amp; Medicaid Servic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
        <p:nvSpPr>
          <p:cNvPr id="13" name="Slide Number Placeholder 11">
            <a:extLst>
              <a:ext uri="{FF2B5EF4-FFF2-40B4-BE49-F238E27FC236}">
                <a16:creationId xmlns:a16="http://schemas.microsoft.com/office/drawing/2014/main" id="{08C1CF7C-DA1A-9048-96D3-65FAA26B0560}"/>
              </a:ext>
            </a:extLst>
          </p:cNvPr>
          <p:cNvSpPr txBox="1">
            <a:spLocks/>
          </p:cNvSpPr>
          <p:nvPr userDrawn="1"/>
        </p:nvSpPr>
        <p:spPr>
          <a:xfrm>
            <a:off x="11684000" y="86783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1" name="Slide Number Placeholder 11">
            <a:extLst>
              <a:ext uri="{FF2B5EF4-FFF2-40B4-BE49-F238E27FC236}">
                <a16:creationId xmlns:a16="http://schemas.microsoft.com/office/drawing/2014/main" id="{4CFDC215-D833-8540-8BFB-0127BAA005AC}"/>
              </a:ext>
            </a:extLst>
          </p:cNvPr>
          <p:cNvSpPr txBox="1">
            <a:spLocks/>
          </p:cNvSpPr>
          <p:nvPr userDrawn="1"/>
        </p:nvSpPr>
        <p:spPr>
          <a:xfrm>
            <a:off x="11887200" y="88815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3" name="Slide Number Placeholder 11">
            <a:extLst>
              <a:ext uri="{FF2B5EF4-FFF2-40B4-BE49-F238E27FC236}">
                <a16:creationId xmlns:a16="http://schemas.microsoft.com/office/drawing/2014/main" id="{832E31FA-E8D8-7C45-B8FD-B59CA11ECBD5}"/>
              </a:ext>
            </a:extLst>
          </p:cNvPr>
          <p:cNvSpPr txBox="1">
            <a:spLocks/>
          </p:cNvSpPr>
          <p:nvPr userDrawn="1"/>
        </p:nvSpPr>
        <p:spPr>
          <a:xfrm>
            <a:off x="12090400" y="90847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dirty="0"/>
          </a:p>
        </p:txBody>
      </p:sp>
      <p:sp>
        <p:nvSpPr>
          <p:cNvPr id="27" name="Date Placeholder 3">
            <a:extLst>
              <a:ext uri="{FF2B5EF4-FFF2-40B4-BE49-F238E27FC236}">
                <a16:creationId xmlns:a16="http://schemas.microsoft.com/office/drawing/2014/main" id="{6154B9DD-26C6-7D40-9996-2C42CA136E00}"/>
              </a:ext>
            </a:extLst>
          </p:cNvPr>
          <p:cNvSpPr>
            <a:spLocks noGrp="1"/>
          </p:cNvSpPr>
          <p:nvPr>
            <p:ph type="dt" sz="half" idx="11"/>
          </p:nvPr>
        </p:nvSpPr>
        <p:spPr>
          <a:xfrm>
            <a:off x="838200" y="6356351"/>
            <a:ext cx="2743200" cy="365125"/>
          </a:xfrm>
          <a:prstGeom prst="rect">
            <a:avLst/>
          </a:prstGeom>
        </p:spPr>
        <p:txBody>
          <a:bodyPr/>
          <a:lstStyle/>
          <a:p>
            <a:endParaRPr lang="en-US" dirty="0"/>
          </a:p>
        </p:txBody>
      </p:sp>
      <p:sp>
        <p:nvSpPr>
          <p:cNvPr id="28" name="Footer Placeholder 4">
            <a:extLst>
              <a:ext uri="{FF2B5EF4-FFF2-40B4-BE49-F238E27FC236}">
                <a16:creationId xmlns:a16="http://schemas.microsoft.com/office/drawing/2014/main" id="{F7A32B59-52F2-1D4E-8130-7FC2452037F0}"/>
              </a:ext>
            </a:extLst>
          </p:cNvPr>
          <p:cNvSpPr>
            <a:spLocks noGrp="1"/>
          </p:cNvSpPr>
          <p:nvPr>
            <p:ph type="ftr" sz="quarter" idx="12"/>
          </p:nvPr>
        </p:nvSpPr>
        <p:spPr>
          <a:xfrm>
            <a:off x="4038600" y="6356351"/>
            <a:ext cx="4114800" cy="365125"/>
          </a:xfrm>
          <a:prstGeom prst="rect">
            <a:avLst/>
          </a:prstGeom>
        </p:spPr>
        <p:txBody>
          <a:bodyPr/>
          <a:lstStyle/>
          <a:p>
            <a:endParaRPr lang="en-US" dirty="0"/>
          </a:p>
        </p:txBody>
      </p:sp>
      <p:pic>
        <p:nvPicPr>
          <p:cNvPr id="12" name="Picture" descr="TLC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05953" y="2"/>
            <a:ext cx="2476424" cy="146957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a:extLst>
              <a:ext uri="{FF2B5EF4-FFF2-40B4-BE49-F238E27FC236}">
                <a16:creationId xmlns:a16="http://schemas.microsoft.com/office/drawing/2014/main" id="{9FCF8D2C-F720-E04C-8BAA-8E3D608222C5}"/>
              </a:ext>
            </a:extLst>
          </p:cNvPr>
          <p:cNvSpPr>
            <a:spLocks noGrp="1"/>
          </p:cNvSpPr>
          <p:nvPr>
            <p:ph type="sldNum" sz="quarter" idx="4"/>
          </p:nvPr>
        </p:nvSpPr>
        <p:spPr>
          <a:xfrm>
            <a:off x="9637486" y="6356351"/>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76762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980158-E38B-4638-B1D1-7CA26B198FCF}" type="datetimeFigureOut">
              <a:rPr lang="en-US" smtClean="0"/>
              <a:t>09/28/2021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391834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0158-E38B-4638-B1D1-7CA26B198FCF}" type="datetimeFigureOut">
              <a:rPr lang="en-US" smtClean="0"/>
              <a:t>09/28/2021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2097545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980158-E38B-4638-B1D1-7CA26B198FCF}" type="datetimeFigureOut">
              <a:rPr lang="en-US" smtClean="0"/>
              <a:t>09/28/2021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167839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980158-E38B-4638-B1D1-7CA26B198FCF}" type="datetimeFigureOut">
              <a:rPr lang="en-US" smtClean="0"/>
              <a:t>09/28/2021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2843851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980158-E38B-4638-B1D1-7CA26B198FCF}" type="datetimeFigureOut">
              <a:rPr lang="en-US" smtClean="0"/>
              <a:t>09/28/2021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3541584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980158-E38B-4638-B1D1-7CA26B198FCF}" type="datetimeFigureOut">
              <a:rPr lang="en-US" smtClean="0"/>
              <a:t>09/28/2021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247833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80158-E38B-4638-B1D1-7CA26B198FCF}" type="datetimeFigureOut">
              <a:rPr lang="en-US" smtClean="0"/>
              <a:t>09/28/2021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19362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589FC-04D2-489B-8352-D5ED2424626C}" type="datetimeFigureOut">
              <a:rPr lang="en-US" smtClean="0"/>
              <a:t>09/28/2021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2259083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980158-E38B-4638-B1D1-7CA26B198FCF}" type="datetimeFigureOut">
              <a:rPr lang="en-US" smtClean="0"/>
              <a:t>09/28/2021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322495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980158-E38B-4638-B1D1-7CA26B198FCF}" type="datetimeFigureOut">
              <a:rPr lang="en-US" smtClean="0"/>
              <a:t>09/28/2021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3137760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0158-E38B-4638-B1D1-7CA26B198FCF}" type="datetimeFigureOut">
              <a:rPr lang="en-US" smtClean="0"/>
              <a:t>09/28/2021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573645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0158-E38B-4638-B1D1-7CA26B198FCF}" type="datetimeFigureOut">
              <a:rPr lang="en-US" smtClean="0"/>
              <a:t>09/28/2021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47117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A589FC-04D2-489B-8352-D5ED2424626C}" type="datetimeFigureOut">
              <a:rPr lang="en-US" smtClean="0"/>
              <a:t>09/28/2021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283208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A589FC-04D2-489B-8352-D5ED2424626C}" type="datetimeFigureOut">
              <a:rPr lang="en-US" smtClean="0"/>
              <a:t>09/28/2021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409066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A589FC-04D2-489B-8352-D5ED2424626C}" type="datetimeFigureOut">
              <a:rPr lang="en-US" smtClean="0"/>
              <a:t>09/28/2021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365268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A589FC-04D2-489B-8352-D5ED2424626C}" type="datetimeFigureOut">
              <a:rPr lang="en-US" smtClean="0"/>
              <a:t>09/28/2021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317128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589FC-04D2-489B-8352-D5ED2424626C}" type="datetimeFigureOut">
              <a:rPr lang="en-US" smtClean="0"/>
              <a:t>09/28/2021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10552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A589FC-04D2-489B-8352-D5ED2424626C}" type="datetimeFigureOut">
              <a:rPr lang="en-US" smtClean="0"/>
              <a:t>09/28/2021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218766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A589FC-04D2-489B-8352-D5ED2424626C}" type="datetimeFigureOut">
              <a:rPr lang="en-US" smtClean="0"/>
              <a:t>09/28/2021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213328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589FC-04D2-489B-8352-D5ED2424626C}" type="datetimeFigureOut">
              <a:rPr lang="en-US" smtClean="0"/>
              <a:t>09/28/2021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6839-1874-4304-A8AB-F34CA49D66DD}" type="slidenum">
              <a:rPr lang="en-US" smtClean="0"/>
              <a:t>‹#›</a:t>
            </a:fld>
            <a:endParaRPr lang="en-US"/>
          </a:p>
        </p:txBody>
      </p:sp>
    </p:spTree>
    <p:extLst>
      <p:ext uri="{BB962C8B-B14F-4D97-AF65-F5344CB8AC3E}">
        <p14:creationId xmlns:p14="http://schemas.microsoft.com/office/powerpoint/2010/main" val="2787862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80158-E38B-4638-B1D1-7CA26B198FCF}" type="datetimeFigureOut">
              <a:rPr lang="en-US" smtClean="0"/>
              <a:t>09/28/2021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0E710-FD6D-4325-94DE-4674AFC68AE1}" type="slidenum">
              <a:rPr lang="en-US" smtClean="0"/>
              <a:t>‹#›</a:t>
            </a:fld>
            <a:endParaRPr lang="en-US"/>
          </a:p>
        </p:txBody>
      </p:sp>
    </p:spTree>
    <p:extLst>
      <p:ext uri="{BB962C8B-B14F-4D97-AF65-F5344CB8AC3E}">
        <p14:creationId xmlns:p14="http://schemas.microsoft.com/office/powerpoint/2010/main" val="110658426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cms.gov/TLC" TargetMode="External"/><Relationship Id="rId5" Type="http://schemas.openxmlformats.org/officeDocument/2006/relationships/hyperlink" Target="mailto:IT_Governance@cms.hhs.gov"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759889-41E2-0144-9DF6-29FFD801F7BF}"/>
              </a:ext>
            </a:extLst>
          </p:cNvPr>
          <p:cNvSpPr>
            <a:spLocks noGrp="1"/>
          </p:cNvSpPr>
          <p:nvPr>
            <p:ph type="ctrTitle"/>
          </p:nvPr>
        </p:nvSpPr>
        <p:spPr>
          <a:xfrm>
            <a:off x="1425944" y="1235792"/>
            <a:ext cx="9144000" cy="745048"/>
          </a:xfrm>
        </p:spPr>
        <p:txBody>
          <a:bodyPr>
            <a:noAutofit/>
          </a:bodyPr>
          <a:lstStyle/>
          <a:p>
            <a:pPr algn="ctr"/>
            <a:r>
              <a:rPr lang="en-US" sz="4000" dirty="0">
                <a:effectLst>
                  <a:outerShdw blurRad="38100" dist="38100" dir="2700000" algn="tl">
                    <a:srgbClr val="000000">
                      <a:alpha val="43137"/>
                    </a:srgbClr>
                  </a:outerShdw>
                </a:effectLst>
                <a:latin typeface="+mn-lt"/>
                <a:ea typeface="ＭＳ Ｐゴシック" pitchFamily="34" charset="-128"/>
                <a:cs typeface="Arial" panose="020B0604020202020204" pitchFamily="34" charset="0"/>
              </a:rPr>
              <a:t>CMS IT Governance Training</a:t>
            </a:r>
            <a:endParaRPr lang="en-US" sz="4000" strike="sngStrike" dirty="0">
              <a:solidFill>
                <a:srgbClr val="FF0000"/>
              </a:solidFill>
              <a:effectLst>
                <a:outerShdw blurRad="38100" dist="38100" dir="2700000" algn="tl">
                  <a:srgbClr val="000000">
                    <a:alpha val="43137"/>
                  </a:srgbClr>
                </a:outerShdw>
              </a:effectLst>
              <a:latin typeface="+mn-lt"/>
            </a:endParaRPr>
          </a:p>
        </p:txBody>
      </p:sp>
      <p:sp>
        <p:nvSpPr>
          <p:cNvPr id="15" name="Content Placeholder 2">
            <a:extLst>
              <a:ext uri="{FF2B5EF4-FFF2-40B4-BE49-F238E27FC236}">
                <a16:creationId xmlns:a16="http://schemas.microsoft.com/office/drawing/2014/main" id="{0B4DEF07-DE18-D14A-86E0-6C6D7DDCC57B}"/>
              </a:ext>
            </a:extLst>
          </p:cNvPr>
          <p:cNvSpPr>
            <a:spLocks noGrp="1"/>
          </p:cNvSpPr>
          <p:nvPr>
            <p:ph type="body" sz="quarter" idx="10"/>
          </p:nvPr>
        </p:nvSpPr>
        <p:spPr>
          <a:xfrm>
            <a:off x="1592316" y="2626850"/>
            <a:ext cx="9007368" cy="1974684"/>
          </a:xfrm>
        </p:spPr>
        <p:txBody>
          <a:bodyPr>
            <a:noAutofit/>
          </a:bodyPr>
          <a:lstStyle/>
          <a:p>
            <a:pPr marL="0" indent="0" algn="ctr">
              <a:buNone/>
            </a:pPr>
            <a:r>
              <a:rPr lang="en-US" sz="4400" dirty="0">
                <a:effectLst>
                  <a:outerShdw blurRad="38100" dist="38100" dir="2700000" algn="tl">
                    <a:srgbClr val="000000">
                      <a:alpha val="43137"/>
                    </a:srgbClr>
                  </a:outerShdw>
                </a:effectLst>
                <a:latin typeface="+mn-lt"/>
              </a:rPr>
              <a:t>Life Cycle ID (LCID)</a:t>
            </a:r>
          </a:p>
          <a:p>
            <a:pPr marL="0" indent="0" algn="ctr">
              <a:buNone/>
            </a:pPr>
            <a:r>
              <a:rPr lang="en-US" sz="4400" dirty="0">
                <a:effectLst>
                  <a:outerShdw blurRad="38100" dist="38100" dir="2700000" algn="tl">
                    <a:srgbClr val="000000">
                      <a:alpha val="43137"/>
                    </a:srgbClr>
                  </a:outerShdw>
                </a:effectLst>
                <a:latin typeface="+mn-lt"/>
              </a:rPr>
              <a:t>Expiration &amp; Next Steps</a:t>
            </a:r>
            <a:endParaRPr lang="en-US" sz="2000" i="1" dirty="0">
              <a:effectLst>
                <a:outerShdw blurRad="38100" dist="38100" dir="2700000" algn="tl">
                  <a:srgbClr val="000000">
                    <a:alpha val="43137"/>
                  </a:srgbClr>
                </a:outerShdw>
              </a:effectLst>
              <a:latin typeface="+mn-lt"/>
            </a:endParaRPr>
          </a:p>
        </p:txBody>
      </p:sp>
      <p:pic>
        <p:nvPicPr>
          <p:cNvPr id="5" name="Audio 4">
            <a:hlinkClick r:id="" action="ppaction://media"/>
            <a:extLst>
              <a:ext uri="{FF2B5EF4-FFF2-40B4-BE49-F238E27FC236}">
                <a16:creationId xmlns:a16="http://schemas.microsoft.com/office/drawing/2014/main" id="{2957241C-8959-4FA1-8E23-1D0B064BBB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49448370"/>
      </p:ext>
    </p:extLst>
  </p:cSld>
  <p:clrMapOvr>
    <a:masterClrMapping/>
  </p:clrMapOvr>
  <mc:AlternateContent xmlns:mc="http://schemas.openxmlformats.org/markup-compatibility/2006" xmlns:p14="http://schemas.microsoft.com/office/powerpoint/2010/main">
    <mc:Choice Requires="p14">
      <p:transition spd="slow" p14:dur="2000" advTm="16324"/>
    </mc:Choice>
    <mc:Fallback xmlns="">
      <p:transition spd="slow" advTm="163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b="1" dirty="0">
                <a:effectLst>
                  <a:outerShdw blurRad="38100" dist="38100" dir="2700000" algn="tl">
                    <a:srgbClr val="000000">
                      <a:alpha val="43137"/>
                    </a:srgbClr>
                  </a:outerShdw>
                </a:effectLst>
              </a:rPr>
              <a:t>What is a Life Cycle ID?</a:t>
            </a:r>
          </a:p>
        </p:txBody>
      </p:sp>
      <p:sp>
        <p:nvSpPr>
          <p:cNvPr id="5" name="Text Placeholder 4">
            <a:extLst>
              <a:ext uri="{FF2B5EF4-FFF2-40B4-BE49-F238E27FC236}">
                <a16:creationId xmlns:a16="http://schemas.microsoft.com/office/drawing/2014/main" id="{F0DA2260-27C7-4BE9-9E30-9A5685E1DA0B}"/>
              </a:ext>
            </a:extLst>
          </p:cNvPr>
          <p:cNvSpPr>
            <a:spLocks noGrp="1"/>
          </p:cNvSpPr>
          <p:nvPr>
            <p:ph type="body" sz="quarter" idx="10"/>
          </p:nvPr>
        </p:nvSpPr>
        <p:spPr/>
        <p:txBody>
          <a:bodyPr>
            <a:normAutofit fontScale="92500" lnSpcReduction="20000"/>
          </a:bodyPr>
          <a:lstStyle/>
          <a:p>
            <a:pPr marL="285750" indent="-285750">
              <a:buFont typeface="Wingdings" panose="05000000000000000000" pitchFamily="2" charset="2"/>
              <a:buChar char="Ø"/>
            </a:pPr>
            <a:r>
              <a:rPr lang="en-US" dirty="0">
                <a:latin typeface="+mn-lt"/>
              </a:rPr>
              <a:t>A Life Cycle ID (LCID) serves as a record of approval for your planned IT activities, from a capital investment and planning perspective.</a:t>
            </a:r>
          </a:p>
          <a:p>
            <a:pPr marL="285750" indent="-285750">
              <a:buFont typeface="Wingdings" panose="05000000000000000000" pitchFamily="2" charset="2"/>
              <a:buChar char="Ø"/>
            </a:pPr>
            <a:r>
              <a:rPr lang="en-US" dirty="0">
                <a:latin typeface="+mn-lt"/>
              </a:rPr>
              <a:t>The CMS IT Governance function issues LCIDs during the Initiate phase of the Target Life Cycle.</a:t>
            </a:r>
          </a:p>
          <a:p>
            <a:pPr marL="285750" indent="-285750">
              <a:buFont typeface="Wingdings" panose="05000000000000000000" pitchFamily="2" charset="2"/>
              <a:buChar char="Ø"/>
            </a:pPr>
            <a:r>
              <a:rPr lang="en-US" dirty="0">
                <a:latin typeface="+mn-lt"/>
              </a:rPr>
              <a:t>The EASi System generates LCIDs and also distributes them via email.</a:t>
            </a:r>
          </a:p>
          <a:p>
            <a:pPr marL="285750" indent="-285750">
              <a:buFont typeface="Wingdings" panose="05000000000000000000" pitchFamily="2" charset="2"/>
              <a:buChar char="Ø"/>
            </a:pPr>
            <a:r>
              <a:rPr lang="en-US" dirty="0">
                <a:latin typeface="+mn-lt"/>
              </a:rPr>
              <a:t>LCIDs expire upon the end of a contract’s Period of Performance (</a:t>
            </a:r>
            <a:r>
              <a:rPr lang="en-US" dirty="0" err="1">
                <a:latin typeface="+mn-lt"/>
              </a:rPr>
              <a:t>PoP</a:t>
            </a:r>
            <a:r>
              <a:rPr lang="en-US" dirty="0">
                <a:latin typeface="+mn-lt"/>
              </a:rPr>
              <a:t>) or a project’s Target Completion Date.</a:t>
            </a:r>
          </a:p>
          <a:p>
            <a:pPr marL="285750" indent="-285750">
              <a:buFont typeface="Wingdings" panose="05000000000000000000" pitchFamily="2" charset="2"/>
              <a:buChar char="Ø"/>
            </a:pPr>
            <a:r>
              <a:rPr lang="en-US" dirty="0">
                <a:latin typeface="+mn-lt"/>
              </a:rPr>
              <a:t>This expiration of a LCID is in place so the CMS IT Governance Team can get an update on the status of a project.</a:t>
            </a:r>
          </a:p>
          <a:p>
            <a:endParaRPr lang="en-US" dirty="0">
              <a:latin typeface="+mn-lt"/>
            </a:endParaRPr>
          </a:p>
        </p:txBody>
      </p:sp>
      <p:pic>
        <p:nvPicPr>
          <p:cNvPr id="3" name="Audio 2">
            <a:hlinkClick r:id="" action="ppaction://media"/>
            <a:extLst>
              <a:ext uri="{FF2B5EF4-FFF2-40B4-BE49-F238E27FC236}">
                <a16:creationId xmlns:a16="http://schemas.microsoft.com/office/drawing/2014/main" id="{4D7A7F70-6DEC-414C-8297-0FA881E327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600365346"/>
      </p:ext>
    </p:extLst>
  </p:cSld>
  <p:clrMapOvr>
    <a:masterClrMapping/>
  </p:clrMapOvr>
  <mc:AlternateContent xmlns:mc="http://schemas.openxmlformats.org/markup-compatibility/2006" xmlns:p14="http://schemas.microsoft.com/office/powerpoint/2010/main">
    <mc:Choice Requires="p14">
      <p:transition spd="slow" p14:dur="2000" advTm="29349"/>
    </mc:Choice>
    <mc:Fallback xmlns="">
      <p:transition spd="slow" advTm="293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b="1" dirty="0">
                <a:effectLst>
                  <a:outerShdw blurRad="38100" dist="38100" dir="2700000" algn="tl">
                    <a:srgbClr val="000000">
                      <a:alpha val="43137"/>
                    </a:srgbClr>
                  </a:outerShdw>
                </a:effectLst>
              </a:rPr>
              <a:t>Why do LCIDs Expire?</a:t>
            </a:r>
          </a:p>
        </p:txBody>
      </p:sp>
      <p:sp>
        <p:nvSpPr>
          <p:cNvPr id="5" name="Text Placeholder 2">
            <a:extLst>
              <a:ext uri="{FF2B5EF4-FFF2-40B4-BE49-F238E27FC236}">
                <a16:creationId xmlns:a16="http://schemas.microsoft.com/office/drawing/2014/main" id="{F5E81ADD-C30F-43B8-95EF-2FF492F23E7D}"/>
              </a:ext>
            </a:extLst>
          </p:cNvPr>
          <p:cNvSpPr>
            <a:spLocks noGrp="1"/>
          </p:cNvSpPr>
          <p:nvPr>
            <p:ph type="body" sz="quarter" idx="10"/>
          </p:nvPr>
        </p:nvSpPr>
        <p:spPr>
          <a:xfrm>
            <a:off x="945505" y="1313847"/>
            <a:ext cx="9785753" cy="3922296"/>
          </a:xfrm>
        </p:spPr>
        <p:txBody>
          <a:bodyPr/>
          <a:lstStyle/>
          <a:p>
            <a:pPr marL="285750" indent="-285750">
              <a:spcAft>
                <a:spcPts val="1200"/>
              </a:spcAft>
              <a:buFont typeface="Wingdings" panose="05000000000000000000" pitchFamily="2" charset="2"/>
              <a:buChar char="Ø"/>
            </a:pPr>
            <a:r>
              <a:rPr lang="en-US" sz="2600" dirty="0">
                <a:latin typeface="+mn-lt"/>
              </a:rPr>
              <a:t>LCIDs expire for a number of reasons:</a:t>
            </a:r>
          </a:p>
          <a:p>
            <a:pPr marL="966788" lvl="1" indent="-225425">
              <a:buFont typeface="Wingdings" panose="05000000000000000000" pitchFamily="2" charset="2"/>
              <a:buChar char="§"/>
            </a:pPr>
            <a:r>
              <a:rPr lang="en-US" dirty="0"/>
              <a:t>Provides a check-in point for CMS IT Leadership to stay up to date with your IT development work, and offer technical assistance if needed.</a:t>
            </a:r>
          </a:p>
          <a:p>
            <a:pPr marL="966788" lvl="1" indent="-225425">
              <a:buFont typeface="Wingdings" panose="05000000000000000000" pitchFamily="2" charset="2"/>
              <a:buChar char="§"/>
            </a:pPr>
            <a:r>
              <a:rPr lang="en-US" dirty="0"/>
              <a:t>Allows for planning lead time to ensure you’re familiar with the next steps through IT Governance.</a:t>
            </a:r>
          </a:p>
          <a:p>
            <a:pPr marL="966788" lvl="1" indent="-225425">
              <a:buFont typeface="Wingdings" panose="05000000000000000000" pitchFamily="2" charset="2"/>
              <a:buChar char="§"/>
            </a:pPr>
            <a:r>
              <a:rPr lang="en-US" dirty="0"/>
              <a:t>Federal legislation requires IT Governance to review and approve each new or recompeted contract.</a:t>
            </a:r>
          </a:p>
          <a:p>
            <a:pPr marL="966788" lvl="1" indent="-225425">
              <a:buFont typeface="Wingdings" panose="05000000000000000000" pitchFamily="2" charset="2"/>
              <a:buChar char="§"/>
            </a:pPr>
            <a:r>
              <a:rPr lang="en-US" dirty="0"/>
              <a:t>LCIDs expire upon the end of a contract’s Period of Performance (</a:t>
            </a:r>
            <a:r>
              <a:rPr lang="en-US" dirty="0" err="1"/>
              <a:t>PoP</a:t>
            </a:r>
            <a:r>
              <a:rPr lang="en-US" dirty="0"/>
              <a:t>) or a project’s Target Completion Date.</a:t>
            </a:r>
          </a:p>
          <a:p>
            <a:pPr marL="966788" lvl="1" indent="-225425">
              <a:buFont typeface="Wingdings" panose="05000000000000000000" pitchFamily="2" charset="2"/>
              <a:buChar char="§"/>
            </a:pPr>
            <a:endParaRPr lang="en-US" sz="2400" dirty="0"/>
          </a:p>
          <a:p>
            <a:endParaRPr lang="en-US" dirty="0"/>
          </a:p>
        </p:txBody>
      </p:sp>
      <p:pic>
        <p:nvPicPr>
          <p:cNvPr id="2050" name="Picture">
            <a:extLst>
              <a:ext uri="{FF2B5EF4-FFF2-40B4-BE49-F238E27FC236}">
                <a16:creationId xmlns:a16="http://schemas.microsoft.com/office/drawing/2014/main" id="{14007BAE-D206-4D8B-88DB-7630AB919FEF}"/>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286" y="3554083"/>
            <a:ext cx="1484597" cy="2099332"/>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D84959B0-CB7F-4028-9DE4-A7CE2B3F22A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92108943"/>
      </p:ext>
    </p:extLst>
  </p:cSld>
  <p:clrMapOvr>
    <a:masterClrMapping/>
  </p:clrMapOvr>
  <mc:AlternateContent xmlns:mc="http://schemas.openxmlformats.org/markup-compatibility/2006" xmlns:p14="http://schemas.microsoft.com/office/powerpoint/2010/main">
    <mc:Choice Requires="p14">
      <p:transition spd="slow" p14:dur="2000" advTm="64596"/>
    </mc:Choice>
    <mc:Fallback xmlns="">
      <p:transition spd="slow" advTm="645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298" y="244997"/>
            <a:ext cx="11056509" cy="745048"/>
          </a:xfrm>
        </p:spPr>
        <p:txBody>
          <a:bodyPr>
            <a:normAutofit/>
          </a:bodyPr>
          <a:lstStyle/>
          <a:p>
            <a:pPr algn="ctr"/>
            <a:r>
              <a:rPr lang="en-US" sz="4000" b="1" dirty="0">
                <a:effectLst>
                  <a:outerShdw blurRad="38100" dist="38100" dir="2700000" algn="tl">
                    <a:srgbClr val="000000">
                      <a:alpha val="43137"/>
                    </a:srgbClr>
                  </a:outerShdw>
                </a:effectLst>
              </a:rPr>
              <a:t>Handling an Upcoming LCID Expiration</a:t>
            </a:r>
          </a:p>
        </p:txBody>
      </p:sp>
      <p:sp>
        <p:nvSpPr>
          <p:cNvPr id="4" name="Text Placeholder 2">
            <a:extLst>
              <a:ext uri="{FF2B5EF4-FFF2-40B4-BE49-F238E27FC236}">
                <a16:creationId xmlns:a16="http://schemas.microsoft.com/office/drawing/2014/main" id="{51DF547A-F71C-48BF-B5F8-971A7752EAB3}"/>
              </a:ext>
            </a:extLst>
          </p:cNvPr>
          <p:cNvSpPr txBox="1"/>
          <p:nvPr/>
        </p:nvSpPr>
        <p:spPr>
          <a:xfrm>
            <a:off x="592020" y="1088788"/>
            <a:ext cx="10301955" cy="2646878"/>
          </a:xfrm>
          <a:prstGeom prst="rect">
            <a:avLst/>
          </a:prstGeom>
          <a:noFill/>
        </p:spPr>
        <p:txBody>
          <a:bodyPr wrap="square" rtlCol="0">
            <a:spAutoFit/>
          </a:bodyPr>
          <a:lstStyle/>
          <a:p>
            <a:pPr marL="285750" indent="-285750">
              <a:buFont typeface="Wingdings" panose="05000000000000000000" pitchFamily="2" charset="2"/>
              <a:buChar char="Ø"/>
            </a:pPr>
            <a:r>
              <a:rPr lang="en-US" sz="2600" dirty="0"/>
              <a:t>CMS IT Governance Team keeps track of LCIDs and reaches out to project teams prior to the LCIDs expiration.</a:t>
            </a:r>
          </a:p>
          <a:p>
            <a:pPr marL="285750" indent="-285750">
              <a:buFont typeface="Wingdings" panose="05000000000000000000" pitchFamily="2" charset="2"/>
              <a:buChar char="Ø"/>
            </a:pPr>
            <a:endParaRPr lang="en-US" sz="1000" dirty="0"/>
          </a:p>
          <a:p>
            <a:pPr marL="285750" indent="-285750">
              <a:buFont typeface="Wingdings" panose="05000000000000000000" pitchFamily="2" charset="2"/>
              <a:buChar char="Ø"/>
            </a:pPr>
            <a:r>
              <a:rPr lang="en-US" sz="2600" dirty="0"/>
              <a:t>Project teams will be sent an email from the IT Governance Team, asking to provide a quick update on the project’s status.</a:t>
            </a:r>
          </a:p>
          <a:p>
            <a:pPr marL="285750" indent="-285750">
              <a:buFont typeface="Wingdings" panose="05000000000000000000" pitchFamily="2" charset="2"/>
              <a:buChar char="Ø"/>
            </a:pPr>
            <a:endParaRPr lang="en-US" sz="2600" dirty="0"/>
          </a:p>
          <a:p>
            <a:pPr marL="285750" indent="-285750">
              <a:buFont typeface="Wingdings" panose="05000000000000000000" pitchFamily="2" charset="2"/>
              <a:buChar char="Ø"/>
            </a:pPr>
            <a:endParaRPr lang="en-US" sz="2600" dirty="0"/>
          </a:p>
        </p:txBody>
      </p:sp>
      <p:graphicFrame>
        <p:nvGraphicFramePr>
          <p:cNvPr id="5" name="Table 3">
            <a:extLst>
              <a:ext uri="{FF2B5EF4-FFF2-40B4-BE49-F238E27FC236}">
                <a16:creationId xmlns:a16="http://schemas.microsoft.com/office/drawing/2014/main" id="{88601092-BBFE-49A9-84AA-4BE8179F783C}"/>
              </a:ext>
            </a:extLst>
          </p:cNvPr>
          <p:cNvGraphicFramePr>
            <a:graphicFrameLocks noGrp="1"/>
          </p:cNvGraphicFramePr>
          <p:nvPr>
            <p:extLst>
              <p:ext uri="{D42A27DB-BD31-4B8C-83A1-F6EECF244321}">
                <p14:modId xmlns:p14="http://schemas.microsoft.com/office/powerpoint/2010/main" val="2978156150"/>
              </p:ext>
            </p:extLst>
          </p:nvPr>
        </p:nvGraphicFramePr>
        <p:xfrm>
          <a:off x="1011677" y="3059507"/>
          <a:ext cx="9462642" cy="2346016"/>
        </p:xfrm>
        <a:graphic>
          <a:graphicData uri="http://schemas.openxmlformats.org/drawingml/2006/table">
            <a:tbl>
              <a:tblPr firstRow="1" firstCol="1" bandRow="1">
                <a:tableStyleId>{0660B408-B3CF-4A94-85FC-2B1E0A45F4A2}</a:tableStyleId>
              </a:tblPr>
              <a:tblGrid>
                <a:gridCol w="806613">
                  <a:extLst>
                    <a:ext uri="{9D8B030D-6E8A-4147-A177-3AD203B41FA5}">
                      <a16:colId xmlns:a16="http://schemas.microsoft.com/office/drawing/2014/main" val="3062109985"/>
                    </a:ext>
                  </a:extLst>
                </a:gridCol>
                <a:gridCol w="8656029">
                  <a:extLst>
                    <a:ext uri="{9D8B030D-6E8A-4147-A177-3AD203B41FA5}">
                      <a16:colId xmlns:a16="http://schemas.microsoft.com/office/drawing/2014/main" val="3791316725"/>
                    </a:ext>
                  </a:extLst>
                </a:gridCol>
              </a:tblGrid>
              <a:tr h="342467">
                <a:tc>
                  <a:txBody>
                    <a:bodyPr/>
                    <a:lstStyle/>
                    <a:p>
                      <a:pPr marL="0" marR="0">
                        <a:spcBef>
                          <a:spcPts val="0"/>
                        </a:spcBef>
                        <a:spcAft>
                          <a:spcPts val="0"/>
                        </a:spcAft>
                      </a:pPr>
                      <a:r>
                        <a:rPr lang="en-US" sz="1000" dirty="0">
                          <a:solidFill>
                            <a:schemeClr val="tx1"/>
                          </a:solidFill>
                          <a:effectLst/>
                        </a:rPr>
                        <a:t>Check One</a:t>
                      </a:r>
                      <a:endParaRPr lang="en-US" sz="1100" dirty="0">
                        <a:solidFill>
                          <a:schemeClr val="tx1"/>
                        </a:solidFill>
                        <a:effectLst/>
                        <a:latin typeface="Times New Roman" panose="02020603050405020304" pitchFamily="18" charset="0"/>
                        <a:ea typeface="Calibri" panose="020F0502020204030204" pitchFamily="34" charset="0"/>
                      </a:endParaRPr>
                    </a:p>
                  </a:txBody>
                  <a:tcPr marL="61339" marR="61339" marT="0" marB="0"/>
                </a:tc>
                <a:tc>
                  <a:txBody>
                    <a:bodyPr/>
                    <a:lstStyle/>
                    <a:p>
                      <a:pPr marL="0" marR="0" algn="ctr">
                        <a:spcBef>
                          <a:spcPts val="0"/>
                        </a:spcBef>
                        <a:spcAft>
                          <a:spcPts val="0"/>
                        </a:spcAft>
                      </a:pPr>
                      <a:r>
                        <a:rPr lang="en-US" sz="1600" dirty="0">
                          <a:solidFill>
                            <a:schemeClr val="tx1"/>
                          </a:solidFill>
                          <a:effectLst/>
                        </a:rPr>
                        <a:t>Project Status</a:t>
                      </a:r>
                      <a:endParaRPr lang="en-US" sz="1600" dirty="0">
                        <a:solidFill>
                          <a:schemeClr val="tx1"/>
                        </a:solidFill>
                        <a:effectLst/>
                        <a:latin typeface="Times New Roman" panose="02020603050405020304" pitchFamily="18" charset="0"/>
                        <a:ea typeface="Calibri" panose="020F0502020204030204" pitchFamily="34" charset="0"/>
                      </a:endParaRPr>
                    </a:p>
                  </a:txBody>
                  <a:tcPr marL="61339" marR="61339" marT="0" marB="0"/>
                </a:tc>
                <a:extLst>
                  <a:ext uri="{0D108BD9-81ED-4DB2-BD59-A6C34878D82A}">
                    <a16:rowId xmlns:a16="http://schemas.microsoft.com/office/drawing/2014/main" val="2334075466"/>
                  </a:ext>
                </a:extLst>
              </a:tr>
              <a:tr h="169875">
                <a:tc>
                  <a:txBody>
                    <a:bodyPr/>
                    <a:lstStyle/>
                    <a:p>
                      <a:pPr marL="0" marR="0" algn="ctr">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endParaRPr>
                    </a:p>
                  </a:txBody>
                  <a:tcPr marL="61339" marR="61339" marT="0" marB="0"/>
                </a:tc>
                <a:tc>
                  <a:txBody>
                    <a:bodyPr/>
                    <a:lstStyle/>
                    <a:p>
                      <a:pPr marL="0" marR="0">
                        <a:spcBef>
                          <a:spcPts val="0"/>
                        </a:spcBef>
                        <a:spcAft>
                          <a:spcPts val="0"/>
                        </a:spcAft>
                      </a:pPr>
                      <a:r>
                        <a:rPr lang="en-US" sz="1000" u="sng" dirty="0">
                          <a:effectLst/>
                        </a:rPr>
                        <a:t>IT Development Projects</a:t>
                      </a:r>
                      <a:endParaRPr lang="en-US" sz="1100" dirty="0">
                        <a:effectLst/>
                        <a:latin typeface="Times New Roman" panose="02020603050405020304" pitchFamily="18" charset="0"/>
                        <a:ea typeface="Calibri" panose="020F0502020204030204" pitchFamily="34" charset="0"/>
                      </a:endParaRPr>
                    </a:p>
                  </a:txBody>
                  <a:tcPr marL="61339" marR="61339" marT="0" marB="0"/>
                </a:tc>
                <a:extLst>
                  <a:ext uri="{0D108BD9-81ED-4DB2-BD59-A6C34878D82A}">
                    <a16:rowId xmlns:a16="http://schemas.microsoft.com/office/drawing/2014/main" val="166848082"/>
                  </a:ext>
                </a:extLst>
              </a:tr>
              <a:tr h="169875">
                <a:tc>
                  <a:txBody>
                    <a:bodyPr/>
                    <a:lstStyle/>
                    <a:p>
                      <a:pPr marL="0" marR="0" algn="ctr">
                        <a:spcBef>
                          <a:spcPts val="0"/>
                        </a:spcBef>
                        <a:spcAft>
                          <a:spcPts val="0"/>
                        </a:spcAft>
                      </a:pPr>
                      <a:r>
                        <a:rPr lang="en-US" sz="1000" dirty="0">
                          <a:effectLst/>
                        </a:rPr>
                        <a:t>☐</a:t>
                      </a:r>
                      <a:endParaRPr lang="en-US" sz="1100" dirty="0">
                        <a:effectLst/>
                        <a:latin typeface="Times New Roman" panose="02020603050405020304" pitchFamily="18" charset="0"/>
                        <a:ea typeface="Calibri" panose="020F0502020204030204" pitchFamily="34" charset="0"/>
                      </a:endParaRPr>
                    </a:p>
                  </a:txBody>
                  <a:tcPr marL="61339" marR="61339" marT="0" marB="0"/>
                </a:tc>
                <a:tc>
                  <a:txBody>
                    <a:bodyPr/>
                    <a:lstStyle/>
                    <a:p>
                      <a:pPr marL="0" marR="0">
                        <a:spcBef>
                          <a:spcPts val="0"/>
                        </a:spcBef>
                        <a:spcAft>
                          <a:spcPts val="0"/>
                        </a:spcAft>
                      </a:pPr>
                      <a:r>
                        <a:rPr lang="en-US" sz="1000" dirty="0">
                          <a:effectLst/>
                        </a:rPr>
                        <a:t>Initial development completed, project is live in production as of date: __________.  Final contract option year expires on date: ________.</a:t>
                      </a:r>
                      <a:endParaRPr lang="en-US" sz="1100" dirty="0">
                        <a:effectLst/>
                        <a:latin typeface="Times New Roman" panose="02020603050405020304" pitchFamily="18" charset="0"/>
                        <a:ea typeface="Calibri" panose="020F0502020204030204" pitchFamily="34" charset="0"/>
                      </a:endParaRPr>
                    </a:p>
                  </a:txBody>
                  <a:tcPr marL="61339" marR="61339" marT="0" marB="0"/>
                </a:tc>
                <a:extLst>
                  <a:ext uri="{0D108BD9-81ED-4DB2-BD59-A6C34878D82A}">
                    <a16:rowId xmlns:a16="http://schemas.microsoft.com/office/drawing/2014/main" val="1264060203"/>
                  </a:ext>
                </a:extLst>
              </a:tr>
              <a:tr h="169875">
                <a:tc>
                  <a:txBody>
                    <a:bodyPr/>
                    <a:lstStyle/>
                    <a:p>
                      <a:pPr marL="0" marR="0" algn="ctr">
                        <a:spcBef>
                          <a:spcPts val="0"/>
                        </a:spcBef>
                        <a:spcAft>
                          <a:spcPts val="0"/>
                        </a:spcAft>
                      </a:pPr>
                      <a:r>
                        <a:rPr lang="en-US" sz="1000" dirty="0">
                          <a:effectLst/>
                        </a:rPr>
                        <a:t>☐</a:t>
                      </a:r>
                      <a:endParaRPr lang="en-US" sz="1100" dirty="0">
                        <a:effectLst/>
                        <a:latin typeface="Times New Roman" panose="02020603050405020304" pitchFamily="18" charset="0"/>
                        <a:ea typeface="Calibri" panose="020F0502020204030204" pitchFamily="34" charset="0"/>
                      </a:endParaRPr>
                    </a:p>
                  </a:txBody>
                  <a:tcPr marL="61339" marR="61339" marT="0" marB="0"/>
                </a:tc>
                <a:tc>
                  <a:txBody>
                    <a:bodyPr/>
                    <a:lstStyle/>
                    <a:p>
                      <a:pPr marL="0" marR="0">
                        <a:spcBef>
                          <a:spcPts val="0"/>
                        </a:spcBef>
                        <a:spcAft>
                          <a:spcPts val="0"/>
                        </a:spcAft>
                      </a:pPr>
                      <a:r>
                        <a:rPr lang="en-US" sz="1000" dirty="0">
                          <a:effectLst/>
                        </a:rPr>
                        <a:t>Initial development partially completed, and on schedule to be live in production as of date: ________.  Final contract option year expires on date: ________.</a:t>
                      </a:r>
                      <a:endParaRPr lang="en-US" sz="1100" dirty="0">
                        <a:effectLst/>
                        <a:latin typeface="Times New Roman" panose="02020603050405020304" pitchFamily="18" charset="0"/>
                        <a:ea typeface="Calibri" panose="020F0502020204030204" pitchFamily="34" charset="0"/>
                      </a:endParaRPr>
                    </a:p>
                  </a:txBody>
                  <a:tcPr marL="61339" marR="61339" marT="0" marB="0"/>
                </a:tc>
                <a:extLst>
                  <a:ext uri="{0D108BD9-81ED-4DB2-BD59-A6C34878D82A}">
                    <a16:rowId xmlns:a16="http://schemas.microsoft.com/office/drawing/2014/main" val="4027546193"/>
                  </a:ext>
                </a:extLst>
              </a:tr>
              <a:tr h="225546">
                <a:tc>
                  <a:txBody>
                    <a:bodyPr/>
                    <a:lstStyle/>
                    <a:p>
                      <a:pPr marL="0" marR="0" algn="ctr">
                        <a:spcBef>
                          <a:spcPts val="0"/>
                        </a:spcBef>
                        <a:spcAft>
                          <a:spcPts val="0"/>
                        </a:spcAft>
                      </a:pPr>
                      <a:r>
                        <a:rPr lang="en-US" sz="1000" dirty="0">
                          <a:effectLst/>
                        </a:rPr>
                        <a:t>☐</a:t>
                      </a:r>
                      <a:endParaRPr lang="en-US" sz="1100" dirty="0">
                        <a:effectLst/>
                        <a:latin typeface="Times New Roman" panose="02020603050405020304" pitchFamily="18" charset="0"/>
                        <a:ea typeface="Calibri" panose="020F0502020204030204" pitchFamily="34" charset="0"/>
                      </a:endParaRPr>
                    </a:p>
                  </a:txBody>
                  <a:tcPr marL="61339" marR="61339" marT="0" marB="0"/>
                </a:tc>
                <a:tc>
                  <a:txBody>
                    <a:bodyPr/>
                    <a:lstStyle/>
                    <a:p>
                      <a:pPr marL="0" marR="0">
                        <a:spcBef>
                          <a:spcPts val="0"/>
                        </a:spcBef>
                        <a:spcAft>
                          <a:spcPts val="0"/>
                        </a:spcAft>
                      </a:pPr>
                      <a:r>
                        <a:rPr lang="en-US" sz="1000" dirty="0">
                          <a:effectLst/>
                        </a:rPr>
                        <a:t>Development effort is encountering difficulties and we’d be interested in learning more about available technical assistance.  Target completion (live in production) date is _________.</a:t>
                      </a:r>
                      <a:endParaRPr lang="en-US" sz="1100" dirty="0">
                        <a:effectLst/>
                        <a:latin typeface="Times New Roman" panose="02020603050405020304" pitchFamily="18" charset="0"/>
                        <a:ea typeface="Calibri" panose="020F0502020204030204" pitchFamily="34" charset="0"/>
                      </a:endParaRPr>
                    </a:p>
                  </a:txBody>
                  <a:tcPr marL="61339" marR="61339" marT="0" marB="0"/>
                </a:tc>
                <a:extLst>
                  <a:ext uri="{0D108BD9-81ED-4DB2-BD59-A6C34878D82A}">
                    <a16:rowId xmlns:a16="http://schemas.microsoft.com/office/drawing/2014/main" val="54461983"/>
                  </a:ext>
                </a:extLst>
              </a:tr>
              <a:tr h="169875">
                <a:tc>
                  <a:txBody>
                    <a:bodyPr/>
                    <a:lstStyle/>
                    <a:p>
                      <a:pPr marL="0" marR="0" algn="ctr">
                        <a:spcBef>
                          <a:spcPts val="0"/>
                        </a:spcBef>
                        <a:spcAft>
                          <a:spcPts val="0"/>
                        </a:spcAft>
                      </a:pPr>
                      <a:r>
                        <a:rPr lang="en-US" sz="1000" dirty="0">
                          <a:effectLst/>
                        </a:rPr>
                        <a:t>☐</a:t>
                      </a:r>
                      <a:endParaRPr lang="en-US" sz="1100" dirty="0">
                        <a:effectLst/>
                        <a:latin typeface="Times New Roman" panose="02020603050405020304" pitchFamily="18" charset="0"/>
                        <a:ea typeface="Calibri" panose="020F0502020204030204" pitchFamily="34" charset="0"/>
                      </a:endParaRPr>
                    </a:p>
                  </a:txBody>
                  <a:tcPr marL="61339" marR="61339" marT="0" marB="0"/>
                </a:tc>
                <a:tc>
                  <a:txBody>
                    <a:bodyPr/>
                    <a:lstStyle/>
                    <a:p>
                      <a:pPr marL="0" marR="0">
                        <a:spcBef>
                          <a:spcPts val="0"/>
                        </a:spcBef>
                        <a:spcAft>
                          <a:spcPts val="0"/>
                        </a:spcAft>
                      </a:pPr>
                      <a:r>
                        <a:rPr lang="en-US" sz="1000" dirty="0">
                          <a:effectLst/>
                        </a:rPr>
                        <a:t>Project cancelled</a:t>
                      </a:r>
                      <a:endParaRPr lang="en-US" sz="1100" dirty="0">
                        <a:effectLst/>
                        <a:latin typeface="Times New Roman" panose="02020603050405020304" pitchFamily="18" charset="0"/>
                        <a:ea typeface="Calibri" panose="020F0502020204030204" pitchFamily="34" charset="0"/>
                      </a:endParaRPr>
                    </a:p>
                  </a:txBody>
                  <a:tcPr marL="61339" marR="61339" marT="0" marB="0"/>
                </a:tc>
                <a:extLst>
                  <a:ext uri="{0D108BD9-81ED-4DB2-BD59-A6C34878D82A}">
                    <a16:rowId xmlns:a16="http://schemas.microsoft.com/office/drawing/2014/main" val="4213040756"/>
                  </a:ext>
                </a:extLst>
              </a:tr>
              <a:tr h="169875">
                <a:tc>
                  <a:txBody>
                    <a:bodyPr/>
                    <a:lstStyle/>
                    <a:p>
                      <a:pPr marL="0" marR="0" algn="ctr">
                        <a:spcBef>
                          <a:spcPts val="0"/>
                        </a:spcBef>
                        <a:spcAft>
                          <a:spcPts val="0"/>
                        </a:spcAft>
                      </a:pPr>
                      <a:r>
                        <a:rPr lang="en-US" sz="1000" dirty="0">
                          <a:effectLst/>
                        </a:rPr>
                        <a:t>☐</a:t>
                      </a:r>
                      <a:endParaRPr lang="en-US" sz="1100" dirty="0">
                        <a:effectLst/>
                        <a:latin typeface="Times New Roman" panose="02020603050405020304" pitchFamily="18" charset="0"/>
                        <a:ea typeface="Calibri" panose="020F0502020204030204" pitchFamily="34" charset="0"/>
                      </a:endParaRPr>
                    </a:p>
                  </a:txBody>
                  <a:tcPr marL="61339" marR="61339" marT="0" marB="0"/>
                </a:tc>
                <a:tc>
                  <a:txBody>
                    <a:bodyPr/>
                    <a:lstStyle/>
                    <a:p>
                      <a:pPr marL="0" marR="0">
                        <a:spcBef>
                          <a:spcPts val="0"/>
                        </a:spcBef>
                        <a:spcAft>
                          <a:spcPts val="0"/>
                        </a:spcAft>
                      </a:pPr>
                      <a:r>
                        <a:rPr lang="en-US" sz="1000" dirty="0">
                          <a:effectLst/>
                        </a:rPr>
                        <a:t>Project on hold</a:t>
                      </a:r>
                      <a:endParaRPr lang="en-US" sz="1100" dirty="0">
                        <a:effectLst/>
                        <a:latin typeface="Times New Roman" panose="02020603050405020304" pitchFamily="18" charset="0"/>
                        <a:ea typeface="Calibri" panose="020F0502020204030204" pitchFamily="34" charset="0"/>
                      </a:endParaRPr>
                    </a:p>
                  </a:txBody>
                  <a:tcPr marL="61339" marR="61339" marT="0" marB="0"/>
                </a:tc>
                <a:extLst>
                  <a:ext uri="{0D108BD9-81ED-4DB2-BD59-A6C34878D82A}">
                    <a16:rowId xmlns:a16="http://schemas.microsoft.com/office/drawing/2014/main" val="1985477845"/>
                  </a:ext>
                </a:extLst>
              </a:tr>
              <a:tr h="169875">
                <a:tc>
                  <a:txBody>
                    <a:bodyPr/>
                    <a:lstStyle/>
                    <a:p>
                      <a:pPr marL="0" marR="0" algn="ctr">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endParaRPr>
                    </a:p>
                  </a:txBody>
                  <a:tcPr marL="61339" marR="61339" marT="0" marB="0"/>
                </a:tc>
                <a:tc>
                  <a:txBody>
                    <a:bodyPr/>
                    <a:lstStyle/>
                    <a:p>
                      <a:pPr marL="0" marR="0">
                        <a:spcBef>
                          <a:spcPts val="0"/>
                        </a:spcBef>
                        <a:spcAft>
                          <a:spcPts val="0"/>
                        </a:spcAft>
                      </a:pPr>
                      <a:r>
                        <a:rPr lang="en-US" sz="1000" u="sng" dirty="0">
                          <a:effectLst/>
                        </a:rPr>
                        <a:t>O&amp;M Projects/Services Contracts</a:t>
                      </a:r>
                      <a:endParaRPr lang="en-US" sz="1100" dirty="0">
                        <a:effectLst/>
                        <a:latin typeface="Times New Roman" panose="02020603050405020304" pitchFamily="18" charset="0"/>
                        <a:ea typeface="Calibri" panose="020F0502020204030204" pitchFamily="34" charset="0"/>
                      </a:endParaRPr>
                    </a:p>
                  </a:txBody>
                  <a:tcPr marL="61339" marR="61339" marT="0" marB="0"/>
                </a:tc>
                <a:extLst>
                  <a:ext uri="{0D108BD9-81ED-4DB2-BD59-A6C34878D82A}">
                    <a16:rowId xmlns:a16="http://schemas.microsoft.com/office/drawing/2014/main" val="1034669037"/>
                  </a:ext>
                </a:extLst>
              </a:tr>
              <a:tr h="339749">
                <a:tc>
                  <a:txBody>
                    <a:bodyPr/>
                    <a:lstStyle/>
                    <a:p>
                      <a:pPr marL="0" marR="0" algn="ctr">
                        <a:spcBef>
                          <a:spcPts val="0"/>
                        </a:spcBef>
                        <a:spcAft>
                          <a:spcPts val="0"/>
                        </a:spcAft>
                      </a:pPr>
                      <a:r>
                        <a:rPr lang="en-US" sz="1000" dirty="0">
                          <a:effectLst/>
                        </a:rPr>
                        <a:t>☐</a:t>
                      </a:r>
                      <a:endParaRPr lang="en-US" sz="1100" dirty="0">
                        <a:effectLst/>
                        <a:latin typeface="Times New Roman" panose="02020603050405020304" pitchFamily="18" charset="0"/>
                        <a:ea typeface="Calibri" panose="020F0502020204030204" pitchFamily="34" charset="0"/>
                      </a:endParaRPr>
                    </a:p>
                  </a:txBody>
                  <a:tcPr marL="61339" marR="61339" marT="0" marB="0"/>
                </a:tc>
                <a:tc>
                  <a:txBody>
                    <a:bodyPr/>
                    <a:lstStyle/>
                    <a:p>
                      <a:pPr marL="0" marR="0">
                        <a:spcBef>
                          <a:spcPts val="0"/>
                        </a:spcBef>
                        <a:spcAft>
                          <a:spcPts val="0"/>
                        </a:spcAft>
                      </a:pPr>
                      <a:r>
                        <a:rPr lang="en-US" sz="1000" dirty="0">
                          <a:effectLst/>
                        </a:rPr>
                        <a:t>This contract is not being extended and will end on date: __________. New contract action being planned (re-compete, IAA) - target date for release of solicitation, if applicable, is: _________.  Target award date is: ________.</a:t>
                      </a:r>
                      <a:endParaRPr lang="en-US" sz="1100" dirty="0">
                        <a:effectLst/>
                        <a:latin typeface="Times New Roman" panose="02020603050405020304" pitchFamily="18" charset="0"/>
                        <a:ea typeface="Calibri" panose="020F0502020204030204" pitchFamily="34" charset="0"/>
                      </a:endParaRPr>
                    </a:p>
                  </a:txBody>
                  <a:tcPr marL="61339" marR="61339" marT="0" marB="0"/>
                </a:tc>
                <a:extLst>
                  <a:ext uri="{0D108BD9-81ED-4DB2-BD59-A6C34878D82A}">
                    <a16:rowId xmlns:a16="http://schemas.microsoft.com/office/drawing/2014/main" val="777124903"/>
                  </a:ext>
                </a:extLst>
              </a:tr>
              <a:tr h="169875">
                <a:tc>
                  <a:txBody>
                    <a:bodyPr/>
                    <a:lstStyle/>
                    <a:p>
                      <a:pPr marL="0" marR="0" algn="ctr">
                        <a:spcBef>
                          <a:spcPts val="0"/>
                        </a:spcBef>
                        <a:spcAft>
                          <a:spcPts val="0"/>
                        </a:spcAft>
                      </a:pPr>
                      <a:r>
                        <a:rPr lang="en-US" sz="1000" dirty="0">
                          <a:effectLst/>
                        </a:rPr>
                        <a:t>☐</a:t>
                      </a:r>
                      <a:endParaRPr lang="en-US" sz="1100" dirty="0">
                        <a:effectLst/>
                        <a:latin typeface="Times New Roman" panose="02020603050405020304" pitchFamily="18" charset="0"/>
                        <a:ea typeface="Calibri" panose="020F0502020204030204" pitchFamily="34" charset="0"/>
                      </a:endParaRPr>
                    </a:p>
                  </a:txBody>
                  <a:tcPr marL="61339" marR="61339" marT="0" marB="0"/>
                </a:tc>
                <a:tc>
                  <a:txBody>
                    <a:bodyPr/>
                    <a:lstStyle/>
                    <a:p>
                      <a:pPr marL="0" marR="0">
                        <a:spcBef>
                          <a:spcPts val="0"/>
                        </a:spcBef>
                        <a:spcAft>
                          <a:spcPts val="0"/>
                        </a:spcAft>
                      </a:pPr>
                      <a:r>
                        <a:rPr lang="en-US" sz="1000" dirty="0">
                          <a:effectLst/>
                        </a:rPr>
                        <a:t>Contract extension (not re-compete) is being planned with new planned contract expiration date of: __________.</a:t>
                      </a:r>
                      <a:endParaRPr lang="en-US" sz="1100" dirty="0">
                        <a:effectLst/>
                        <a:latin typeface="Times New Roman" panose="02020603050405020304" pitchFamily="18" charset="0"/>
                        <a:ea typeface="Calibri" panose="020F0502020204030204" pitchFamily="34" charset="0"/>
                      </a:endParaRPr>
                    </a:p>
                  </a:txBody>
                  <a:tcPr marL="61339" marR="61339" marT="0" marB="0"/>
                </a:tc>
                <a:extLst>
                  <a:ext uri="{0D108BD9-81ED-4DB2-BD59-A6C34878D82A}">
                    <a16:rowId xmlns:a16="http://schemas.microsoft.com/office/drawing/2014/main" val="3837396863"/>
                  </a:ext>
                </a:extLst>
              </a:tr>
              <a:tr h="169875">
                <a:tc>
                  <a:txBody>
                    <a:bodyPr/>
                    <a:lstStyle/>
                    <a:p>
                      <a:pPr marL="0" marR="0" algn="ctr">
                        <a:spcBef>
                          <a:spcPts val="0"/>
                        </a:spcBef>
                        <a:spcAft>
                          <a:spcPts val="0"/>
                        </a:spcAft>
                      </a:pPr>
                      <a:r>
                        <a:rPr lang="en-US" sz="1000" dirty="0">
                          <a:effectLst/>
                        </a:rPr>
                        <a:t>☐</a:t>
                      </a:r>
                      <a:endParaRPr lang="en-US" sz="1100" dirty="0">
                        <a:effectLst/>
                        <a:latin typeface="Times New Roman" panose="02020603050405020304" pitchFamily="18" charset="0"/>
                        <a:ea typeface="Calibri" panose="020F0502020204030204" pitchFamily="34" charset="0"/>
                      </a:endParaRPr>
                    </a:p>
                  </a:txBody>
                  <a:tcPr marL="61339" marR="61339" marT="0" marB="0"/>
                </a:tc>
                <a:tc>
                  <a:txBody>
                    <a:bodyPr/>
                    <a:lstStyle/>
                    <a:p>
                      <a:pPr marL="0" marR="0">
                        <a:spcBef>
                          <a:spcPts val="0"/>
                        </a:spcBef>
                        <a:spcAft>
                          <a:spcPts val="0"/>
                        </a:spcAft>
                      </a:pPr>
                      <a:r>
                        <a:rPr lang="en-US" sz="1000" dirty="0">
                          <a:effectLst/>
                        </a:rPr>
                        <a:t>Contract support no longer needed</a:t>
                      </a:r>
                      <a:endParaRPr lang="en-US" sz="1100" dirty="0">
                        <a:effectLst/>
                        <a:latin typeface="Times New Roman" panose="02020603050405020304" pitchFamily="18" charset="0"/>
                        <a:ea typeface="Calibri" panose="020F0502020204030204" pitchFamily="34" charset="0"/>
                      </a:endParaRPr>
                    </a:p>
                  </a:txBody>
                  <a:tcPr marL="61339" marR="61339" marT="0" marB="0"/>
                </a:tc>
                <a:extLst>
                  <a:ext uri="{0D108BD9-81ED-4DB2-BD59-A6C34878D82A}">
                    <a16:rowId xmlns:a16="http://schemas.microsoft.com/office/drawing/2014/main" val="3961529073"/>
                  </a:ext>
                </a:extLst>
              </a:tr>
            </a:tbl>
          </a:graphicData>
        </a:graphic>
      </p:graphicFrame>
      <p:pic>
        <p:nvPicPr>
          <p:cNvPr id="8" name="Audio 7">
            <a:hlinkClick r:id="" action="ppaction://media"/>
            <a:extLst>
              <a:ext uri="{FF2B5EF4-FFF2-40B4-BE49-F238E27FC236}">
                <a16:creationId xmlns:a16="http://schemas.microsoft.com/office/drawing/2014/main" id="{EDE5C364-4C5A-4F5B-9CFC-8240E675A7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03559848"/>
      </p:ext>
    </p:extLst>
  </p:cSld>
  <p:clrMapOvr>
    <a:masterClrMapping/>
  </p:clrMapOvr>
  <mc:AlternateContent xmlns:mc="http://schemas.openxmlformats.org/markup-compatibility/2006" xmlns:p14="http://schemas.microsoft.com/office/powerpoint/2010/main">
    <mc:Choice Requires="p14">
      <p:transition spd="slow" p14:dur="2000" advTm="147040"/>
    </mc:Choice>
    <mc:Fallback xmlns="">
      <p:transition spd="slow" advTm="147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527" y="587596"/>
            <a:ext cx="9144000" cy="745048"/>
          </a:xfrm>
        </p:spPr>
        <p:txBody>
          <a:bodyPr>
            <a:noAutofit/>
          </a:bodyPr>
          <a:lstStyle/>
          <a:p>
            <a:pPr algn="ctr"/>
            <a:r>
              <a:rPr lang="en-US" sz="4000" b="1" dirty="0">
                <a:effectLst>
                  <a:outerShdw blurRad="38100" dist="38100" dir="2700000" algn="tl">
                    <a:srgbClr val="000000">
                      <a:alpha val="43137"/>
                    </a:srgbClr>
                  </a:outerShdw>
                </a:effectLst>
              </a:rPr>
              <a:t>Handling an Upcoming LCID Expiration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(Inter Agency Agreements)</a:t>
            </a:r>
          </a:p>
        </p:txBody>
      </p:sp>
      <p:sp>
        <p:nvSpPr>
          <p:cNvPr id="6" name="Text Placeholder 2">
            <a:extLst>
              <a:ext uri="{FF2B5EF4-FFF2-40B4-BE49-F238E27FC236}">
                <a16:creationId xmlns:a16="http://schemas.microsoft.com/office/drawing/2014/main" id="{6904C3DD-6746-4AB4-9CEF-4CEE7664F7A8}"/>
              </a:ext>
            </a:extLst>
          </p:cNvPr>
          <p:cNvSpPr>
            <a:spLocks noGrp="1"/>
          </p:cNvSpPr>
          <p:nvPr>
            <p:ph type="body" sz="quarter" idx="10"/>
          </p:nvPr>
        </p:nvSpPr>
        <p:spPr>
          <a:xfrm>
            <a:off x="812801" y="1579953"/>
            <a:ext cx="10218056" cy="1393371"/>
          </a:xfrm>
          <a:noFill/>
        </p:spPr>
        <p:txBody>
          <a:bodyPr>
            <a:noAutofit/>
          </a:bodyPr>
          <a:lstStyle/>
          <a:p>
            <a:pPr marL="285750" indent="-285750">
              <a:buFont typeface="Wingdings" panose="05000000000000000000" pitchFamily="2" charset="2"/>
              <a:buChar char="Ø"/>
            </a:pPr>
            <a:r>
              <a:rPr lang="en-US" sz="2600" dirty="0">
                <a:latin typeface="+mn-lt"/>
              </a:rPr>
              <a:t>CMS IT Governance Team keeps track of all IT related IAAs LCIDs and reaches out to project teams prior to the IAAs POP expiration</a:t>
            </a:r>
          </a:p>
          <a:p>
            <a:pPr marL="285750" indent="-285750">
              <a:buFont typeface="Wingdings" panose="05000000000000000000" pitchFamily="2" charset="2"/>
              <a:buChar char="Ø"/>
            </a:pPr>
            <a:r>
              <a:rPr lang="en-US" sz="2600" dirty="0">
                <a:latin typeface="+mn-lt"/>
              </a:rPr>
              <a:t>Questions asked by the IT Governance Team for upcoming IAA LCID Expirations:</a:t>
            </a:r>
          </a:p>
          <a:p>
            <a:pPr marL="285750" indent="-285750">
              <a:buFont typeface="Wingdings" panose="05000000000000000000" pitchFamily="2" charset="2"/>
              <a:buChar char="Ø"/>
            </a:pPr>
            <a:endParaRPr lang="en-US" sz="2600" dirty="0">
              <a:latin typeface="+mn-lt"/>
              <a:cs typeface="Arial" panose="020B0604020202020204" pitchFamily="34" charset="0"/>
            </a:endParaRPr>
          </a:p>
        </p:txBody>
      </p:sp>
      <p:graphicFrame>
        <p:nvGraphicFramePr>
          <p:cNvPr id="8" name="Table 3">
            <a:extLst>
              <a:ext uri="{FF2B5EF4-FFF2-40B4-BE49-F238E27FC236}">
                <a16:creationId xmlns:a16="http://schemas.microsoft.com/office/drawing/2014/main" id="{063D9530-1C95-4441-976B-DC917D48FF99}"/>
              </a:ext>
            </a:extLst>
          </p:cNvPr>
          <p:cNvGraphicFramePr>
            <a:graphicFrameLocks noGrp="1"/>
          </p:cNvGraphicFramePr>
          <p:nvPr>
            <p:extLst>
              <p:ext uri="{D42A27DB-BD31-4B8C-83A1-F6EECF244321}">
                <p14:modId xmlns:p14="http://schemas.microsoft.com/office/powerpoint/2010/main" val="109383051"/>
              </p:ext>
            </p:extLst>
          </p:nvPr>
        </p:nvGraphicFramePr>
        <p:xfrm>
          <a:off x="1451661" y="3398688"/>
          <a:ext cx="9038587" cy="1888097"/>
        </p:xfrm>
        <a:graphic>
          <a:graphicData uri="http://schemas.openxmlformats.org/drawingml/2006/table">
            <a:tbl>
              <a:tblPr firstRow="1" bandRow="1">
                <a:tableStyleId>{0660B408-B3CF-4A94-85FC-2B1E0A45F4A2}</a:tableStyleId>
              </a:tblPr>
              <a:tblGrid>
                <a:gridCol w="9038587">
                  <a:extLst>
                    <a:ext uri="{9D8B030D-6E8A-4147-A177-3AD203B41FA5}">
                      <a16:colId xmlns:a16="http://schemas.microsoft.com/office/drawing/2014/main" val="2173252366"/>
                    </a:ext>
                  </a:extLst>
                </a:gridCol>
              </a:tblGrid>
              <a:tr h="0">
                <a:tc>
                  <a:txBody>
                    <a:bodyPr/>
                    <a:lstStyle/>
                    <a:p>
                      <a:pPr marL="0" indent="0">
                        <a:buNone/>
                      </a:pPr>
                      <a:r>
                        <a:rPr lang="en-US" sz="1600" dirty="0">
                          <a:solidFill>
                            <a:schemeClr val="tx1"/>
                          </a:solidFill>
                          <a:latin typeface="+mn-lt"/>
                        </a:rPr>
                        <a:t>Please respond as to whether this IAA will be renewed and include the information below:</a:t>
                      </a:r>
                    </a:p>
                  </a:txBody>
                  <a:tcPr/>
                </a:tc>
                <a:extLst>
                  <a:ext uri="{0D108BD9-81ED-4DB2-BD59-A6C34878D82A}">
                    <a16:rowId xmlns:a16="http://schemas.microsoft.com/office/drawing/2014/main" val="1744081605"/>
                  </a:ext>
                </a:extLst>
              </a:tr>
              <a:tr h="340729">
                <a:tc>
                  <a:txBody>
                    <a:body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sz="1600" b="0" i="0" kern="1200" dirty="0">
                          <a:solidFill>
                            <a:schemeClr val="tx1"/>
                          </a:solidFill>
                          <a:latin typeface="+mn-lt"/>
                          <a:cs typeface="Arial" panose="020B0604020202020204" pitchFamily="34" charset="0"/>
                        </a:rPr>
                        <a:t>Describe any planned changes to service requirements</a:t>
                      </a:r>
                    </a:p>
                  </a:txBody>
                  <a:tcPr/>
                </a:tc>
                <a:extLst>
                  <a:ext uri="{0D108BD9-81ED-4DB2-BD59-A6C34878D82A}">
                    <a16:rowId xmlns:a16="http://schemas.microsoft.com/office/drawing/2014/main" val="1068474168"/>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sz="1600" b="0" i="0" kern="1200" dirty="0">
                          <a:solidFill>
                            <a:schemeClr val="tx1"/>
                          </a:solidFill>
                          <a:latin typeface="+mn-lt"/>
                          <a:cs typeface="Arial" panose="020B0604020202020204" pitchFamily="34" charset="0"/>
                        </a:rPr>
                        <a:t>How much of a cost increase do you anticipate over what you are currently spending? </a:t>
                      </a:r>
                    </a:p>
                  </a:txBody>
                  <a:tcPr/>
                </a:tc>
                <a:extLst>
                  <a:ext uri="{0D108BD9-81ED-4DB2-BD59-A6C34878D82A}">
                    <a16:rowId xmlns:a16="http://schemas.microsoft.com/office/drawing/2014/main" val="4141687782"/>
                  </a:ext>
                </a:extLst>
              </a:tr>
              <a:tr h="0">
                <a:tc>
                  <a:txBody>
                    <a:body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sz="1600" b="0" i="0" kern="1200" dirty="0">
                          <a:solidFill>
                            <a:schemeClr val="tx1"/>
                          </a:solidFill>
                          <a:latin typeface="+mn-lt"/>
                          <a:cs typeface="Arial" panose="020B0604020202020204" pitchFamily="34" charset="0"/>
                        </a:rPr>
                        <a:t>What is the new </a:t>
                      </a:r>
                      <a:r>
                        <a:rPr lang="en-US" sz="1600" b="0" i="0" kern="1200" dirty="0" err="1">
                          <a:solidFill>
                            <a:schemeClr val="tx1"/>
                          </a:solidFill>
                          <a:latin typeface="+mn-lt"/>
                          <a:cs typeface="Arial" panose="020B0604020202020204" pitchFamily="34" charset="0"/>
                        </a:rPr>
                        <a:t>PoP</a:t>
                      </a:r>
                      <a:r>
                        <a:rPr lang="en-US" sz="1600" b="0" i="0" kern="1200" dirty="0">
                          <a:solidFill>
                            <a:schemeClr val="tx1"/>
                          </a:solidFill>
                          <a:latin typeface="+mn-lt"/>
                          <a:cs typeface="Arial" panose="020B0604020202020204" pitchFamily="34" charset="0"/>
                        </a:rPr>
                        <a:t>?   </a:t>
                      </a:r>
                    </a:p>
                  </a:txBody>
                  <a:tcPr/>
                </a:tc>
                <a:extLst>
                  <a:ext uri="{0D108BD9-81ED-4DB2-BD59-A6C34878D82A}">
                    <a16:rowId xmlns:a16="http://schemas.microsoft.com/office/drawing/2014/main" val="2234651993"/>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sz="1600" b="0" i="0" kern="1200" dirty="0">
                          <a:solidFill>
                            <a:schemeClr val="tx1"/>
                          </a:solidFill>
                          <a:latin typeface="+mn-lt"/>
                          <a:cs typeface="Arial" panose="020B0604020202020204" pitchFamily="34" charset="0"/>
                        </a:rPr>
                        <a:t>If IT development work is occurring, when is the project scheduled to be live in production?  Please also let us know if you’d like to learn more about available technical assistance.</a:t>
                      </a:r>
                    </a:p>
                  </a:txBody>
                  <a:tcPr/>
                </a:tc>
                <a:extLst>
                  <a:ext uri="{0D108BD9-81ED-4DB2-BD59-A6C34878D82A}">
                    <a16:rowId xmlns:a16="http://schemas.microsoft.com/office/drawing/2014/main" val="1953169474"/>
                  </a:ext>
                </a:extLst>
              </a:tr>
            </a:tbl>
          </a:graphicData>
        </a:graphic>
      </p:graphicFrame>
      <p:pic>
        <p:nvPicPr>
          <p:cNvPr id="9" name="Audio 8">
            <a:hlinkClick r:id="" action="ppaction://media"/>
            <a:extLst>
              <a:ext uri="{FF2B5EF4-FFF2-40B4-BE49-F238E27FC236}">
                <a16:creationId xmlns:a16="http://schemas.microsoft.com/office/drawing/2014/main" id="{E6D4AC0D-E155-4D7B-930B-E548193C04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75929935"/>
      </p:ext>
    </p:extLst>
  </p:cSld>
  <p:clrMapOvr>
    <a:masterClrMapping/>
  </p:clrMapOvr>
  <mc:AlternateContent xmlns:mc="http://schemas.openxmlformats.org/markup-compatibility/2006" xmlns:p14="http://schemas.microsoft.com/office/powerpoint/2010/main">
    <mc:Choice Requires="p14">
      <p:transition spd="slow" p14:dur="2000" advTm="48072"/>
    </mc:Choice>
    <mc:Fallback xmlns="">
      <p:transition spd="slow" advTm="48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b="1" dirty="0">
                <a:effectLst>
                  <a:outerShdw blurRad="38100" dist="38100" dir="2700000" algn="tl">
                    <a:srgbClr val="000000">
                      <a:alpha val="43137"/>
                    </a:srgbClr>
                  </a:outerShdw>
                </a:effectLst>
              </a:rPr>
              <a:t>Next Steps</a:t>
            </a:r>
          </a:p>
        </p:txBody>
      </p:sp>
      <p:sp>
        <p:nvSpPr>
          <p:cNvPr id="8" name="Text Placeholder 2">
            <a:extLst>
              <a:ext uri="{FF2B5EF4-FFF2-40B4-BE49-F238E27FC236}">
                <a16:creationId xmlns:a16="http://schemas.microsoft.com/office/drawing/2014/main" id="{13FA724F-E11A-480A-8937-B516A6E82787}"/>
              </a:ext>
            </a:extLst>
          </p:cNvPr>
          <p:cNvSpPr>
            <a:spLocks noGrp="1"/>
          </p:cNvSpPr>
          <p:nvPr>
            <p:ph type="body" sz="quarter" idx="10"/>
          </p:nvPr>
        </p:nvSpPr>
        <p:spPr>
          <a:xfrm>
            <a:off x="928254" y="1572954"/>
            <a:ext cx="9992787" cy="2188163"/>
          </a:xfrm>
        </p:spPr>
        <p:txBody>
          <a:bodyPr>
            <a:normAutofit/>
          </a:bodyPr>
          <a:lstStyle/>
          <a:p>
            <a:pPr>
              <a:buFont typeface="Wingdings" panose="05000000000000000000" pitchFamily="2" charset="2"/>
              <a:buChar char="Ø"/>
            </a:pPr>
            <a:r>
              <a:rPr lang="en-US" sz="2600" dirty="0">
                <a:latin typeface="+mn-lt"/>
              </a:rPr>
              <a:t>Check one of the statuses, and provide an updated </a:t>
            </a:r>
            <a:r>
              <a:rPr lang="en-US" sz="2600" dirty="0" err="1">
                <a:latin typeface="+mn-lt"/>
              </a:rPr>
              <a:t>PoP</a:t>
            </a:r>
            <a:r>
              <a:rPr lang="en-US" sz="2600" dirty="0">
                <a:latin typeface="+mn-lt"/>
              </a:rPr>
              <a:t> or Target Completion date where necessary. THAT’S IT!</a:t>
            </a:r>
          </a:p>
          <a:p>
            <a:pPr marL="1884363">
              <a:buFont typeface="Wingdings" panose="05000000000000000000" pitchFamily="2" charset="2"/>
              <a:buChar char="Ø"/>
            </a:pPr>
            <a:r>
              <a:rPr lang="en-US" sz="2600" dirty="0">
                <a:latin typeface="+mn-lt"/>
              </a:rPr>
              <a:t>IT Governance Team will follow-up to your response with any applicable information and provide a new LCID expiration date, if applicable</a:t>
            </a:r>
          </a:p>
          <a:p>
            <a:endParaRPr lang="en-US" dirty="0">
              <a:latin typeface="+mn-lt"/>
            </a:endParaRPr>
          </a:p>
          <a:p>
            <a:endParaRPr lang="en-US" dirty="0"/>
          </a:p>
        </p:txBody>
      </p:sp>
      <p:pic>
        <p:nvPicPr>
          <p:cNvPr id="1026" name="Picture 3">
            <a:extLst>
              <a:ext uri="{FF2B5EF4-FFF2-40B4-BE49-F238E27FC236}">
                <a16:creationId xmlns:a16="http://schemas.microsoft.com/office/drawing/2014/main" id="{0F144661-E1FD-43E7-8E80-C7BCCB8FFE1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850" y="2967487"/>
            <a:ext cx="2352065" cy="2352065"/>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03101B20-EFA5-4F7C-B0B9-D91CE3845D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42279129"/>
      </p:ext>
    </p:extLst>
  </p:cSld>
  <p:clrMapOvr>
    <a:masterClrMapping/>
  </p:clrMapOvr>
  <mc:AlternateContent xmlns:mc="http://schemas.openxmlformats.org/markup-compatibility/2006" xmlns:p14="http://schemas.microsoft.com/office/powerpoint/2010/main">
    <mc:Choice Requires="p14">
      <p:transition spd="slow" p14:dur="2000" advTm="33035"/>
    </mc:Choice>
    <mc:Fallback xmlns="">
      <p:transition spd="slow" advTm="330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255" y="384822"/>
            <a:ext cx="9144000" cy="745048"/>
          </a:xfrm>
        </p:spPr>
        <p:txBody>
          <a:bodyPr>
            <a:normAutofit/>
          </a:bodyPr>
          <a:lstStyle/>
          <a:p>
            <a:pPr algn="ctr"/>
            <a:r>
              <a:rPr lang="en-US" sz="4000" b="1" dirty="0">
                <a:effectLst>
                  <a:outerShdw blurRad="38100" dist="38100" dir="2700000" algn="tl">
                    <a:srgbClr val="000000">
                      <a:alpha val="43137"/>
                    </a:srgbClr>
                  </a:outerShdw>
                </a:effectLst>
              </a:rPr>
              <a:t>Contact Us</a:t>
            </a:r>
          </a:p>
        </p:txBody>
      </p:sp>
      <p:sp>
        <p:nvSpPr>
          <p:cNvPr id="4" name="Text Placeholder 3">
            <a:extLst>
              <a:ext uri="{FF2B5EF4-FFF2-40B4-BE49-F238E27FC236}">
                <a16:creationId xmlns:a16="http://schemas.microsoft.com/office/drawing/2014/main" id="{FC2C8774-23E2-43FC-871B-D2CDD691EA61}"/>
              </a:ext>
            </a:extLst>
          </p:cNvPr>
          <p:cNvSpPr>
            <a:spLocks noGrp="1"/>
          </p:cNvSpPr>
          <p:nvPr>
            <p:ph type="body" sz="quarter" idx="10"/>
          </p:nvPr>
        </p:nvSpPr>
        <p:spPr>
          <a:xfrm>
            <a:off x="928255" y="1744718"/>
            <a:ext cx="9980341" cy="3184634"/>
          </a:xfrm>
        </p:spPr>
        <p:txBody>
          <a:bodyPr>
            <a:normAutofit/>
          </a:bodyPr>
          <a:lstStyle/>
          <a:p>
            <a:pPr marL="285750" indent="-285750">
              <a:buFont typeface="Wingdings" panose="05000000000000000000" pitchFamily="2" charset="2"/>
              <a:buChar char="Ø"/>
            </a:pPr>
            <a:r>
              <a:rPr lang="en-US" sz="2600" dirty="0">
                <a:latin typeface="+mn-lt"/>
              </a:rPr>
              <a:t>For questions about IT Governance, or more information, you may contact us at </a:t>
            </a:r>
            <a:r>
              <a:rPr lang="en-US" sz="2600" dirty="0">
                <a:latin typeface="+mn-lt"/>
                <a:hlinkClick r:id="rId5"/>
              </a:rPr>
              <a:t>IT_Governance@cms.hhs.gov</a:t>
            </a:r>
            <a:r>
              <a:rPr lang="en-US" sz="2600" dirty="0">
                <a:latin typeface="+mn-lt"/>
              </a:rPr>
              <a:t>.</a:t>
            </a:r>
          </a:p>
          <a:p>
            <a:pPr marL="285750" indent="-285750">
              <a:buFont typeface="Wingdings" panose="05000000000000000000" pitchFamily="2" charset="2"/>
              <a:buChar char="Ø"/>
            </a:pPr>
            <a:endParaRPr lang="en-US" sz="2600" dirty="0">
              <a:latin typeface="+mn-lt"/>
            </a:endParaRPr>
          </a:p>
          <a:p>
            <a:pPr marL="285750" indent="-285750">
              <a:buFont typeface="Wingdings" panose="05000000000000000000" pitchFamily="2" charset="2"/>
              <a:buChar char="Ø"/>
            </a:pPr>
            <a:r>
              <a:rPr lang="en-US" sz="2600" dirty="0">
                <a:latin typeface="+mn-lt"/>
              </a:rPr>
              <a:t>For more information, or to access the other trainings mentioned, as well as numerous other trainings and information we provide, please visit IT Governance - </a:t>
            </a:r>
            <a:r>
              <a:rPr lang="en-US" sz="2600" dirty="0">
                <a:latin typeface="+mn-lt"/>
                <a:hlinkClick r:id="rId6"/>
              </a:rPr>
              <a:t>https://www.cms.gov/TLC</a:t>
            </a:r>
            <a:r>
              <a:rPr lang="en-US" sz="2600" dirty="0">
                <a:latin typeface="+mn-lt"/>
              </a:rPr>
              <a:t>.</a:t>
            </a:r>
          </a:p>
        </p:txBody>
      </p:sp>
      <p:pic>
        <p:nvPicPr>
          <p:cNvPr id="6" name="Audio 5">
            <a:hlinkClick r:id="" action="ppaction://media"/>
            <a:extLst>
              <a:ext uri="{FF2B5EF4-FFF2-40B4-BE49-F238E27FC236}">
                <a16:creationId xmlns:a16="http://schemas.microsoft.com/office/drawing/2014/main" id="{2ABACFB3-076C-4672-AB7C-8BECF74B5C8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18699978"/>
      </p:ext>
    </p:extLst>
  </p:cSld>
  <p:clrMapOvr>
    <a:masterClrMapping/>
  </p:clrMapOvr>
  <mc:AlternateContent xmlns:mc="http://schemas.openxmlformats.org/markup-compatibility/2006" xmlns:p14="http://schemas.microsoft.com/office/powerpoint/2010/main">
    <mc:Choice Requires="p14">
      <p:transition spd="slow" p14:dur="2000" advTm="29888"/>
    </mc:Choice>
    <mc:Fallback xmlns="">
      <p:transition spd="slow" advTm="29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19176A8582484295D4C8F33EF0727F" ma:contentTypeVersion="1" ma:contentTypeDescription="Create a new document." ma:contentTypeScope="" ma:versionID="b708fddacf0dd660c45ac9cf4f168e54">
  <xsd:schema xmlns:xsd="http://www.w3.org/2001/XMLSchema" xmlns:xs="http://www.w3.org/2001/XMLSchema" xmlns:p="http://schemas.microsoft.com/office/2006/metadata/properties" xmlns:ns2="6eb43cd6-116b-430e-ac87-d38073d6c794" targetNamespace="http://schemas.microsoft.com/office/2006/metadata/properties" ma:root="true" ma:fieldsID="aeb03777259222b529c08321b26473c9" ns2:_="">
    <xsd:import namespace="6eb43cd6-116b-430e-ac87-d38073d6c79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b43cd6-116b-430e-ac87-d38073d6c7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86a8e296-5f29-4af2-954b-0de0d1e1f8bc"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8CF12C-81CC-4BDF-B0F2-CDB7B7056D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b43cd6-116b-430e-ac87-d38073d6c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0E3CD4-E2D1-40AC-81DF-D1C26BE66317}">
  <ds:schemaRefs>
    <ds:schemaRef ds:uri="Microsoft.SharePoint.Taxonomy.ContentTypeSync"/>
  </ds:schemaRefs>
</ds:datastoreItem>
</file>

<file path=customXml/itemProps3.xml><?xml version="1.0" encoding="utf-8"?>
<ds:datastoreItem xmlns:ds="http://schemas.openxmlformats.org/officeDocument/2006/customXml" ds:itemID="{B37352CE-6787-480B-B75E-3174D1658329}">
  <ds:schemaRefs>
    <ds:schemaRef ds:uri="http://schemas.microsoft.com/sharepoint/v3/contenttype/forms"/>
  </ds:schemaRefs>
</ds:datastoreItem>
</file>

<file path=customXml/itemProps4.xml><?xml version="1.0" encoding="utf-8"?>
<ds:datastoreItem xmlns:ds="http://schemas.openxmlformats.org/officeDocument/2006/customXml" ds:itemID="{F5FF5DC5-88B0-45C2-ADCF-95D59AE81724}">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6eb43cd6-116b-430e-ac87-d38073d6c794"/>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5104</TotalTime>
  <Words>1791</Words>
  <Application>Microsoft Office PowerPoint</Application>
  <PresentationFormat>Widescreen</PresentationFormat>
  <Paragraphs>102</Paragraphs>
  <Slides>7</Slides>
  <Notes>7</Notes>
  <HiddenSlides>0</HiddenSlides>
  <MMClips>7</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ＭＳ Ｐゴシック</vt:lpstr>
      <vt:lpstr>Arial</vt:lpstr>
      <vt:lpstr>Calibri</vt:lpstr>
      <vt:lpstr>Calibri Light</vt:lpstr>
      <vt:lpstr>Symbol</vt:lpstr>
      <vt:lpstr>Times New Roman</vt:lpstr>
      <vt:lpstr>Wingdings</vt:lpstr>
      <vt:lpstr>Office Theme</vt:lpstr>
      <vt:lpstr>Custom Design</vt:lpstr>
      <vt:lpstr>CMS IT Governance Training</vt:lpstr>
      <vt:lpstr>What is a Life Cycle ID?</vt:lpstr>
      <vt:lpstr>Why do LCIDs Expire?</vt:lpstr>
      <vt:lpstr>Handling an Upcoming LCID Expiration</vt:lpstr>
      <vt:lpstr>Handling an Upcoming LCID Expiration  (Inter Agency Agreements)</vt:lpstr>
      <vt:lpstr>Next Steps</vt:lpstr>
      <vt:lpstr>Contact Us</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IT Governance Training</dc:title>
  <dc:creator>ANN RUDOLPH</dc:creator>
  <cp:lastModifiedBy>Matthew Schmid</cp:lastModifiedBy>
  <cp:revision>185</cp:revision>
  <dcterms:created xsi:type="dcterms:W3CDTF">2021-03-02T17:33:01Z</dcterms:created>
  <dcterms:modified xsi:type="dcterms:W3CDTF">2021-09-28T14:44:25Z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0x0101003319176A8582484295D4C8F33EF0727F</vt:lpwstr>
  </property>
</Properties>
</file>