
<file path=[Content_Types].xml><?xml version="1.0" encoding="utf-8"?>
<Types xmlns="http://schemas.openxmlformats.org/package/2006/content-types">
  <Override PartName="/customXml/itemProps3.xml" ContentType="application/vnd.openxmlformats-officedocument.customXmlProperties+xml"/>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notesSlides/notesSlide2.xml" ContentType="application/vnd.openxmlformats-officedocument.presentationml.notesSlide+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15.xml" ContentType="application/vnd.openxmlformats-officedocument.presentationml.slideLayout+xml"/>
  <Override PartName="/ppt/notesSlides/notesSlide18.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slideLayouts/slideLayout22.xml" ContentType="application/vnd.openxmlformats-officedocument.presentationml.slideLayout+xml"/>
  <Override PartName="/ppt/notesSlides/notesSlide16.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20.xml" ContentType="application/vnd.openxmlformats-officedocument.presentationml.slideLayout+xml"/>
  <Override PartName="/ppt/notesSlides/notesSlide14.xml" ContentType="application/vnd.openxmlformats-officedocument.presentationml.notesSlide+xml"/>
  <Override PartName="/docProps/custom.xml" ContentType="application/vnd.openxmlformats-officedocument.custom-properties+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Default Extension="xlsx" ContentType="application/vnd.openxmlformats-officedocument.spreadsheetml.sheet"/>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customXml/itemProps2.xml" ContentType="application/vnd.openxmlformats-officedocument.customXml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Layouts/slideLayout3.xml" ContentType="application/vnd.openxmlformats-officedocument.presentationml.slideLayout+xml"/>
  <Default Extension="jpeg" ContentType="image/jpeg"/>
  <Override PartName="/ppt/slideLayouts/slideLayout16.xml" ContentType="application/vnd.openxmlformats-officedocument.presentationml.slideLayout+xml"/>
  <Default Extension="emf" ContentType="image/x-emf"/>
  <Override PartName="/ppt/notesSlides/notesSlide17.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ppt/notesSlides/notesSlide15.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Layouts/slideLayout12.xml" ContentType="application/vnd.openxmlformats-officedocument.presentationml.slideLayout+xml"/>
  <Override PartName="/ppt/slideLayouts/slideLayout21.xml" ContentType="application/vnd.openxmlformats-officedocument.presentationml.slideLayout+xml"/>
  <Override PartName="/ppt/notesSlides/notesSlide1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Default Extension="vml" ContentType="application/vnd.openxmlformats-officedocument.vmlDrawing"/>
  <Override PartName="/ppt/notesSlides/notesSlide11.xml" ContentType="application/vnd.openxmlformats-officedocument.presentationml.notesSlide+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saveSubsetFonts="1">
  <p:sldMasterIdLst>
    <p:sldMasterId id="2147483649" r:id="rId4"/>
    <p:sldMasterId id="2147483661" r:id="rId5"/>
  </p:sldMasterIdLst>
  <p:notesMasterIdLst>
    <p:notesMasterId r:id="rId24"/>
  </p:notesMasterIdLst>
  <p:sldIdLst>
    <p:sldId id="272" r:id="rId6"/>
    <p:sldId id="310" r:id="rId7"/>
    <p:sldId id="311" r:id="rId8"/>
    <p:sldId id="312" r:id="rId9"/>
    <p:sldId id="256" r:id="rId10"/>
    <p:sldId id="294" r:id="rId11"/>
    <p:sldId id="287" r:id="rId12"/>
    <p:sldId id="295" r:id="rId13"/>
    <p:sldId id="297" r:id="rId14"/>
    <p:sldId id="296" r:id="rId15"/>
    <p:sldId id="299" r:id="rId16"/>
    <p:sldId id="300" r:id="rId17"/>
    <p:sldId id="301" r:id="rId18"/>
    <p:sldId id="302" r:id="rId19"/>
    <p:sldId id="303" r:id="rId20"/>
    <p:sldId id="313" r:id="rId21"/>
    <p:sldId id="309" r:id="rId22"/>
    <p:sldId id="267" r:id="rId23"/>
  </p:sldIdLst>
  <p:sldSz cx="9144000" cy="6858000" type="screen4x3"/>
  <p:notesSz cx="7019925" cy="9305925"/>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63300"/>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notesView">
  <p:normalViewPr horzBarState="maximized">
    <p:restoredLeft sz="15566" autoAdjust="0"/>
    <p:restoredTop sz="70451" autoAdjust="0"/>
  </p:normalViewPr>
  <p:slideViewPr>
    <p:cSldViewPr>
      <p:cViewPr>
        <p:scale>
          <a:sx n="100" d="100"/>
          <a:sy n="100" d="100"/>
        </p:scale>
        <p:origin x="-300" y="93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1584" y="-78"/>
      </p:cViewPr>
      <p:guideLst>
        <p:guide orient="horz" pos="2931"/>
        <p:guide pos="2211"/>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viewProps" Target="viewProps.xml"/><Relationship Id="rId3" Type="http://schemas.openxmlformats.org/officeDocument/2006/relationships/customXml" Target="../customXml/item3.xml"/><Relationship Id="rId21" Type="http://schemas.openxmlformats.org/officeDocument/2006/relationships/slide" Target="slides/slide16.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slide" Target="slides/slide11.xml"/><Relationship Id="rId20" Type="http://schemas.openxmlformats.org/officeDocument/2006/relationships/slide" Target="slides/slide15.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notesMaster" Target="notesMasters/notesMaster1.xml"/><Relationship Id="rId5" Type="http://schemas.openxmlformats.org/officeDocument/2006/relationships/slideMaster" Target="slideMasters/slideMaster2.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tableStyles" Target="tableStyles.xml"/><Relationship Id="rId10" Type="http://schemas.openxmlformats.org/officeDocument/2006/relationships/slide" Target="slides/slide5.xml"/><Relationship Id="rId19" Type="http://schemas.openxmlformats.org/officeDocument/2006/relationships/slide" Target="slides/slide14.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theme" Target="theme/theme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2.emf"/></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4" name="Rectangle 2"/>
          <p:cNvSpPr>
            <a:spLocks noGrp="1" noChangeArrowheads="1"/>
          </p:cNvSpPr>
          <p:nvPr>
            <p:ph type="hdr" sz="quarter"/>
          </p:nvPr>
        </p:nvSpPr>
        <p:spPr bwMode="auto">
          <a:xfrm>
            <a:off x="0" y="1"/>
            <a:ext cx="3041540" cy="465296"/>
          </a:xfrm>
          <a:prstGeom prst="rect">
            <a:avLst/>
          </a:prstGeom>
          <a:noFill/>
          <a:ln w="9525">
            <a:noFill/>
            <a:miter lim="800000"/>
            <a:headEnd/>
            <a:tailEnd/>
          </a:ln>
          <a:effectLst/>
        </p:spPr>
        <p:txBody>
          <a:bodyPr vert="horz" wrap="square" lIns="93277" tIns="46640" rIns="93277" bIns="46640" numCol="1" anchor="t" anchorCtr="0" compatLnSpc="1">
            <a:prstTxWarp prst="textNoShape">
              <a:avLst/>
            </a:prstTxWarp>
          </a:bodyPr>
          <a:lstStyle>
            <a:lvl1pPr defTabSz="933229">
              <a:defRPr sz="1200"/>
            </a:lvl1pPr>
          </a:lstStyle>
          <a:p>
            <a:pPr>
              <a:defRPr/>
            </a:pPr>
            <a:endParaRPr lang="en-US" dirty="0"/>
          </a:p>
        </p:txBody>
      </p:sp>
      <p:sp>
        <p:nvSpPr>
          <p:cNvPr id="8195" name="Rectangle 3"/>
          <p:cNvSpPr>
            <a:spLocks noGrp="1" noChangeArrowheads="1"/>
          </p:cNvSpPr>
          <p:nvPr>
            <p:ph type="dt" idx="1"/>
          </p:nvPr>
        </p:nvSpPr>
        <p:spPr bwMode="auto">
          <a:xfrm>
            <a:off x="3976781" y="1"/>
            <a:ext cx="3041540" cy="465296"/>
          </a:xfrm>
          <a:prstGeom prst="rect">
            <a:avLst/>
          </a:prstGeom>
          <a:noFill/>
          <a:ln w="9525">
            <a:noFill/>
            <a:miter lim="800000"/>
            <a:headEnd/>
            <a:tailEnd/>
          </a:ln>
          <a:effectLst/>
        </p:spPr>
        <p:txBody>
          <a:bodyPr vert="horz" wrap="square" lIns="93277" tIns="46640" rIns="93277" bIns="46640" numCol="1" anchor="t" anchorCtr="0" compatLnSpc="1">
            <a:prstTxWarp prst="textNoShape">
              <a:avLst/>
            </a:prstTxWarp>
          </a:bodyPr>
          <a:lstStyle>
            <a:lvl1pPr algn="r" defTabSz="933229">
              <a:defRPr sz="1200"/>
            </a:lvl1pPr>
          </a:lstStyle>
          <a:p>
            <a:pPr>
              <a:defRPr/>
            </a:pPr>
            <a:endParaRPr lang="en-US" dirty="0"/>
          </a:p>
        </p:txBody>
      </p:sp>
      <p:sp>
        <p:nvSpPr>
          <p:cNvPr id="21508" name="Rectangle 4"/>
          <p:cNvSpPr>
            <a:spLocks noGrp="1" noRot="1" noChangeAspect="1" noChangeArrowheads="1" noTextEdit="1"/>
          </p:cNvSpPr>
          <p:nvPr>
            <p:ph type="sldImg" idx="2"/>
          </p:nvPr>
        </p:nvSpPr>
        <p:spPr bwMode="auto">
          <a:xfrm>
            <a:off x="1184275" y="698500"/>
            <a:ext cx="4651375" cy="3489325"/>
          </a:xfrm>
          <a:prstGeom prst="rect">
            <a:avLst/>
          </a:prstGeom>
          <a:noFill/>
          <a:ln w="9525">
            <a:solidFill>
              <a:srgbClr val="000000"/>
            </a:solidFill>
            <a:miter lim="800000"/>
            <a:headEnd/>
            <a:tailEnd/>
          </a:ln>
        </p:spPr>
      </p:sp>
      <p:sp>
        <p:nvSpPr>
          <p:cNvPr id="8197" name="Rectangle 5"/>
          <p:cNvSpPr>
            <a:spLocks noGrp="1" noChangeArrowheads="1"/>
          </p:cNvSpPr>
          <p:nvPr>
            <p:ph type="body" sz="quarter" idx="3"/>
          </p:nvPr>
        </p:nvSpPr>
        <p:spPr bwMode="auto">
          <a:xfrm>
            <a:off x="702635" y="4420316"/>
            <a:ext cx="5614657" cy="4187666"/>
          </a:xfrm>
          <a:prstGeom prst="rect">
            <a:avLst/>
          </a:prstGeom>
          <a:noFill/>
          <a:ln w="9525">
            <a:noFill/>
            <a:miter lim="800000"/>
            <a:headEnd/>
            <a:tailEnd/>
          </a:ln>
          <a:effectLst/>
        </p:spPr>
        <p:txBody>
          <a:bodyPr vert="horz" wrap="square" lIns="93277" tIns="46640" rIns="93277" bIns="4664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8198" name="Rectangle 6"/>
          <p:cNvSpPr>
            <a:spLocks noGrp="1" noChangeArrowheads="1"/>
          </p:cNvSpPr>
          <p:nvPr>
            <p:ph type="ftr" sz="quarter" idx="4"/>
          </p:nvPr>
        </p:nvSpPr>
        <p:spPr bwMode="auto">
          <a:xfrm>
            <a:off x="0" y="8839037"/>
            <a:ext cx="3041540" cy="465296"/>
          </a:xfrm>
          <a:prstGeom prst="rect">
            <a:avLst/>
          </a:prstGeom>
          <a:noFill/>
          <a:ln w="9525">
            <a:noFill/>
            <a:miter lim="800000"/>
            <a:headEnd/>
            <a:tailEnd/>
          </a:ln>
          <a:effectLst/>
        </p:spPr>
        <p:txBody>
          <a:bodyPr vert="horz" wrap="square" lIns="93277" tIns="46640" rIns="93277" bIns="46640" numCol="1" anchor="b" anchorCtr="0" compatLnSpc="1">
            <a:prstTxWarp prst="textNoShape">
              <a:avLst/>
            </a:prstTxWarp>
          </a:bodyPr>
          <a:lstStyle>
            <a:lvl1pPr defTabSz="933229">
              <a:defRPr sz="1200"/>
            </a:lvl1pPr>
          </a:lstStyle>
          <a:p>
            <a:pPr>
              <a:defRPr/>
            </a:pPr>
            <a:endParaRPr lang="en-US" dirty="0"/>
          </a:p>
        </p:txBody>
      </p:sp>
      <p:sp>
        <p:nvSpPr>
          <p:cNvPr id="8199" name="Rectangle 7"/>
          <p:cNvSpPr>
            <a:spLocks noGrp="1" noChangeArrowheads="1"/>
          </p:cNvSpPr>
          <p:nvPr>
            <p:ph type="sldNum" sz="quarter" idx="5"/>
          </p:nvPr>
        </p:nvSpPr>
        <p:spPr bwMode="auto">
          <a:xfrm>
            <a:off x="3976781" y="8839037"/>
            <a:ext cx="3041540" cy="465296"/>
          </a:xfrm>
          <a:prstGeom prst="rect">
            <a:avLst/>
          </a:prstGeom>
          <a:noFill/>
          <a:ln w="9525">
            <a:noFill/>
            <a:miter lim="800000"/>
            <a:headEnd/>
            <a:tailEnd/>
          </a:ln>
          <a:effectLst/>
        </p:spPr>
        <p:txBody>
          <a:bodyPr vert="horz" wrap="square" lIns="93277" tIns="46640" rIns="93277" bIns="46640" numCol="1" anchor="b" anchorCtr="0" compatLnSpc="1">
            <a:prstTxWarp prst="textNoShape">
              <a:avLst/>
            </a:prstTxWarp>
          </a:bodyPr>
          <a:lstStyle>
            <a:lvl1pPr algn="r" defTabSz="933229">
              <a:defRPr sz="1200"/>
            </a:lvl1pPr>
          </a:lstStyle>
          <a:p>
            <a:pPr>
              <a:defRPr/>
            </a:pPr>
            <a:fld id="{644F49D2-3A2C-4C3A-8388-8D05AF15ED1D}" type="slidenum">
              <a:rPr lang="en-US"/>
              <a:pPr>
                <a:defRPr/>
              </a:pPr>
              <a:t>‹#›</a:t>
            </a:fld>
            <a:endParaRPr lang="en-US" dirty="0"/>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defTabSz="917600">
              <a:defRPr/>
            </a:pPr>
            <a:r>
              <a:rPr lang="en-US" dirty="0" smtClean="0"/>
              <a:t>Additional page by page guidance is provided on most notes pages in this template.</a:t>
            </a:r>
          </a:p>
          <a:p>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0</a:t>
            </a:fld>
            <a:endParaRPr lang="en-US"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i="0" dirty="0" smtClean="0"/>
              <a:t>This is the description of how the Business Case is satisfied</a:t>
            </a:r>
            <a:endParaRPr lang="en-US" i="0"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9</a:t>
            </a:fld>
            <a:endParaRPr lang="en-US" dirty="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fontScale="77500" lnSpcReduction="20000"/>
          </a:bodyPr>
          <a:lstStyle/>
          <a:p>
            <a:r>
              <a:rPr lang="en-US" dirty="0" smtClean="0"/>
              <a:t>Tailor</a:t>
            </a:r>
            <a:r>
              <a:rPr lang="en-US" baseline="0" dirty="0" smtClean="0"/>
              <a:t> slide based on prior year’s Operating Mode (option 1 or 2 below):</a:t>
            </a:r>
          </a:p>
          <a:p>
            <a:r>
              <a:rPr lang="en-US" baseline="0" dirty="0" smtClean="0"/>
              <a:t>1.) </a:t>
            </a:r>
            <a:r>
              <a:rPr lang="en-US" dirty="0" smtClean="0"/>
              <a:t>Light’s On</a:t>
            </a:r>
            <a:r>
              <a:rPr lang="en-US" baseline="0" dirty="0" smtClean="0"/>
              <a:t> Only - the system was operating to provide needed service only with no enhancements, fixes, or modifications.  Cost and schedule metrics may be strictly operating costs plotted against budget.  Earned value techniques can be applied but may provide limited insight, especially on Level of Effort tasks.  </a:t>
            </a:r>
          </a:p>
          <a:p>
            <a:endParaRPr lang="en-US" baseline="0" dirty="0" smtClean="0"/>
          </a:p>
          <a:p>
            <a:r>
              <a:rPr lang="en-US" baseline="0" dirty="0" smtClean="0"/>
              <a:t>2.) Modifications and/or Fixing Defects – the system was operated and modified to improve capability and/or performance.  Earned value techniques apply to this effort and provide insight into cost and schedule performance especially on discrete and measurable tasks. </a:t>
            </a:r>
            <a:endParaRPr lang="en-US" dirty="0" smtClean="0"/>
          </a:p>
          <a:p>
            <a:endParaRPr lang="en-US" dirty="0" smtClean="0"/>
          </a:p>
          <a:p>
            <a:r>
              <a:rPr lang="en-US" dirty="0" smtClean="0"/>
              <a:t>Plot Cost Performance Index (CPI) against Schedule Performance Index (SPI)</a:t>
            </a:r>
            <a:r>
              <a:rPr lang="en-US" baseline="0" dirty="0" smtClean="0"/>
              <a:t> for reporting intervals (usually monthly) leading to AOA.  </a:t>
            </a:r>
          </a:p>
          <a:p>
            <a:pPr lvl="1">
              <a:buFont typeface="Arial" pitchFamily="34" charset="0"/>
              <a:buChar char="•"/>
            </a:pPr>
            <a:r>
              <a:rPr lang="en-US" baseline="0" dirty="0" smtClean="0"/>
              <a:t>CPI = earned value (or budgeted cost of work performed)/actual cost of work performed </a:t>
            </a:r>
          </a:p>
          <a:p>
            <a:pPr lvl="2">
              <a:buFont typeface="Arial" pitchFamily="34" charset="0"/>
              <a:buChar char="•"/>
            </a:pPr>
            <a:r>
              <a:rPr lang="en-US" baseline="0" dirty="0" smtClean="0"/>
              <a:t>This is a measure of cost efficiency or productivity - for every dollar spent, how much work is being completed</a:t>
            </a:r>
          </a:p>
          <a:p>
            <a:pPr lvl="2">
              <a:buFont typeface="Arial" pitchFamily="34" charset="0"/>
              <a:buChar char="•"/>
            </a:pPr>
            <a:r>
              <a:rPr lang="en-US" baseline="0" dirty="0" smtClean="0"/>
              <a:t>When planned costs for completed work match actual expenditures, CPI = 1 </a:t>
            </a:r>
          </a:p>
          <a:p>
            <a:pPr lvl="2">
              <a:buFont typeface="Arial" pitchFamily="34" charset="0"/>
              <a:buChar char="•"/>
            </a:pPr>
            <a:r>
              <a:rPr lang="en-US" baseline="0" dirty="0" smtClean="0"/>
              <a:t>Expected range: .95 &lt; Project CPI &lt; 1.05</a:t>
            </a:r>
          </a:p>
          <a:p>
            <a:pPr lvl="1">
              <a:buFont typeface="Arial" pitchFamily="34" charset="0"/>
              <a:buChar char="•"/>
            </a:pPr>
            <a:r>
              <a:rPr lang="en-US" baseline="0" dirty="0" smtClean="0"/>
              <a:t>SPI = earned value (or budgeted cost of work performed)/budgeted cost of work scheduled</a:t>
            </a:r>
          </a:p>
          <a:p>
            <a:pPr lvl="2">
              <a:buFont typeface="Arial" pitchFamily="34" charset="0"/>
              <a:buChar char="•"/>
            </a:pPr>
            <a:r>
              <a:rPr lang="en-US" baseline="0" dirty="0" smtClean="0"/>
              <a:t>This is a measure of general schedule status – how close to plan is work being completed </a:t>
            </a:r>
          </a:p>
          <a:p>
            <a:pPr lvl="2">
              <a:buFont typeface="Arial" pitchFamily="34" charset="0"/>
              <a:buChar char="•"/>
            </a:pPr>
            <a:r>
              <a:rPr lang="en-US" baseline="0" dirty="0" smtClean="0"/>
              <a:t>When planned costs for completed work match the planned timing for spending money, SPI = 1</a:t>
            </a:r>
          </a:p>
          <a:p>
            <a:pPr lvl="2">
              <a:buFont typeface="Arial" pitchFamily="34" charset="0"/>
              <a:buChar char="•"/>
            </a:pPr>
            <a:r>
              <a:rPr lang="en-US" baseline="0" dirty="0" smtClean="0"/>
              <a:t>Expected range: .95 &lt; Project SPI &lt; 1.05</a:t>
            </a:r>
          </a:p>
          <a:p>
            <a:pPr lvl="0">
              <a:buFont typeface="Arial" pitchFamily="34" charset="0"/>
              <a:buNone/>
            </a:pPr>
            <a:endParaRPr lang="en-US" baseline="0" dirty="0" smtClean="0"/>
          </a:p>
          <a:p>
            <a:pPr lvl="0">
              <a:buFont typeface="Arial" pitchFamily="34" charset="0"/>
              <a:buNone/>
            </a:pPr>
            <a:r>
              <a:rPr lang="en-US" baseline="0" dirty="0" smtClean="0"/>
              <a:t>For CPI or SPI &lt;.95 or &gt; 1.05 Project should have corrective action(s) in place and should report on corrective actions’ effectiveness.  This information can be copied from monthly project reviews.     </a:t>
            </a:r>
            <a:endParaRPr lang="en-US" dirty="0" smtClean="0"/>
          </a:p>
          <a:p>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10</a:t>
            </a:fld>
            <a:endParaRPr lang="en-US" dirty="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r>
              <a:rPr lang="en-US" dirty="0" smtClean="0"/>
              <a:t>Describe and chart measures</a:t>
            </a:r>
            <a:r>
              <a:rPr lang="en-US" baseline="0" dirty="0" smtClean="0"/>
              <a:t> </a:t>
            </a:r>
            <a:r>
              <a:rPr lang="en-US" dirty="0" smtClean="0"/>
              <a:t>of system effectiveness over time.</a:t>
            </a:r>
          </a:p>
          <a:p>
            <a:pPr>
              <a:buFont typeface="Arial" pitchFamily="34" charset="0"/>
              <a:buNone/>
            </a:pPr>
            <a:endParaRPr lang="en-US" dirty="0" smtClean="0"/>
          </a:p>
          <a:p>
            <a:pPr>
              <a:buFont typeface="Arial" pitchFamily="34" charset="0"/>
              <a:buChar char="•"/>
            </a:pPr>
            <a:r>
              <a:rPr lang="en-US" dirty="0" smtClean="0"/>
              <a:t>The</a:t>
            </a:r>
            <a:r>
              <a:rPr lang="en-US" baseline="0" dirty="0" smtClean="0"/>
              <a:t> system had defined business goals – how well did we meet those goals  What was achieved?</a:t>
            </a:r>
            <a:endParaRPr lang="en-US" dirty="0" smtClean="0"/>
          </a:p>
          <a:p>
            <a:pPr>
              <a:buFont typeface="Arial" pitchFamily="34" charset="0"/>
              <a:buChar char="•"/>
            </a:pPr>
            <a:endParaRPr lang="en-US" dirty="0" smtClean="0"/>
          </a:p>
          <a:p>
            <a:pPr>
              <a:buFont typeface="Arial" pitchFamily="34" charset="0"/>
              <a:buChar char="•"/>
            </a:pPr>
            <a:r>
              <a:rPr lang="en-US" dirty="0" smtClean="0"/>
              <a:t>The project</a:t>
            </a:r>
            <a:r>
              <a:rPr lang="en-US" baseline="0" dirty="0" smtClean="0"/>
              <a:t> has some goals – the main reasons it was implemented: perhaps improving productivity or improving quality. </a:t>
            </a:r>
            <a:r>
              <a:rPr lang="en-US" dirty="0" smtClean="0"/>
              <a:t> Show predicted improvement plotted against actual improvement over time.  Were</a:t>
            </a:r>
            <a:r>
              <a:rPr lang="en-US" baseline="0" dirty="0" smtClean="0"/>
              <a:t> planned improvements met? Exceeded? Better but not at goal? (If this is the case what enhancement is recommended?)</a:t>
            </a:r>
          </a:p>
          <a:p>
            <a:endParaRPr lang="en-US" dirty="0" smtClean="0"/>
          </a:p>
          <a:p>
            <a:pPr defTabSz="920445">
              <a:defRPr/>
            </a:pPr>
            <a:r>
              <a:rPr lang="en-US" baseline="0" dirty="0" smtClean="0"/>
              <a:t>How well is the project meeting its service level agreements? Focus on technology oriented SLA’s e.g. reliability, maintainability, availability, throughput, storage capacity, data retrieval time, …  Are these holding steady, improving, or declining.  What enhancement is required to meet targets?</a:t>
            </a:r>
          </a:p>
          <a:p>
            <a:endParaRPr lang="en-US" dirty="0" smtClean="0"/>
          </a:p>
          <a:p>
            <a:r>
              <a:rPr lang="en-US" dirty="0" smtClean="0"/>
              <a:t>Show functional defect t</a:t>
            </a:r>
            <a:r>
              <a:rPr lang="en-US" baseline="0" dirty="0" smtClean="0"/>
              <a:t>rends (expect downward slope to steady state) as an indicator of project maturity.</a:t>
            </a:r>
            <a:endParaRPr lang="en-US" dirty="0" smtClean="0"/>
          </a:p>
          <a:p>
            <a:endParaRPr lang="en-US" dirty="0" smtClean="0"/>
          </a:p>
          <a:p>
            <a:r>
              <a:rPr lang="en-US" dirty="0" smtClean="0"/>
              <a:t>Describe project’s consistency with the Enterprise</a:t>
            </a:r>
            <a:r>
              <a:rPr lang="en-US" baseline="0" dirty="0" smtClean="0"/>
              <a:t> Architecture including contributions to Service Oriented Architecture.</a:t>
            </a:r>
            <a:endParaRPr lang="en-US" dirty="0" smtClean="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11</a:t>
            </a:fld>
            <a:endParaRPr lang="en-US" dirty="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fontScale="85000" lnSpcReduction="20000"/>
          </a:bodyPr>
          <a:lstStyle/>
          <a:p>
            <a:r>
              <a:rPr lang="en-US" b="1" u="sng" dirty="0" smtClean="0"/>
              <a:t>User/Customer</a:t>
            </a:r>
          </a:p>
          <a:p>
            <a:pPr defTabSz="920445">
              <a:defRPr/>
            </a:pPr>
            <a:r>
              <a:rPr lang="en-US" dirty="0" smtClean="0"/>
              <a:t>It is suggested that Users/Customers</a:t>
            </a:r>
            <a:r>
              <a:rPr lang="en-US" baseline="0" dirty="0" smtClean="0"/>
              <a:t> who will provide assessment data be identified early in the Life Cycle so collection of this information can be planned as part of operating the project.</a:t>
            </a:r>
          </a:p>
          <a:p>
            <a:pPr defTabSz="920445">
              <a:defRPr/>
            </a:pPr>
            <a:r>
              <a:rPr lang="en-US" baseline="0" dirty="0" smtClean="0"/>
              <a:t>Usability is a significant driver here.</a:t>
            </a:r>
          </a:p>
          <a:p>
            <a:pPr defTabSz="920445">
              <a:defRPr/>
            </a:pPr>
            <a:endParaRPr lang="en-US" baseline="0" dirty="0" smtClean="0"/>
          </a:p>
          <a:p>
            <a:pPr defTabSz="920445">
              <a:defRPr/>
            </a:pPr>
            <a:r>
              <a:rPr lang="en-US" baseline="0" dirty="0" smtClean="0"/>
              <a:t>Assumes user expectations have been managed effectively or this could be a subject of discussion at this review.</a:t>
            </a:r>
            <a:endParaRPr lang="en-US" dirty="0" smtClean="0"/>
          </a:p>
          <a:p>
            <a:endParaRPr lang="en-US" b="1" u="sng" dirty="0" smtClean="0"/>
          </a:p>
          <a:p>
            <a:r>
              <a:rPr lang="en-US" b="1" u="sng" dirty="0" smtClean="0"/>
              <a:t>Staffing</a:t>
            </a:r>
          </a:p>
          <a:p>
            <a:r>
              <a:rPr lang="en-US" b="0" u="none" dirty="0" smtClean="0"/>
              <a:t>Show</a:t>
            </a:r>
            <a:r>
              <a:rPr lang="en-US" b="0" u="none" baseline="0" dirty="0" smtClean="0"/>
              <a:t> planned versus actual staffing</a:t>
            </a:r>
          </a:p>
          <a:p>
            <a:pPr>
              <a:buFont typeface="Arial" pitchFamily="34" charset="0"/>
              <a:buChar char="•"/>
            </a:pPr>
            <a:r>
              <a:rPr lang="en-US" b="0" u="none" baseline="0" dirty="0" smtClean="0"/>
              <a:t>Discuss successes – what actions helped the project meet the staffing plan</a:t>
            </a:r>
          </a:p>
          <a:p>
            <a:pPr>
              <a:buFont typeface="Arial" pitchFamily="34" charset="0"/>
              <a:buChar char="•"/>
            </a:pPr>
            <a:r>
              <a:rPr lang="en-US" b="0" u="none" baseline="0" dirty="0" smtClean="0"/>
              <a:t>Discuss challenges – what could be done to establish a better staffing plan in the future</a:t>
            </a:r>
          </a:p>
          <a:p>
            <a:pPr>
              <a:buFont typeface="Arial" pitchFamily="34" charset="0"/>
              <a:buChar char="•"/>
            </a:pPr>
            <a:r>
              <a:rPr lang="en-US" b="0" u="none" baseline="0" dirty="0" smtClean="0"/>
              <a:t>Covers Help Desk and Maintainers (hardware and software) </a:t>
            </a:r>
            <a:endParaRPr lang="en-US" b="0" u="none" dirty="0" smtClean="0"/>
          </a:p>
          <a:p>
            <a:endParaRPr lang="en-US" b="1" u="sng" dirty="0" smtClean="0"/>
          </a:p>
          <a:p>
            <a:r>
              <a:rPr lang="en-US" b="1" u="sng" dirty="0" smtClean="0"/>
              <a:t>Training Effectiveness</a:t>
            </a:r>
          </a:p>
          <a:p>
            <a:r>
              <a:rPr lang="en-US" dirty="0" smtClean="0"/>
              <a:t>The training</a:t>
            </a:r>
            <a:r>
              <a:rPr lang="en-US" baseline="0" dirty="0" smtClean="0"/>
              <a:t> program should include specific terminal objectives that specify students’ expected performance under certain conditions.  Post training knowledge/skill assessment should test students’ ability to accomplish these terminal objectives.  </a:t>
            </a:r>
          </a:p>
          <a:p>
            <a:pPr>
              <a:buFont typeface="Arial" pitchFamily="34" charset="0"/>
              <a:buChar char="•"/>
            </a:pPr>
            <a:r>
              <a:rPr lang="en-US" baseline="0" dirty="0" smtClean="0"/>
              <a:t>One measure of training effectiveness is comparing pre-training and post-training knowledge assessment results</a:t>
            </a:r>
          </a:p>
          <a:p>
            <a:pPr lvl="1">
              <a:buFont typeface="Arial" pitchFamily="34" charset="0"/>
              <a:buChar char="•"/>
            </a:pPr>
            <a:r>
              <a:rPr lang="en-US" baseline="0" dirty="0" smtClean="0"/>
              <a:t>The same assessment is given before and after the training so improvement can be attributed to the training  </a:t>
            </a:r>
          </a:p>
          <a:p>
            <a:pPr>
              <a:buFont typeface="Arial" pitchFamily="34" charset="0"/>
              <a:buChar char="•"/>
            </a:pPr>
            <a:r>
              <a:rPr lang="en-US" baseline="0" dirty="0" smtClean="0"/>
              <a:t>Another measure of training effectiveness is to report the percentage of students passing the post-training knowledge assessment on their first attempt.</a:t>
            </a:r>
            <a:endParaRPr lang="en-US" dirty="0" smtClean="0"/>
          </a:p>
          <a:p>
            <a:endParaRPr lang="en-US" dirty="0" smtClean="0"/>
          </a:p>
          <a:p>
            <a:r>
              <a:rPr lang="en-US" i="0" dirty="0" smtClean="0"/>
              <a:t>Suggest tracking help desk call volumes</a:t>
            </a:r>
            <a:r>
              <a:rPr lang="en-US" i="0" baseline="0" dirty="0" smtClean="0"/>
              <a:t> and topics over time as an indicator of training success</a:t>
            </a:r>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12</a:t>
            </a:fld>
            <a:endParaRPr lang="en-US" dirty="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How</a:t>
            </a:r>
            <a:r>
              <a:rPr lang="en-US" baseline="0" dirty="0" smtClean="0"/>
              <a:t> well is the project meeting its Security and Privacy requirements?</a:t>
            </a:r>
          </a:p>
          <a:p>
            <a:endParaRPr lang="en-US" baseline="0" dirty="0" smtClean="0"/>
          </a:p>
          <a:p>
            <a:r>
              <a:rPr lang="en-US" baseline="0" dirty="0" smtClean="0"/>
              <a:t>How well is the project meeting its Service Level Agreements? Focus on Process oriented SLA’s e.g. Help Desk response, time spent on hold, timeliness of reports, timeliness of workaround documentation and issue resolution, …</a:t>
            </a:r>
          </a:p>
          <a:p>
            <a:endParaRPr lang="en-US" baseline="0" dirty="0" smtClean="0"/>
          </a:p>
          <a:p>
            <a:pPr defTabSz="920445">
              <a:defRPr/>
            </a:pPr>
            <a:r>
              <a:rPr lang="en-US" dirty="0" smtClean="0"/>
              <a:t>How well does the business process meet the business need?</a:t>
            </a:r>
          </a:p>
          <a:p>
            <a:endParaRPr lang="en-US" dirty="0" smtClean="0"/>
          </a:p>
          <a:p>
            <a:pPr marL="230112" indent="-230112">
              <a:buFont typeface="+mj-lt"/>
              <a:buAutoNum type="arabicPeriod"/>
            </a:pPr>
            <a:r>
              <a:rPr lang="en-US" dirty="0" smtClean="0"/>
              <a:t>Identify routine process exceptions found with implemented process (incorrect forms submitted, common data entry error,</a:t>
            </a:r>
            <a:r>
              <a:rPr lang="en-US" baseline="0" dirty="0" smtClean="0"/>
              <a:t> common classification error, incomplete submission requiring follow-up, </a:t>
            </a:r>
            <a:r>
              <a:rPr lang="en-US" dirty="0" smtClean="0"/>
              <a:t>…) </a:t>
            </a:r>
          </a:p>
          <a:p>
            <a:pPr lvl="1">
              <a:buFont typeface="Arial" pitchFamily="34" charset="0"/>
              <a:buChar char="•"/>
            </a:pPr>
            <a:r>
              <a:rPr lang="en-US" dirty="0" smtClean="0"/>
              <a:t>May</a:t>
            </a:r>
            <a:r>
              <a:rPr lang="en-US" baseline="0" dirty="0" smtClean="0"/>
              <a:t> need to establish context for process exceptions which are found in the Business Process Model</a:t>
            </a:r>
          </a:p>
          <a:p>
            <a:pPr marL="230112" indent="-230112">
              <a:buFont typeface="+mj-lt"/>
              <a:buAutoNum type="arabicPeriod"/>
            </a:pPr>
            <a:r>
              <a:rPr lang="en-US" baseline="0" dirty="0" smtClean="0"/>
              <a:t>What could be (or is being) done to eliminate (or reduce) either the most common and/or the most impactful process exceptions encountered </a:t>
            </a:r>
            <a:endParaRPr lang="en-US" dirty="0" smtClean="0"/>
          </a:p>
          <a:p>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13</a:t>
            </a:fld>
            <a:endParaRPr lang="en-US" dirty="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1" u="sng" dirty="0" smtClean="0"/>
              <a:t>Effectiveness of Risk/Opportunity</a:t>
            </a:r>
            <a:r>
              <a:rPr lang="en-US" b="1" u="sng" baseline="0" dirty="0" smtClean="0"/>
              <a:t> management</a:t>
            </a:r>
            <a:endParaRPr lang="en-US" b="1" u="sng" dirty="0" smtClean="0"/>
          </a:p>
          <a:p>
            <a:endParaRPr lang="en-US" dirty="0" smtClean="0"/>
          </a:p>
          <a:p>
            <a:pPr marL="230112" indent="-230112">
              <a:buFont typeface="+mj-lt"/>
              <a:buAutoNum type="arabicPeriod"/>
            </a:pPr>
            <a:r>
              <a:rPr lang="en-US" dirty="0" smtClean="0"/>
              <a:t>Retrieve the </a:t>
            </a:r>
            <a:r>
              <a:rPr lang="en-US" baseline="0" dirty="0" smtClean="0"/>
              <a:t>top 3 to 5 retired risks from the previous year, their mitigations, and their outcomes from the project’s risk register. </a:t>
            </a:r>
          </a:p>
          <a:p>
            <a:pPr marL="690334" lvl="1" indent="-230112">
              <a:buFont typeface="Arial" pitchFamily="34" charset="0"/>
              <a:buChar char="•"/>
            </a:pPr>
            <a:r>
              <a:rPr lang="en-US" baseline="0" dirty="0" smtClean="0"/>
              <a:t>Discuss the merits of any of these mitigation activities as possible enhancements to this project or future projects. </a:t>
            </a:r>
          </a:p>
          <a:p>
            <a:pPr marL="230112" indent="-230112">
              <a:buFont typeface="+mj-lt"/>
              <a:buAutoNum type="arabicPeriod"/>
            </a:pPr>
            <a:r>
              <a:rPr lang="en-US" baseline="0" dirty="0" smtClean="0"/>
              <a:t>Identify the top 5 active risks. </a:t>
            </a:r>
          </a:p>
          <a:p>
            <a:pPr marL="690334" lvl="1" indent="-230112">
              <a:buFont typeface="Arial" pitchFamily="34" charset="0"/>
              <a:buChar char="•"/>
            </a:pPr>
            <a:r>
              <a:rPr lang="en-US" baseline="0" dirty="0" smtClean="0"/>
              <a:t>Discuss the merits of any of these mitigation activities as possible enhancements to this project or future projects. </a:t>
            </a:r>
          </a:p>
          <a:p>
            <a:pPr marL="230112" indent="-230112">
              <a:buFont typeface="+mj-lt"/>
              <a:buAutoNum type="arabicPeriod"/>
            </a:pPr>
            <a:r>
              <a:rPr lang="en-US" baseline="0" dirty="0" smtClean="0"/>
              <a:t>For any risks that became issues, how did actual impact compare to estimated impact?</a:t>
            </a:r>
          </a:p>
          <a:p>
            <a:pPr marL="690334" lvl="1" indent="-230112">
              <a:buFont typeface="Arial" pitchFamily="34" charset="0"/>
              <a:buChar char="•"/>
            </a:pPr>
            <a:r>
              <a:rPr lang="en-US" baseline="0" dirty="0" smtClean="0"/>
              <a:t>What current risks need to be reassessed based on this enhanced knowledge and why?</a:t>
            </a:r>
            <a:endParaRPr lang="en-US" dirty="0" smtClean="0"/>
          </a:p>
          <a:p>
            <a:endParaRPr lang="en-US" dirty="0" smtClean="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14</a:t>
            </a:fld>
            <a:endParaRPr lang="en-US" dirty="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i="0" dirty="0" smtClean="0"/>
              <a:t>The content of preceding Project Performance pages and Business Risk page can provide</a:t>
            </a:r>
            <a:r>
              <a:rPr lang="en-US" i="0" baseline="0" dirty="0" smtClean="0"/>
              <a:t> content for this page.</a:t>
            </a:r>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15</a:t>
            </a:fld>
            <a:endParaRPr lang="en-US" dirty="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Synchronize timing of AOA with Budget Cycle, especially if enhancement</a:t>
            </a:r>
            <a:r>
              <a:rPr lang="en-US" baseline="0" dirty="0" smtClean="0"/>
              <a:t> is anticipated</a:t>
            </a:r>
          </a:p>
          <a:p>
            <a:endParaRPr lang="en-US" baseline="0" dirty="0" smtClean="0"/>
          </a:p>
          <a:p>
            <a:r>
              <a:rPr lang="en-US" baseline="0" dirty="0" smtClean="0"/>
              <a:t>Make/review assignments (minimally by role, preferably by name) to ensure data collection and analysis for next AOA.  T</a:t>
            </a:r>
            <a:r>
              <a:rPr lang="en-US" dirty="0" smtClean="0"/>
              <a:t>ype of Stage Gate determines the nature</a:t>
            </a:r>
            <a:r>
              <a:rPr lang="en-US" baseline="0" dirty="0" smtClean="0"/>
              <a:t> and structure of the review products to be prepared for next AOA.</a:t>
            </a:r>
          </a:p>
          <a:p>
            <a:pPr lvl="0">
              <a:buFont typeface="Arial" pitchFamily="34" charset="0"/>
              <a:buChar char="•"/>
            </a:pPr>
            <a:r>
              <a:rPr lang="en-US" baseline="0" dirty="0" smtClean="0"/>
              <a:t>Steady State AOA– Lights on only operation so focus is strictly on meeting needs</a:t>
            </a:r>
          </a:p>
          <a:p>
            <a:pPr lvl="0">
              <a:buFont typeface="Arial" pitchFamily="34" charset="0"/>
              <a:buChar char="•"/>
            </a:pPr>
            <a:r>
              <a:rPr lang="en-US" baseline="0" dirty="0" smtClean="0"/>
              <a:t>Enhancement/Modification/ Defect Fixing OAR – meeting needs </a:t>
            </a:r>
            <a:r>
              <a:rPr lang="en-US" i="1" baseline="0" dirty="0" smtClean="0"/>
              <a:t>and</a:t>
            </a:r>
            <a:r>
              <a:rPr lang="en-US" baseline="0" dirty="0" smtClean="0"/>
              <a:t> accomplishing updates/improvements</a:t>
            </a:r>
          </a:p>
          <a:p>
            <a:pPr lvl="0">
              <a:buFont typeface="Arial" pitchFamily="34" charset="0"/>
              <a:buChar char="•"/>
            </a:pPr>
            <a:r>
              <a:rPr lang="en-US" baseline="0" dirty="0" smtClean="0"/>
              <a:t>Last OAR leading to Disposition – meeting needs </a:t>
            </a:r>
            <a:r>
              <a:rPr lang="en-US" i="0" baseline="0" dirty="0" smtClean="0"/>
              <a:t>and</a:t>
            </a:r>
            <a:r>
              <a:rPr lang="en-US" baseline="0" dirty="0" smtClean="0"/>
              <a:t> preparing for system/project closeout through appropriate analysis and coordination</a:t>
            </a:r>
          </a:p>
          <a:p>
            <a:pPr lvl="0">
              <a:buFont typeface="Arial" pitchFamily="34" charset="0"/>
              <a:buChar char="•"/>
            </a:pPr>
            <a:r>
              <a:rPr lang="en-US" baseline="0" dirty="0" smtClean="0"/>
              <a:t>Disposition – meeting needs and preparing for system/project disposition through appropriate analysis and coordination</a:t>
            </a:r>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16</a:t>
            </a:fld>
            <a:endParaRPr lang="en-US" dirty="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17</a:t>
            </a:fld>
            <a:endParaRPr 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Working through this two page checklist will help ensure the team is ready to</a:t>
            </a:r>
            <a:r>
              <a:rPr lang="en-US" baseline="0" dirty="0" smtClean="0"/>
              <a:t> prepare and conduct the OAR.</a:t>
            </a:r>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1</a:t>
            </a:fld>
            <a:endParaRPr lang="en-US"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Working through this two page checklist will help ensure the team is ready to</a:t>
            </a:r>
            <a:r>
              <a:rPr lang="en-US" baseline="0" dirty="0" smtClean="0"/>
              <a:t> prepare and conduct the OAR.</a:t>
            </a:r>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2</a:t>
            </a:fld>
            <a:endParaRPr lang="en-US"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fontScale="92500" lnSpcReduction="10000"/>
          </a:bodyPr>
          <a:lstStyle/>
          <a:p>
            <a:r>
              <a:rPr lang="en-US" dirty="0" smtClean="0"/>
              <a:t>Intent is to capture only the Key Events/Decisions of the Operational Analysis Review.  Other supporting tasks are defined in the referenced document.</a:t>
            </a:r>
          </a:p>
          <a:p>
            <a:endParaRPr lang="en-US" dirty="0" smtClean="0"/>
          </a:p>
          <a:p>
            <a:r>
              <a:rPr lang="en-US" dirty="0" smtClean="0"/>
              <a:t>Continued Operations with Modifications will feed back into the ILC in the Concept Phase for updates to the Business Case.</a:t>
            </a:r>
          </a:p>
          <a:p>
            <a:endParaRPr lang="en-US" u="sng" dirty="0" smtClean="0"/>
          </a:p>
          <a:p>
            <a:r>
              <a:rPr lang="en-US" u="none" dirty="0" smtClean="0"/>
              <a:t>The following provides context for each of the columns:</a:t>
            </a:r>
          </a:p>
          <a:p>
            <a:r>
              <a:rPr lang="en-US" u="sng" dirty="0" smtClean="0"/>
              <a:t>High Level Task</a:t>
            </a:r>
          </a:p>
          <a:p>
            <a:pPr>
              <a:buFont typeface="Arial" pitchFamily="34" charset="0"/>
              <a:buChar char="•"/>
            </a:pPr>
            <a:r>
              <a:rPr lang="en-US" dirty="0" smtClean="0"/>
              <a:t>Top-level action allocated to the Operations and Maintenance Phase of the CMS ILC that concludes with an Operational Analysis Review.</a:t>
            </a:r>
          </a:p>
          <a:p>
            <a:r>
              <a:rPr lang="en-US" u="sng" dirty="0" smtClean="0"/>
              <a:t>Principal Artifact</a:t>
            </a:r>
          </a:p>
          <a:p>
            <a:pPr>
              <a:buFont typeface="Arial" pitchFamily="34" charset="0"/>
              <a:buChar char="•"/>
            </a:pPr>
            <a:r>
              <a:rPr lang="en-US" dirty="0" smtClean="0"/>
              <a:t>The main work product supporting the task. Other required work products may feed into the Principal Artifact.</a:t>
            </a:r>
          </a:p>
          <a:p>
            <a:r>
              <a:rPr lang="en-US" u="sng" dirty="0" smtClean="0"/>
              <a:t>Owner/Author</a:t>
            </a:r>
          </a:p>
          <a:p>
            <a:pPr>
              <a:buFont typeface="Arial" pitchFamily="34" charset="0"/>
              <a:buChar char="•"/>
            </a:pPr>
            <a:r>
              <a:rPr lang="en-US" dirty="0" smtClean="0"/>
              <a:t>The person responsible for completing the task and its associated Principal Artifact.</a:t>
            </a:r>
          </a:p>
          <a:p>
            <a:r>
              <a:rPr lang="en-US" u="sng" dirty="0" smtClean="0"/>
              <a:t>Contributor</a:t>
            </a:r>
          </a:p>
          <a:p>
            <a:pPr>
              <a:buFont typeface="Arial" pitchFamily="34" charset="0"/>
              <a:buChar char="•"/>
            </a:pPr>
            <a:r>
              <a:rPr lang="en-US" dirty="0" smtClean="0"/>
              <a:t>Other individuals or organizations that the Owner/Author may ask to provide inputs to the Principal Artifact and any supporting artifacts.</a:t>
            </a:r>
          </a:p>
          <a:p>
            <a:r>
              <a:rPr lang="en-US" u="sng" dirty="0" smtClean="0"/>
              <a:t>Reviewer</a:t>
            </a:r>
          </a:p>
          <a:p>
            <a:pPr>
              <a:buFont typeface="Arial" pitchFamily="34" charset="0"/>
              <a:buChar char="•"/>
            </a:pPr>
            <a:r>
              <a:rPr lang="en-US" dirty="0" smtClean="0"/>
              <a:t>The person or team reviewing the Principal Artifact in order to Approve or Reject moving to the next ILC phase.  </a:t>
            </a:r>
          </a:p>
          <a:p>
            <a:endParaRPr lang="en-US" dirty="0" smtClean="0"/>
          </a:p>
          <a:p>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3</a:t>
            </a:fld>
            <a:endParaRPr lang="en-US"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Deleting previous slides should set this as Slide #</a:t>
            </a:r>
            <a:r>
              <a:rPr lang="en-US" baseline="0" dirty="0" smtClean="0"/>
              <a:t> 0 and page numbers should be correct.</a:t>
            </a:r>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4</a:t>
            </a:fld>
            <a:endParaRPr lang="en-US"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defTabSz="917600">
              <a:defRPr/>
            </a:pPr>
            <a:r>
              <a:rPr lang="en-US" i="0" baseline="0" dirty="0" smtClean="0"/>
              <a:t>This slide should be briefed by the governance board (usually TRB) chairperson.  It provides direction to the reviewers as to what to look for and what outcomes are possible.</a:t>
            </a:r>
          </a:p>
          <a:p>
            <a:endParaRPr lang="en-US" i="0" baseline="0" dirty="0" smtClean="0">
              <a:solidFill>
                <a:srgbClr val="663300"/>
              </a:solidFill>
            </a:endParaRPr>
          </a:p>
          <a:p>
            <a:r>
              <a:rPr lang="en-US" i="0" baseline="0" dirty="0" smtClean="0"/>
              <a:t>Timeline is </a:t>
            </a:r>
          </a:p>
          <a:p>
            <a:r>
              <a:rPr lang="en-US" i="0" baseline="0" dirty="0" smtClean="0"/>
              <a:t>1 - Brief the TRB in this AOA, </a:t>
            </a:r>
          </a:p>
          <a:p>
            <a:r>
              <a:rPr lang="en-US" i="0" baseline="0" dirty="0" smtClean="0"/>
              <a:t>2 – At a scheduled ITIRB meeting, brief ITIRB after incorporating TRB comments (this may be a 1 page summary report of the </a:t>
            </a:r>
            <a:r>
              <a:rPr lang="en-US" dirty="0" smtClean="0"/>
              <a:t>AOA</a:t>
            </a:r>
            <a:r>
              <a:rPr lang="en-US" i="0" baseline="0" dirty="0" smtClean="0"/>
              <a:t>)</a:t>
            </a:r>
          </a:p>
          <a:p>
            <a:endParaRPr lang="en-US" i="0" baseline="0" dirty="0" smtClean="0"/>
          </a:p>
          <a:p>
            <a:r>
              <a:rPr lang="en-US" i="0" baseline="0" dirty="0" smtClean="0"/>
              <a:t>Customer Satisfaction is a key driver and is imperative to understanding and communicating the motivation behind the decision.</a:t>
            </a:r>
          </a:p>
          <a:p>
            <a:endParaRPr lang="en-US" i="0" baseline="0" dirty="0" smtClean="0"/>
          </a:p>
          <a:p>
            <a:r>
              <a:rPr lang="en-US" i="0" baseline="0" dirty="0" smtClean="0"/>
              <a:t>Operational Modification includes: enhance, repair, reduce, and/or improve.  A modification could lead to another pass through the investment life cycle stages.</a:t>
            </a:r>
          </a:p>
          <a:p>
            <a:endParaRPr lang="en-US" i="0" baseline="0" dirty="0" smtClean="0"/>
          </a:p>
          <a:p>
            <a:endParaRPr lang="en-US" i="0" baseline="0" dirty="0" smtClean="0">
              <a:solidFill>
                <a:srgbClr val="663300"/>
              </a:solidFill>
            </a:endParaRPr>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5</a:t>
            </a:fld>
            <a:endParaRPr lang="en-US"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fontScale="92500" lnSpcReduction="20000"/>
          </a:bodyPr>
          <a:lstStyle/>
          <a:p>
            <a:pPr defTabSz="920445">
              <a:defRPr/>
            </a:pPr>
            <a:r>
              <a:rPr lang="en-US" dirty="0" smtClean="0"/>
              <a:t>PPA Deliverables is the list of artifacts that are in progress or completed in the phase leading to this stage gate review.  It is not a list of all artifacts associated with the project (this information is in the PPA itself).</a:t>
            </a:r>
          </a:p>
          <a:p>
            <a:pPr defTabSz="920445">
              <a:defRPr/>
            </a:pPr>
            <a:endParaRPr lang="en-US" dirty="0" smtClean="0"/>
          </a:p>
          <a:p>
            <a:pPr defTabSz="920445">
              <a:defRPr/>
            </a:pPr>
            <a:r>
              <a:rPr lang="en-US" dirty="0" smtClean="0"/>
              <a:t>Maturity Review is an internal project review conducted for all artifacts in process, completed or updated in the phase leading to this stage gate review.  The review ensures the stakeholders have seen the artifact and agree the artifact is at recommended maturity.  This review is defined buy the project and the results (e.g. review date, attendees, action items) should be included in the project archives.  </a:t>
            </a:r>
          </a:p>
          <a:p>
            <a:pPr defTabSz="920445">
              <a:defRPr/>
            </a:pPr>
            <a:endParaRPr lang="en-US" dirty="0" smtClean="0"/>
          </a:p>
          <a:p>
            <a:pPr defTabSz="920445">
              <a:defRPr/>
            </a:pPr>
            <a:r>
              <a:rPr lang="en-US" dirty="0" smtClean="0"/>
              <a:t>Approval date is the date on the approval page of the respective artifact.  This only applies to artifacts that are completed in the phase leading to this stage gate review.</a:t>
            </a:r>
          </a:p>
          <a:p>
            <a:pPr defTabSz="920445">
              <a:defRPr/>
            </a:pPr>
            <a:endParaRPr lang="en-US" dirty="0" smtClean="0"/>
          </a:p>
          <a:p>
            <a:pPr defTabSz="920445">
              <a:defRPr/>
            </a:pPr>
            <a:r>
              <a:rPr lang="en-US" dirty="0" smtClean="0"/>
              <a:t>Preliminary artifacts – Top-level detail completed (specific expectations by artifact) – Maturity Review results captured in Project Archive</a:t>
            </a:r>
          </a:p>
          <a:p>
            <a:pPr defTabSz="920445">
              <a:defRPr/>
            </a:pPr>
            <a:r>
              <a:rPr lang="en-US" dirty="0" smtClean="0"/>
              <a:t>Draft artifacts – Mid-level detail completed (specific expectations by artifact) – Maturity Review results captured in Project Archive</a:t>
            </a:r>
          </a:p>
          <a:p>
            <a:r>
              <a:rPr lang="en-US" dirty="0" smtClean="0"/>
              <a:t>Baseline artifacts – approved with appropriate signatures, checked into Configuration Management system, revisions require approval – Formal Review results captured in Project Archive</a:t>
            </a:r>
          </a:p>
          <a:p>
            <a:endParaRPr lang="en-US" dirty="0" smtClean="0"/>
          </a:p>
          <a:p>
            <a:r>
              <a:rPr lang="en-US" dirty="0" smtClean="0"/>
              <a:t>Show the ILC Graphic and discuss:</a:t>
            </a:r>
          </a:p>
          <a:p>
            <a:pPr>
              <a:buFont typeface="Arial" pitchFamily="34" charset="0"/>
              <a:buChar char="•"/>
            </a:pPr>
            <a:r>
              <a:rPr lang="en-US" dirty="0" smtClean="0"/>
              <a:t>The</a:t>
            </a:r>
            <a:r>
              <a:rPr lang="en-US" baseline="0" dirty="0" smtClean="0"/>
              <a:t> annual Operational Analysis Review (OAR) and supporting artifacts</a:t>
            </a:r>
          </a:p>
          <a:p>
            <a:pPr>
              <a:buFont typeface="Arial" pitchFamily="34" charset="0"/>
              <a:buChar char="•"/>
            </a:pPr>
            <a:r>
              <a:rPr lang="en-US" baseline="0" dirty="0" smtClean="0"/>
              <a:t>Team’s readiness to continue operations, modify operations, or closeout the project</a:t>
            </a:r>
          </a:p>
          <a:p>
            <a:pPr lvl="1">
              <a:buFont typeface="Arial" pitchFamily="34" charset="0"/>
              <a:buChar char="•"/>
            </a:pPr>
            <a:r>
              <a:rPr lang="en-US" baseline="0" dirty="0" smtClean="0"/>
              <a:t>No in-process artifacts for OAR</a:t>
            </a:r>
          </a:p>
          <a:p>
            <a:pPr>
              <a:buFont typeface="Arial" pitchFamily="34" charset="0"/>
              <a:buNone/>
            </a:pPr>
            <a:endParaRPr lang="en-US" baseline="0" dirty="0" smtClean="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6</a:t>
            </a:fld>
            <a:endParaRPr lang="en-US" dirty="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fontScale="85000" lnSpcReduction="20000"/>
          </a:bodyPr>
          <a:lstStyle/>
          <a:p>
            <a:r>
              <a:rPr lang="en-US" sz="1000" dirty="0" smtClean="0"/>
              <a:t>Presenters – present information in the review and are required to attend.</a:t>
            </a:r>
          </a:p>
          <a:p>
            <a:r>
              <a:rPr lang="en-US" sz="1000" dirty="0" smtClean="0"/>
              <a:t>Contributors – provide content for the review package, attendance is optional but recommended to answer questions</a:t>
            </a:r>
          </a:p>
          <a:p>
            <a:r>
              <a:rPr lang="en-US" sz="1000" dirty="0" smtClean="0"/>
              <a:t>Required Reviewer – attendance is required to hear any adjustments that may affect their domain, may provide content for review package</a:t>
            </a:r>
          </a:p>
          <a:p>
            <a:r>
              <a:rPr lang="en-US" sz="1000" dirty="0" smtClean="0"/>
              <a:t>Invited Reviewer – attendance is optional but encouraged</a:t>
            </a:r>
          </a:p>
          <a:p>
            <a:r>
              <a:rPr lang="en-US" sz="1000" dirty="0" smtClean="0"/>
              <a:t>Decision Maker – attendance is required as a reviewer - makes recommendation on proceeding to the next phase</a:t>
            </a:r>
          </a:p>
          <a:p>
            <a:endParaRPr lang="en-US" sz="1000" b="1" u="sng" dirty="0" smtClean="0"/>
          </a:p>
          <a:p>
            <a:r>
              <a:rPr lang="en-US" sz="1000" b="1" u="sng" dirty="0" smtClean="0"/>
              <a:t>Stakeholders</a:t>
            </a:r>
          </a:p>
          <a:p>
            <a:pPr>
              <a:buFont typeface="Arial" pitchFamily="34" charset="0"/>
              <a:buChar char="•"/>
            </a:pPr>
            <a:r>
              <a:rPr lang="en-US" sz="1000" dirty="0" smtClean="0"/>
              <a:t>Business Owner – Champions Project, Defines Business Need, Owns Requirements, Secures Funding</a:t>
            </a:r>
          </a:p>
          <a:p>
            <a:pPr>
              <a:buFont typeface="Arial" pitchFamily="34" charset="0"/>
              <a:buChar char="•"/>
            </a:pPr>
            <a:r>
              <a:rPr lang="en-US" sz="1000" dirty="0" smtClean="0"/>
              <a:t>Project Manager – Contributes to Operational Analysis (need development perspective captured at AOA as well as operations perspective from previous year -  this may be more than one person)</a:t>
            </a:r>
            <a:endParaRPr lang="en-US" sz="1000" b="1" u="sng" dirty="0" smtClean="0"/>
          </a:p>
          <a:p>
            <a:pPr defTabSz="460222" eaLnBrk="1" hangingPunct="1">
              <a:buFont typeface="Arial" pitchFamily="34" charset="0"/>
              <a:buChar char="•"/>
            </a:pPr>
            <a:r>
              <a:rPr lang="en-US" sz="1000" dirty="0" smtClean="0"/>
              <a:t>Enterprise Architecture (EA) – </a:t>
            </a:r>
            <a:r>
              <a:rPr lang="en-US" sz="1000" dirty="0" smtClean="0">
                <a:latin typeface="Arial Narrow" pitchFamily="34" charset="0"/>
              </a:rPr>
              <a:t>Ensure the business product is being operated in accordance with EA guidelines</a:t>
            </a:r>
            <a:endParaRPr lang="en-US" sz="1000" dirty="0" smtClean="0"/>
          </a:p>
          <a:p>
            <a:pPr defTabSz="920445">
              <a:buFont typeface="Arial" pitchFamily="34" charset="0"/>
              <a:buChar char="•"/>
              <a:defRPr/>
            </a:pPr>
            <a:r>
              <a:rPr lang="en-US" sz="1000" dirty="0" smtClean="0"/>
              <a:t>Security – determine if the Certification(s)&amp;Accreditation(s), Authority to Operate, and Privacy Impact Assessment(s) are complete</a:t>
            </a:r>
          </a:p>
          <a:p>
            <a:pPr defTabSz="920445">
              <a:buFont typeface="Arial" pitchFamily="34" charset="0"/>
              <a:buChar char="•"/>
              <a:defRPr/>
            </a:pPr>
            <a:r>
              <a:rPr lang="en-US" sz="1000" dirty="0" smtClean="0"/>
              <a:t>Performance (Business Owner) – </a:t>
            </a:r>
            <a:r>
              <a:rPr lang="en-US" sz="1000" dirty="0" smtClean="0">
                <a:latin typeface="Arial Narrow" pitchFamily="34" charset="0"/>
              </a:rPr>
              <a:t>Confirm service level objectives are being met</a:t>
            </a:r>
            <a:endParaRPr lang="en-US" sz="1000" dirty="0" smtClean="0"/>
          </a:p>
          <a:p>
            <a:pPr defTabSz="920445">
              <a:buFont typeface="Arial" pitchFamily="34" charset="0"/>
              <a:buChar char="•"/>
              <a:defRPr/>
            </a:pPr>
            <a:r>
              <a:rPr lang="en-US" sz="1000" dirty="0" smtClean="0"/>
              <a:t>Acquisition – </a:t>
            </a:r>
            <a:r>
              <a:rPr lang="en-US" sz="1000" dirty="0" smtClean="0">
                <a:latin typeface="Arial Narrow" pitchFamily="34" charset="0"/>
              </a:rPr>
              <a:t>Ensure contracts are being fulfilled as awarded</a:t>
            </a:r>
          </a:p>
          <a:p>
            <a:pPr defTabSz="920445">
              <a:buFont typeface="Arial" pitchFamily="34" charset="0"/>
              <a:buChar char="•"/>
              <a:defRPr/>
            </a:pPr>
            <a:r>
              <a:rPr lang="en-US" sz="1000" dirty="0" smtClean="0"/>
              <a:t>Records Management – </a:t>
            </a:r>
            <a:r>
              <a:rPr lang="en-US" sz="1000" dirty="0" smtClean="0">
                <a:latin typeface="Arial Narrow" pitchFamily="34" charset="0"/>
              </a:rPr>
              <a:t>Provide Records Management support for O&amp;M Stage artifacts, records archiving should project transition to closeout</a:t>
            </a:r>
            <a:endParaRPr lang="en-US" sz="1000" dirty="0" smtClean="0"/>
          </a:p>
          <a:p>
            <a:pPr defTabSz="920445">
              <a:buFont typeface="Arial" pitchFamily="34" charset="0"/>
              <a:buChar char="•"/>
              <a:defRPr/>
            </a:pPr>
            <a:r>
              <a:rPr lang="en-US" sz="1000" dirty="0" smtClean="0"/>
              <a:t>Budget and Finance – </a:t>
            </a:r>
            <a:r>
              <a:rPr lang="en-US" sz="1000" dirty="0" smtClean="0">
                <a:latin typeface="Arial Narrow" pitchFamily="34" charset="0"/>
              </a:rPr>
              <a:t>Review modification requests, actual versus planned expenses</a:t>
            </a:r>
            <a:endParaRPr lang="en-US" sz="1000" dirty="0" smtClean="0"/>
          </a:p>
          <a:p>
            <a:pPr defTabSz="920445">
              <a:buFont typeface="Arial" pitchFamily="34" charset="0"/>
              <a:buChar char="•"/>
              <a:defRPr/>
            </a:pPr>
            <a:r>
              <a:rPr lang="en-US" sz="1000" dirty="0" smtClean="0"/>
              <a:t>Capital Planning &amp; Investment Control – </a:t>
            </a:r>
            <a:r>
              <a:rPr lang="en-US" sz="1000" dirty="0" smtClean="0">
                <a:latin typeface="Arial Narrow" pitchFamily="34" charset="0"/>
              </a:rPr>
              <a:t>Ensure that Operation Analysis is within acceptable limits </a:t>
            </a:r>
            <a:endParaRPr lang="en-US" sz="1000" b="1" u="sng" dirty="0" smtClean="0"/>
          </a:p>
          <a:p>
            <a:pPr defTabSz="920445">
              <a:buFont typeface="Arial" pitchFamily="34" charset="0"/>
              <a:buChar char="•"/>
              <a:defRPr/>
            </a:pPr>
            <a:r>
              <a:rPr lang="en-US" sz="1000" dirty="0" smtClean="0"/>
              <a:t>Infrastructure – </a:t>
            </a:r>
            <a:r>
              <a:rPr lang="en-US" sz="1000" dirty="0" smtClean="0">
                <a:latin typeface="Arial Narrow" pitchFamily="34" charset="0"/>
              </a:rPr>
              <a:t>Manage iterative patches (including proposed enhancements) and on-going infrastructure operations in support of the project</a:t>
            </a:r>
          </a:p>
          <a:p>
            <a:pPr defTabSz="920445">
              <a:buFont typeface="Arial" pitchFamily="34" charset="0"/>
              <a:buChar char="•"/>
              <a:defRPr/>
            </a:pPr>
            <a:r>
              <a:rPr lang="en-US" sz="1000" dirty="0" smtClean="0">
                <a:latin typeface="Arial Narrow" pitchFamily="34" charset="0"/>
              </a:rPr>
              <a:t>Data Standards - </a:t>
            </a:r>
            <a:r>
              <a:rPr lang="en-US" sz="1000" dirty="0" smtClean="0">
                <a:solidFill>
                  <a:srgbClr val="333333"/>
                </a:solidFill>
                <a:latin typeface="Arial Narrow" pitchFamily="34" charset="0"/>
              </a:rPr>
              <a:t>Monitor evolving standards in collaboration with the Data Standards Council</a:t>
            </a:r>
            <a:endParaRPr lang="en-US" sz="1000" dirty="0" smtClean="0"/>
          </a:p>
          <a:p>
            <a:pPr defTabSz="920445">
              <a:buFont typeface="Arial" pitchFamily="34" charset="0"/>
              <a:buChar char="•"/>
              <a:defRPr/>
            </a:pPr>
            <a:r>
              <a:rPr lang="en-US" sz="1000" dirty="0" smtClean="0"/>
              <a:t>Configuration Mgmt. – </a:t>
            </a:r>
            <a:r>
              <a:rPr lang="en-US" sz="1000" dirty="0" smtClean="0">
                <a:latin typeface="Arial Narrow" pitchFamily="34" charset="0"/>
              </a:rPr>
              <a:t>Ensure all O&amp;M artifacts have been identified, documented and placed under CM</a:t>
            </a:r>
            <a:endParaRPr lang="en-US" sz="1000" dirty="0" smtClean="0">
              <a:solidFill>
                <a:srgbClr val="333333"/>
              </a:solidFill>
              <a:latin typeface="Arial Narrow" pitchFamily="34" charset="0"/>
            </a:endParaRPr>
          </a:p>
          <a:p>
            <a:pPr defTabSz="920445">
              <a:buFont typeface="Arial" pitchFamily="34" charset="0"/>
              <a:buChar char="•"/>
              <a:defRPr/>
            </a:pPr>
            <a:r>
              <a:rPr lang="en-US" sz="1000" dirty="0" smtClean="0">
                <a:solidFill>
                  <a:srgbClr val="333333"/>
                </a:solidFill>
                <a:latin typeface="Arial Narrow" pitchFamily="34" charset="0"/>
              </a:rPr>
              <a:t>Operational Performance Testing – Ensure performance benchmarks continue to be met.  </a:t>
            </a:r>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7</a:t>
            </a:fld>
            <a:endParaRPr lang="en-US" dirty="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i="0" dirty="0" smtClean="0"/>
              <a:t>Describes the problem to be solved</a:t>
            </a:r>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pPr>
                <a:defRPr/>
              </a:pPr>
              <a:t>8</a:t>
            </a:fld>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fld id="{E8FA6FC6-00C4-4F8A-A035-230BBB1E1E98}" type="datetime1">
              <a:rPr lang="en-US" smtClean="0"/>
              <a:pPr>
                <a:defRPr/>
              </a:pPr>
              <a:t>11/24/2010</a:t>
            </a:fld>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F8DF2754-063D-4A83-AD5A-2B2BA0144E34}" type="slidenum">
              <a:rPr lang="en-US"/>
              <a:pPr>
                <a:defRPr/>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fld id="{685994C5-CC39-478A-9865-B078A032B302}" type="datetime1">
              <a:rPr lang="en-US" smtClean="0"/>
              <a:pPr>
                <a:defRPr/>
              </a:pPr>
              <a:t>11/24/2010</a:t>
            </a:fld>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7" name="Rectangle 6"/>
          <p:cNvSpPr>
            <a:spLocks noGrp="1" noChangeArrowheads="1"/>
          </p:cNvSpPr>
          <p:nvPr>
            <p:ph type="sldNum" sz="quarter" idx="12"/>
          </p:nvPr>
        </p:nvSpPr>
        <p:spPr>
          <a:ln/>
        </p:spPr>
        <p:txBody>
          <a:bodyPr/>
          <a:lstStyle>
            <a:lvl1pPr>
              <a:defRPr/>
            </a:lvl1pPr>
          </a:lstStyle>
          <a:p>
            <a:pPr>
              <a:defRPr/>
            </a:pPr>
            <a:fld id="{A1E923E3-CEEC-4638-B54A-9E553C5940D9}" type="slidenum">
              <a:rPr lang="en-US"/>
              <a:pPr>
                <a:defRPr/>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fld id="{D77E77E8-8683-4046-9F50-0994D31D1D5E}" type="datetime1">
              <a:rPr lang="en-US" smtClean="0"/>
              <a:pPr>
                <a:defRPr/>
              </a:pPr>
              <a:t>11/24/2010</a:t>
            </a:fld>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257AB712-E608-4113-B4CB-4F9CB998EC94}" type="slidenum">
              <a:rPr lang="en-US"/>
              <a:pPr>
                <a:defRPr/>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fld id="{1470FD05-922A-4BBB-A69C-2BA073EBD469}" type="datetime1">
              <a:rPr lang="en-US" smtClean="0"/>
              <a:pPr>
                <a:defRPr/>
              </a:pPr>
              <a:t>11/24/2010</a:t>
            </a:fld>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0A00FABD-51CF-47E7-B7DA-E90DF0EF631F}" type="slidenum">
              <a:rPr lang="en-US"/>
              <a:pPr>
                <a:defRPr/>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D8EBB40B-E54F-48B5-BE79-4764B56688F6}" type="datetime1">
              <a:rPr lang="en-US" smtClean="0"/>
              <a:pPr>
                <a:defRPr/>
              </a:pPr>
              <a:t>11/24/2010</a:t>
            </a:fld>
            <a:endParaRPr lang="en-US" dirty="0"/>
          </a:p>
        </p:txBody>
      </p:sp>
      <p:sp>
        <p:nvSpPr>
          <p:cNvPr id="5" name="Footer Placeholder 4"/>
          <p:cNvSpPr>
            <a:spLocks noGrp="1"/>
          </p:cNvSpPr>
          <p:nvPr>
            <p:ph type="ftr" sz="quarter" idx="11"/>
          </p:nvPr>
        </p:nvSpPr>
        <p:spPr>
          <a:xfrm>
            <a:off x="2743200" y="6356350"/>
            <a:ext cx="3657600" cy="365125"/>
          </a:xfrm>
        </p:spPr>
        <p:txBody>
          <a:bodyPr/>
          <a:lstStyle>
            <a:lvl1pPr algn="ctr">
              <a:defRPr/>
            </a:lvl1pPr>
          </a:lstStyle>
          <a:p>
            <a:pPr>
              <a:defRPr/>
            </a:pPr>
            <a:r>
              <a:rPr lang="en-US" i="1" dirty="0" smtClean="0">
                <a:solidFill>
                  <a:srgbClr val="663300"/>
                </a:solidFill>
              </a:rPr>
              <a:t>[Project Name (in Slide Master)]</a:t>
            </a:r>
            <a:r>
              <a:rPr lang="en-US" dirty="0" smtClean="0">
                <a:solidFill>
                  <a:srgbClr val="663300"/>
                </a:solidFill>
              </a:rPr>
              <a:t> </a:t>
            </a:r>
            <a:r>
              <a:rPr lang="en-US" dirty="0" smtClean="0"/>
              <a:t>- OAR</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42487AB2-542A-4A63-B152-D116D45137F2}" type="slidenum">
              <a:rPr lang="en-US"/>
              <a:pPr>
                <a:defRPr/>
              </a:pPr>
              <a:t>‹#›</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194779EF-B7CA-4EB3-84C8-E20D536B96B1}" type="datetime1">
              <a:rPr lang="en-US" smtClean="0"/>
              <a:pPr>
                <a:defRPr/>
              </a:pPr>
              <a:t>11/24/2010</a:t>
            </a:fld>
            <a:endParaRPr lang="en-US" dirty="0"/>
          </a:p>
        </p:txBody>
      </p:sp>
      <p:sp>
        <p:nvSpPr>
          <p:cNvPr id="5"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 </a:t>
            </a:r>
            <a:r>
              <a:rPr lang="en-US" dirty="0" smtClean="0"/>
              <a:t>- AOA</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AABCA891-883B-43A5-9325-250C507834AC}" type="slidenum">
              <a:rPr lang="en-US"/>
              <a:pPr>
                <a:defRPr/>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4D719D50-5BD2-44B6-B9A5-5D2261BCCF3E}" type="datetime1">
              <a:rPr lang="en-US" smtClean="0"/>
              <a:pPr>
                <a:defRPr/>
              </a:pPr>
              <a:t>11/24/2010</a:t>
            </a:fld>
            <a:endParaRPr lang="en-US" dirty="0"/>
          </a:p>
        </p:txBody>
      </p:sp>
      <p:sp>
        <p:nvSpPr>
          <p:cNvPr id="5"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AEFCC6FF-CF24-4A8B-953A-7328A571D055}" type="slidenum">
              <a:rPr lang="en-US"/>
              <a:pPr>
                <a:defRPr/>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4ACDCD34-A470-4828-B89A-93E1CBC828D4}" type="datetime1">
              <a:rPr lang="en-US" smtClean="0"/>
              <a:pPr>
                <a:defRPr/>
              </a:pPr>
              <a:t>11/24/2010</a:t>
            </a:fld>
            <a:endParaRPr lang="en-US" dirty="0"/>
          </a:p>
        </p:txBody>
      </p:sp>
      <p:sp>
        <p:nvSpPr>
          <p:cNvPr id="6"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B8FCFBA9-EC96-4C9F-AE85-857C50F5B169}" type="slidenum">
              <a:rPr lang="en-US"/>
              <a:pPr>
                <a:defRPr/>
              </a:pPr>
              <a:t>‹#›</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4D54B360-8A98-4C91-B0AC-4032AB220809}" type="datetime1">
              <a:rPr lang="en-US" smtClean="0"/>
              <a:pPr>
                <a:defRPr/>
              </a:pPr>
              <a:t>11/24/2010</a:t>
            </a:fld>
            <a:endParaRPr lang="en-US" dirty="0"/>
          </a:p>
        </p:txBody>
      </p:sp>
      <p:sp>
        <p:nvSpPr>
          <p:cNvPr id="8"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9" name="Slide Number Placeholder 5"/>
          <p:cNvSpPr>
            <a:spLocks noGrp="1"/>
          </p:cNvSpPr>
          <p:nvPr>
            <p:ph type="sldNum" sz="quarter" idx="12"/>
          </p:nvPr>
        </p:nvSpPr>
        <p:spPr/>
        <p:txBody>
          <a:bodyPr/>
          <a:lstStyle>
            <a:lvl1pPr>
              <a:defRPr/>
            </a:lvl1pPr>
          </a:lstStyle>
          <a:p>
            <a:pPr>
              <a:defRPr/>
            </a:pPr>
            <a:fld id="{5F132303-3D22-4CB5-9FC8-063DD7EDECA6}" type="slidenum">
              <a:rPr lang="en-US"/>
              <a:pPr>
                <a:defRPr/>
              </a:pPr>
              <a:t>‹#›</a:t>
            </a:fld>
            <a:endParaRPr lang="en-US" dirty="0"/>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30C4076F-EA3D-4DDD-BA23-56EEDEEEA2E0}" type="datetime1">
              <a:rPr lang="en-US" smtClean="0"/>
              <a:pPr>
                <a:defRPr/>
              </a:pPr>
              <a:t>11/24/2010</a:t>
            </a:fld>
            <a:endParaRPr lang="en-US" dirty="0"/>
          </a:p>
        </p:txBody>
      </p:sp>
      <p:sp>
        <p:nvSpPr>
          <p:cNvPr id="4"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5" name="Slide Number Placeholder 5"/>
          <p:cNvSpPr>
            <a:spLocks noGrp="1"/>
          </p:cNvSpPr>
          <p:nvPr>
            <p:ph type="sldNum" sz="quarter" idx="12"/>
          </p:nvPr>
        </p:nvSpPr>
        <p:spPr/>
        <p:txBody>
          <a:bodyPr/>
          <a:lstStyle>
            <a:lvl1pPr>
              <a:defRPr/>
            </a:lvl1pPr>
          </a:lstStyle>
          <a:p>
            <a:pPr>
              <a:defRPr/>
            </a:pPr>
            <a:fld id="{0717702F-13CB-4408-AC3E-0FD295B89011}" type="slidenum">
              <a:rPr lang="en-US"/>
              <a:pPr>
                <a:defRPr/>
              </a:pPr>
              <a:t>‹#›</a:t>
            </a:fld>
            <a:endParaRPr lang="en-US" dirty="0"/>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98A32AFC-E348-45C3-B367-CEFD47CD011F}" type="datetime1">
              <a:rPr lang="en-US" smtClean="0"/>
              <a:pPr>
                <a:defRPr/>
              </a:pPr>
              <a:t>11/24/2010</a:t>
            </a:fld>
            <a:endParaRPr lang="en-US" dirty="0"/>
          </a:p>
        </p:txBody>
      </p:sp>
      <p:sp>
        <p:nvSpPr>
          <p:cNvPr id="3"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4" name="Slide Number Placeholder 5"/>
          <p:cNvSpPr>
            <a:spLocks noGrp="1"/>
          </p:cNvSpPr>
          <p:nvPr>
            <p:ph type="sldNum" sz="quarter" idx="12"/>
          </p:nvPr>
        </p:nvSpPr>
        <p:spPr/>
        <p:txBody>
          <a:bodyPr/>
          <a:lstStyle>
            <a:lvl1pPr>
              <a:defRPr/>
            </a:lvl1pPr>
          </a:lstStyle>
          <a:p>
            <a:pPr>
              <a:defRPr/>
            </a:pPr>
            <a:fld id="{A5894B6B-0EA2-41AA-8D17-114D1F0E2EC3}" type="slidenum">
              <a:rPr lang="en-US"/>
              <a:pPr>
                <a:defRPr/>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Rectangle 4"/>
          <p:cNvSpPr>
            <a:spLocks noGrp="1" noChangeArrowheads="1"/>
          </p:cNvSpPr>
          <p:nvPr>
            <p:ph type="dt" sz="half" idx="10"/>
          </p:nvPr>
        </p:nvSpPr>
        <p:spPr>
          <a:ln/>
        </p:spPr>
        <p:txBody>
          <a:bodyPr/>
          <a:lstStyle>
            <a:lvl1pPr>
              <a:defRPr/>
            </a:lvl1pPr>
          </a:lstStyle>
          <a:p>
            <a:pPr>
              <a:defRPr/>
            </a:pPr>
            <a:fld id="{A1DAE3AB-DE5F-4283-90F5-FA68F044A992}" type="datetime1">
              <a:rPr lang="en-US" smtClean="0"/>
              <a:pPr>
                <a:defRPr/>
              </a:pPr>
              <a:t>11/24/2010</a:t>
            </a:fld>
            <a:endParaRPr lang="en-US" dirty="0"/>
          </a:p>
        </p:txBody>
      </p:sp>
      <p:sp>
        <p:nvSpPr>
          <p:cNvPr id="5" name="Rectangle 5"/>
          <p:cNvSpPr>
            <a:spLocks noGrp="1" noChangeArrowheads="1"/>
          </p:cNvSpPr>
          <p:nvPr>
            <p:ph type="ftr" sz="quarter" idx="11"/>
          </p:nvPr>
        </p:nvSpPr>
        <p:spPr>
          <a:xfrm>
            <a:off x="5562600" y="6242050"/>
            <a:ext cx="3276600" cy="476250"/>
          </a:xfrm>
          <a:ln/>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B6BE8C47-81F5-42E7-AEC6-26A89FBE44C9}" type="slidenum">
              <a:rPr lang="en-US"/>
              <a:pPr>
                <a:defRPr/>
              </a:pPr>
              <a:t>‹#›</a:t>
            </a:fld>
            <a:endParaRPr lang="en-US" dirty="0"/>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F5CA84FC-4C62-4E5F-BBF4-50382FD832C4}" type="datetime1">
              <a:rPr lang="en-US" smtClean="0"/>
              <a:pPr>
                <a:defRPr/>
              </a:pPr>
              <a:t>11/24/2010</a:t>
            </a:fld>
            <a:endParaRPr lang="en-US" dirty="0"/>
          </a:p>
        </p:txBody>
      </p:sp>
      <p:sp>
        <p:nvSpPr>
          <p:cNvPr id="6"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B8A86F98-9C9E-47B2-B43B-CB6FE90E0C76}" type="slidenum">
              <a:rPr lang="en-US"/>
              <a:pPr>
                <a:defRPr/>
              </a:pPr>
              <a:t>‹#›</a:t>
            </a:fld>
            <a:endParaRPr 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25D92B12-CA67-4B3F-A0B0-5EE984805B90}" type="datetime1">
              <a:rPr lang="en-US" smtClean="0"/>
              <a:pPr>
                <a:defRPr/>
              </a:pPr>
              <a:t>11/24/2010</a:t>
            </a:fld>
            <a:endParaRPr lang="en-US" dirty="0"/>
          </a:p>
        </p:txBody>
      </p:sp>
      <p:sp>
        <p:nvSpPr>
          <p:cNvPr id="6"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a:t>
            </a:r>
            <a:r>
              <a:rPr lang="en-US" i="1" dirty="0" smtClean="0"/>
              <a:t> </a:t>
            </a:r>
            <a:r>
              <a:rPr lang="en-US" dirty="0" smtClean="0"/>
              <a:t>- OAR</a:t>
            </a:r>
            <a:endParaRPr lang="en-US" dirty="0"/>
          </a:p>
        </p:txBody>
      </p:sp>
      <p:sp>
        <p:nvSpPr>
          <p:cNvPr id="7" name="Slide Number Placeholder 5"/>
          <p:cNvSpPr>
            <a:spLocks noGrp="1"/>
          </p:cNvSpPr>
          <p:nvPr>
            <p:ph type="sldNum" sz="quarter" idx="12"/>
          </p:nvPr>
        </p:nvSpPr>
        <p:spPr/>
        <p:txBody>
          <a:bodyPr/>
          <a:lstStyle>
            <a:lvl1pPr>
              <a:defRPr/>
            </a:lvl1pPr>
          </a:lstStyle>
          <a:p>
            <a:pPr>
              <a:defRPr/>
            </a:pPr>
            <a:fld id="{42E85898-DB27-4119-B083-1C3072212CEF}" type="slidenum">
              <a:rPr lang="en-US"/>
              <a:pPr>
                <a:defRPr/>
              </a:pPr>
              <a:t>‹#›</a:t>
            </a:fld>
            <a:endParaRPr lang="en-US" dirty="0"/>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03866C09-01D5-4B75-A249-F40B045163D2}" type="datetime1">
              <a:rPr lang="en-US" smtClean="0"/>
              <a:pPr>
                <a:defRPr/>
              </a:pPr>
              <a:t>11/24/2010</a:t>
            </a:fld>
            <a:endParaRPr lang="en-US" dirty="0"/>
          </a:p>
        </p:txBody>
      </p:sp>
      <p:sp>
        <p:nvSpPr>
          <p:cNvPr id="5"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32DFAAC2-F2EB-4655-AFA1-B29D45B1EAD5}" type="slidenum">
              <a:rPr lang="en-US"/>
              <a:pPr>
                <a:defRPr/>
              </a:pPr>
              <a:t>‹#›</a:t>
            </a:fld>
            <a:endParaRPr lang="en-US" dirty="0"/>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4C34EB43-60F2-4CCF-A3E8-97BEE5F1A208}" type="datetime1">
              <a:rPr lang="en-US" smtClean="0"/>
              <a:pPr>
                <a:defRPr/>
              </a:pPr>
              <a:t>11/24/2010</a:t>
            </a:fld>
            <a:endParaRPr lang="en-US" dirty="0"/>
          </a:p>
        </p:txBody>
      </p:sp>
      <p:sp>
        <p:nvSpPr>
          <p:cNvPr id="5" name="Footer Placeholder 4"/>
          <p:cNvSpPr>
            <a:spLocks noGrp="1"/>
          </p:cNvSpPr>
          <p:nvPr>
            <p:ph type="ftr" sz="quarter" idx="11"/>
          </p:nvPr>
        </p:nvSpPr>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6" name="Slide Number Placeholder 5"/>
          <p:cNvSpPr>
            <a:spLocks noGrp="1"/>
          </p:cNvSpPr>
          <p:nvPr>
            <p:ph type="sldNum" sz="quarter" idx="12"/>
          </p:nvPr>
        </p:nvSpPr>
        <p:spPr/>
        <p:txBody>
          <a:bodyPr/>
          <a:lstStyle>
            <a:lvl1pPr>
              <a:defRPr/>
            </a:lvl1pPr>
          </a:lstStyle>
          <a:p>
            <a:pPr>
              <a:defRPr/>
            </a:pPr>
            <a:fld id="{5248132A-B6E5-4DEC-A183-0B30F34B8B5E}" type="slidenum">
              <a:rPr lang="en-US"/>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pPr>
              <a:defRPr/>
            </a:pPr>
            <a:fld id="{DC7D5332-DE77-4D21-8545-B2057785B76E}" type="datetime1">
              <a:rPr lang="en-US" smtClean="0"/>
              <a:pPr>
                <a:defRPr/>
              </a:pPr>
              <a:t>11/24/2010</a:t>
            </a:fld>
            <a:endParaRPr lang="en-US" dirty="0"/>
          </a:p>
        </p:txBody>
      </p:sp>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a:t>
            </a:r>
            <a:r>
              <a:rPr lang="en-US" dirty="0" smtClean="0"/>
              <a:t>- OAR</a:t>
            </a:r>
            <a:endParaRPr lang="en-US" dirty="0"/>
          </a:p>
        </p:txBody>
      </p:sp>
      <p:sp>
        <p:nvSpPr>
          <p:cNvPr id="5" name="Slide Number Placeholder 4"/>
          <p:cNvSpPr>
            <a:spLocks noGrp="1"/>
          </p:cNvSpPr>
          <p:nvPr>
            <p:ph type="sldNum" sz="quarter" idx="12"/>
          </p:nvPr>
        </p:nvSpPr>
        <p:spPr/>
        <p:txBody>
          <a:bodyPr/>
          <a:lstStyle/>
          <a:p>
            <a:pPr>
              <a:defRPr/>
            </a:pPr>
            <a:fld id="{BB0DDDCF-571F-46B9-A8A3-325FF4798D73}" type="slidenum">
              <a:rPr lang="en-US" smtClean="0"/>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fld id="{2ABB2AD1-703F-4DF0-B364-41A83FB5D5F1}" type="datetime1">
              <a:rPr lang="en-US" smtClean="0"/>
              <a:pPr>
                <a:defRPr/>
              </a:pPr>
              <a:t>11/24/2010</a:t>
            </a:fld>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21A4E2C0-BC67-4057-A264-6400E34BCA8D}" type="slidenum">
              <a:rPr lang="en-US"/>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fld id="{F1725562-A11B-4E0D-9E1A-635DADFCF561}" type="datetime1">
              <a:rPr lang="en-US" smtClean="0"/>
              <a:pPr>
                <a:defRPr/>
              </a:pPr>
              <a:t>11/24/2010</a:t>
            </a:fld>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7" name="Rectangle 6"/>
          <p:cNvSpPr>
            <a:spLocks noGrp="1" noChangeArrowheads="1"/>
          </p:cNvSpPr>
          <p:nvPr>
            <p:ph type="sldNum" sz="quarter" idx="12"/>
          </p:nvPr>
        </p:nvSpPr>
        <p:spPr>
          <a:ln/>
        </p:spPr>
        <p:txBody>
          <a:bodyPr/>
          <a:lstStyle>
            <a:lvl1pPr>
              <a:defRPr/>
            </a:lvl1pPr>
          </a:lstStyle>
          <a:p>
            <a:pPr>
              <a:defRPr/>
            </a:pPr>
            <a:fld id="{C4612EB8-3762-479F-86CE-284B80DAD11E}"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fld id="{2993C144-C7B1-48BB-94C2-0598FF6B3E74}" type="datetime1">
              <a:rPr lang="en-US" smtClean="0"/>
              <a:pPr>
                <a:defRPr/>
              </a:pPr>
              <a:t>11/24/2010</a:t>
            </a:fld>
            <a:endParaRPr lang="en-US" dirty="0"/>
          </a:p>
        </p:txBody>
      </p:sp>
      <p:sp>
        <p:nvSpPr>
          <p:cNvPr id="8"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a:t>
            </a:r>
            <a:r>
              <a:rPr lang="en-US" i="1" dirty="0" smtClean="0"/>
              <a:t> </a:t>
            </a:r>
            <a:r>
              <a:rPr lang="en-US" dirty="0" smtClean="0"/>
              <a:t>- OAR</a:t>
            </a:r>
            <a:endParaRPr lang="en-US" dirty="0"/>
          </a:p>
        </p:txBody>
      </p:sp>
      <p:sp>
        <p:nvSpPr>
          <p:cNvPr id="9" name="Rectangle 6"/>
          <p:cNvSpPr>
            <a:spLocks noGrp="1" noChangeArrowheads="1"/>
          </p:cNvSpPr>
          <p:nvPr>
            <p:ph type="sldNum" sz="quarter" idx="12"/>
          </p:nvPr>
        </p:nvSpPr>
        <p:spPr>
          <a:ln/>
        </p:spPr>
        <p:txBody>
          <a:bodyPr/>
          <a:lstStyle>
            <a:lvl1pPr>
              <a:defRPr/>
            </a:lvl1pPr>
          </a:lstStyle>
          <a:p>
            <a:pPr>
              <a:defRPr/>
            </a:pPr>
            <a:fld id="{D3D900E6-AAE3-486C-9722-98EEAEFF89BD}" type="slidenum">
              <a:rPr lang="en-US"/>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fld id="{91E221D5-01F3-439E-BA3C-5345158A2281}" type="datetime1">
              <a:rPr lang="en-US" smtClean="0"/>
              <a:pPr>
                <a:defRPr/>
              </a:pPr>
              <a:t>11/24/2010</a:t>
            </a:fld>
            <a:endParaRPr lang="en-US" dirty="0"/>
          </a:p>
        </p:txBody>
      </p:sp>
      <p:sp>
        <p:nvSpPr>
          <p:cNvPr id="4"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5" name="Rectangle 6"/>
          <p:cNvSpPr>
            <a:spLocks noGrp="1" noChangeArrowheads="1"/>
          </p:cNvSpPr>
          <p:nvPr>
            <p:ph type="sldNum" sz="quarter" idx="12"/>
          </p:nvPr>
        </p:nvSpPr>
        <p:spPr>
          <a:ln/>
        </p:spPr>
        <p:txBody>
          <a:bodyPr/>
          <a:lstStyle>
            <a:lvl1pPr>
              <a:defRPr/>
            </a:lvl1pPr>
          </a:lstStyle>
          <a:p>
            <a:pPr>
              <a:defRPr/>
            </a:pPr>
            <a:fld id="{CDF89DD3-75CE-41FC-A6D8-242ED7E46C1B}" type="slidenum">
              <a:rPr lang="en-US"/>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1121C5D8-8E65-421A-8ED6-FB93144921D0}" type="datetime1">
              <a:rPr lang="en-US" smtClean="0"/>
              <a:pPr>
                <a:defRPr/>
              </a:pPr>
              <a:t>11/24/2010</a:t>
            </a:fld>
            <a:endParaRPr lang="en-US" dirty="0"/>
          </a:p>
        </p:txBody>
      </p:sp>
      <p:sp>
        <p:nvSpPr>
          <p:cNvPr id="3"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 </a:t>
            </a:r>
            <a:r>
              <a:rPr lang="en-US" dirty="0" smtClean="0"/>
              <a:t>- OAR</a:t>
            </a:r>
            <a:endParaRPr lang="en-US" dirty="0"/>
          </a:p>
        </p:txBody>
      </p:sp>
      <p:sp>
        <p:nvSpPr>
          <p:cNvPr id="4" name="Rectangle 6"/>
          <p:cNvSpPr>
            <a:spLocks noGrp="1" noChangeArrowheads="1"/>
          </p:cNvSpPr>
          <p:nvPr>
            <p:ph type="sldNum" sz="quarter" idx="12"/>
          </p:nvPr>
        </p:nvSpPr>
        <p:spPr>
          <a:ln/>
        </p:spPr>
        <p:txBody>
          <a:bodyPr/>
          <a:lstStyle>
            <a:lvl1pPr>
              <a:defRPr/>
            </a:lvl1pPr>
          </a:lstStyle>
          <a:p>
            <a:pPr>
              <a:defRPr/>
            </a:pPr>
            <a:fld id="{67613E62-2652-469F-96CB-645A99B7840A}" type="slidenum">
              <a:rPr lang="en-US"/>
              <a:pPr>
                <a:defRPr/>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fld id="{4183DFDE-78F4-492D-905F-71CFC5C236E2}" type="datetime1">
              <a:rPr lang="en-US" smtClean="0"/>
              <a:pPr>
                <a:defRPr/>
              </a:pPr>
              <a:t>11/24/2010</a:t>
            </a:fld>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en-US" i="1" dirty="0" smtClean="0">
                <a:solidFill>
                  <a:srgbClr val="663300"/>
                </a:solidFill>
              </a:rPr>
              <a:t>[Project Name (in Slide Master)] - OAR</a:t>
            </a:r>
            <a:endParaRPr lang="en-US" dirty="0"/>
          </a:p>
        </p:txBody>
      </p:sp>
      <p:sp>
        <p:nvSpPr>
          <p:cNvPr id="7" name="Rectangle 6"/>
          <p:cNvSpPr>
            <a:spLocks noGrp="1" noChangeArrowheads="1"/>
          </p:cNvSpPr>
          <p:nvPr>
            <p:ph type="sldNum" sz="quarter" idx="12"/>
          </p:nvPr>
        </p:nvSpPr>
        <p:spPr>
          <a:ln/>
        </p:spPr>
        <p:txBody>
          <a:bodyPr/>
          <a:lstStyle>
            <a:lvl1pPr>
              <a:defRPr/>
            </a:lvl1pPr>
          </a:lstStyle>
          <a:p>
            <a:pPr>
              <a:defRPr/>
            </a:pPr>
            <a:fld id="{BA7DA65D-B5B3-431F-A782-B85C4A86136F}" type="slidenum">
              <a:rPr lang="en-US"/>
              <a:pPr>
                <a:defRPr/>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jpeg"/></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14" cstate="print"/>
          <a:srcRect/>
          <a:stretch>
            <a:fillRect/>
          </a:stretch>
        </a:blip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100"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smtClean="0"/>
            </a:lvl1pPr>
          </a:lstStyle>
          <a:p>
            <a:pPr>
              <a:defRPr/>
            </a:pPr>
            <a:fld id="{647ECE43-909C-41A4-ACD4-597187CE8980}" type="datetime1">
              <a:rPr lang="en-US" smtClean="0"/>
              <a:pPr>
                <a:defRPr/>
              </a:pPr>
              <a:t>11/24/2010</a:t>
            </a:fld>
            <a:endParaRPr lang="en-US" dirty="0"/>
          </a:p>
        </p:txBody>
      </p:sp>
      <p:sp>
        <p:nvSpPr>
          <p:cNvPr id="4101" name="Rectangle 5"/>
          <p:cNvSpPr>
            <a:spLocks noGrp="1" noChangeArrowheads="1"/>
          </p:cNvSpPr>
          <p:nvPr>
            <p:ph type="ftr" sz="quarter" idx="3"/>
          </p:nvPr>
        </p:nvSpPr>
        <p:spPr bwMode="auto">
          <a:xfrm>
            <a:off x="5562600" y="6242050"/>
            <a:ext cx="3276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smtClean="0"/>
            </a:lvl1pPr>
          </a:lstStyle>
          <a:p>
            <a:pPr>
              <a:defRPr/>
            </a:pPr>
            <a:r>
              <a:rPr lang="en-US" i="1" dirty="0" smtClean="0">
                <a:solidFill>
                  <a:srgbClr val="663300"/>
                </a:solidFill>
              </a:rPr>
              <a:t>[Project Name (in Slide Master)] </a:t>
            </a:r>
            <a:r>
              <a:rPr lang="en-US" dirty="0" smtClean="0"/>
              <a:t>- OAR</a:t>
            </a:r>
            <a:endParaRPr lang="en-US" dirty="0"/>
          </a:p>
        </p:txBody>
      </p:sp>
      <p:sp>
        <p:nvSpPr>
          <p:cNvPr id="4102" name="Rectangle 6"/>
          <p:cNvSpPr>
            <a:spLocks noGrp="1" noChangeArrowheads="1"/>
          </p:cNvSpPr>
          <p:nvPr>
            <p:ph type="sldNum" sz="quarter" idx="4"/>
          </p:nvPr>
        </p:nvSpPr>
        <p:spPr bwMode="auto">
          <a:xfrm>
            <a:off x="3276600" y="6534150"/>
            <a:ext cx="2133600" cy="3238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fld id="{BB0DDDCF-571F-46B9-A8A3-325FF4798D73}"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3662" r:id="rId1"/>
    <p:sldLayoutId id="2147483663" r:id="rId2"/>
    <p:sldLayoutId id="2147483684"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hf hd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Rounded MT Bold" pitchFamily="34" charset="0"/>
        </a:defRPr>
      </a:lvl2pPr>
      <a:lvl3pPr algn="ctr" rtl="0" eaLnBrk="0" fontAlgn="base" hangingPunct="0">
        <a:spcBef>
          <a:spcPct val="0"/>
        </a:spcBef>
        <a:spcAft>
          <a:spcPct val="0"/>
        </a:spcAft>
        <a:defRPr sz="4400">
          <a:solidFill>
            <a:schemeClr val="tx2"/>
          </a:solidFill>
          <a:latin typeface="Arial Rounded MT Bold" pitchFamily="34" charset="0"/>
        </a:defRPr>
      </a:lvl3pPr>
      <a:lvl4pPr algn="ctr" rtl="0" eaLnBrk="0" fontAlgn="base" hangingPunct="0">
        <a:spcBef>
          <a:spcPct val="0"/>
        </a:spcBef>
        <a:spcAft>
          <a:spcPct val="0"/>
        </a:spcAft>
        <a:defRPr sz="4400">
          <a:solidFill>
            <a:schemeClr val="tx2"/>
          </a:solidFill>
          <a:latin typeface="Arial Rounded MT Bold" pitchFamily="34" charset="0"/>
        </a:defRPr>
      </a:lvl4pPr>
      <a:lvl5pPr algn="ctr" rtl="0" eaLnBrk="0" fontAlgn="base" hangingPunct="0">
        <a:spcBef>
          <a:spcPct val="0"/>
        </a:spcBef>
        <a:spcAft>
          <a:spcPct val="0"/>
        </a:spcAft>
        <a:defRPr sz="4400">
          <a:solidFill>
            <a:schemeClr val="tx2"/>
          </a:solidFill>
          <a:latin typeface="Arial Rounded MT Bold" pitchFamily="34" charset="0"/>
        </a:defRPr>
      </a:lvl5pPr>
      <a:lvl6pPr marL="457200" algn="ctr" rtl="0" fontAlgn="base">
        <a:spcBef>
          <a:spcPct val="0"/>
        </a:spcBef>
        <a:spcAft>
          <a:spcPct val="0"/>
        </a:spcAft>
        <a:defRPr sz="4400">
          <a:solidFill>
            <a:schemeClr val="tx2"/>
          </a:solidFill>
          <a:latin typeface="Arial Rounded MT Bold" pitchFamily="34" charset="0"/>
        </a:defRPr>
      </a:lvl6pPr>
      <a:lvl7pPr marL="914400" algn="ctr" rtl="0" fontAlgn="base">
        <a:spcBef>
          <a:spcPct val="0"/>
        </a:spcBef>
        <a:spcAft>
          <a:spcPct val="0"/>
        </a:spcAft>
        <a:defRPr sz="4400">
          <a:solidFill>
            <a:schemeClr val="tx2"/>
          </a:solidFill>
          <a:latin typeface="Arial Rounded MT Bold" pitchFamily="34" charset="0"/>
        </a:defRPr>
      </a:lvl7pPr>
      <a:lvl8pPr marL="1371600" algn="ctr" rtl="0" fontAlgn="base">
        <a:spcBef>
          <a:spcPct val="0"/>
        </a:spcBef>
        <a:spcAft>
          <a:spcPct val="0"/>
        </a:spcAft>
        <a:defRPr sz="4400">
          <a:solidFill>
            <a:schemeClr val="tx2"/>
          </a:solidFill>
          <a:latin typeface="Arial Rounded MT Bold" pitchFamily="34" charset="0"/>
        </a:defRPr>
      </a:lvl8pPr>
      <a:lvl9pPr marL="1828800" algn="ctr" rtl="0" fontAlgn="base">
        <a:spcBef>
          <a:spcPct val="0"/>
        </a:spcBef>
        <a:spcAft>
          <a:spcPct val="0"/>
        </a:spcAft>
        <a:defRPr sz="4400">
          <a:solidFill>
            <a:schemeClr val="tx2"/>
          </a:solidFill>
          <a:latin typeface="Arial Rounded MT Bold" pitchFamily="34" charset="0"/>
        </a:defRPr>
      </a:lvl9pPr>
    </p:titleStyle>
    <p:bodyStyle>
      <a:lvl1pPr marL="342900" indent="-342900" algn="l" rtl="0" eaLnBrk="0" fontAlgn="base" hangingPunct="0">
        <a:spcBef>
          <a:spcPct val="20000"/>
        </a:spcBef>
        <a:spcAft>
          <a:spcPct val="0"/>
        </a:spcAft>
        <a:buFont typeface="Wingdings 2" pitchFamily="18" charset="2"/>
        <a:buChar char="²"/>
        <a:defRPr sz="2800">
          <a:solidFill>
            <a:schemeClr val="tx1"/>
          </a:solidFill>
          <a:latin typeface="+mn-lt"/>
          <a:ea typeface="+mn-ea"/>
          <a:cs typeface="+mn-cs"/>
        </a:defRPr>
      </a:lvl1pPr>
      <a:lvl2pPr marL="742950" indent="-285750" algn="l" rtl="0" eaLnBrk="0" fontAlgn="base" hangingPunct="0">
        <a:spcBef>
          <a:spcPct val="20000"/>
        </a:spcBef>
        <a:spcAft>
          <a:spcPct val="0"/>
        </a:spcAft>
        <a:buFont typeface="Wingdings 2" pitchFamily="18" charset="2"/>
        <a:buChar char="®"/>
        <a:defRPr sz="2800">
          <a:solidFill>
            <a:schemeClr val="tx1"/>
          </a:solidFill>
          <a:latin typeface="+mn-lt"/>
        </a:defRPr>
      </a:lvl2pPr>
      <a:lvl3pPr marL="1143000" indent="-228600" algn="l" rtl="0" eaLnBrk="0" fontAlgn="base" hangingPunct="0">
        <a:spcBef>
          <a:spcPct val="20000"/>
        </a:spcBef>
        <a:spcAft>
          <a:spcPct val="0"/>
        </a:spcAft>
        <a:buFont typeface="Verdana" pitchFamily="34" charset="0"/>
        <a:buChar char="◊"/>
        <a:defRPr sz="2400">
          <a:solidFill>
            <a:schemeClr val="tx1"/>
          </a:solidFill>
          <a:latin typeface="+mn-lt"/>
        </a:defRPr>
      </a:lvl3pPr>
      <a:lvl4pPr marL="1600200" indent="-228600" algn="l" rtl="0" eaLnBrk="0" fontAlgn="base" hangingPunct="0">
        <a:spcBef>
          <a:spcPct val="20000"/>
        </a:spcBef>
        <a:spcAft>
          <a:spcPct val="0"/>
        </a:spcAft>
        <a:buFont typeface="Wingdings 2" pitchFamily="18" charset="2"/>
        <a:buChar char="°"/>
        <a:defRPr sz="2000">
          <a:solidFill>
            <a:schemeClr val="tx1"/>
          </a:solidFill>
          <a:latin typeface="+mn-lt"/>
        </a:defRPr>
      </a:lvl4pPr>
      <a:lvl5pPr marL="2057400" indent="-228600" algn="l" rtl="0" eaLnBrk="0" fontAlgn="base" hangingPunct="0">
        <a:spcBef>
          <a:spcPct val="20000"/>
        </a:spcBef>
        <a:spcAft>
          <a:spcPct val="0"/>
        </a:spcAft>
        <a:buFont typeface="Wingdings 2" pitchFamily="18" charset="2"/>
        <a:buChar char="­"/>
        <a:defRPr sz="2000">
          <a:solidFill>
            <a:schemeClr val="tx1"/>
          </a:solidFill>
          <a:latin typeface="+mn-lt"/>
        </a:defRPr>
      </a:lvl5pPr>
      <a:lvl6pPr marL="2514600" indent="-228600" algn="l" rtl="0" fontAlgn="base">
        <a:spcBef>
          <a:spcPct val="20000"/>
        </a:spcBef>
        <a:spcAft>
          <a:spcPct val="0"/>
        </a:spcAft>
        <a:buFont typeface="Wingdings 2" pitchFamily="18" charset="2"/>
        <a:buChar char="­"/>
        <a:defRPr sz="2000">
          <a:solidFill>
            <a:schemeClr val="tx1"/>
          </a:solidFill>
          <a:latin typeface="+mn-lt"/>
        </a:defRPr>
      </a:lvl6pPr>
      <a:lvl7pPr marL="2971800" indent="-228600" algn="l" rtl="0" fontAlgn="base">
        <a:spcBef>
          <a:spcPct val="20000"/>
        </a:spcBef>
        <a:spcAft>
          <a:spcPct val="0"/>
        </a:spcAft>
        <a:buFont typeface="Wingdings 2" pitchFamily="18" charset="2"/>
        <a:buChar char="­"/>
        <a:defRPr sz="2000">
          <a:solidFill>
            <a:schemeClr val="tx1"/>
          </a:solidFill>
          <a:latin typeface="+mn-lt"/>
        </a:defRPr>
      </a:lvl7pPr>
      <a:lvl8pPr marL="3429000" indent="-228600" algn="l" rtl="0" fontAlgn="base">
        <a:spcBef>
          <a:spcPct val="20000"/>
        </a:spcBef>
        <a:spcAft>
          <a:spcPct val="0"/>
        </a:spcAft>
        <a:buFont typeface="Wingdings 2" pitchFamily="18" charset="2"/>
        <a:buChar char="­"/>
        <a:defRPr sz="2000">
          <a:solidFill>
            <a:schemeClr val="tx1"/>
          </a:solidFill>
          <a:latin typeface="+mn-lt"/>
        </a:defRPr>
      </a:lvl8pPr>
      <a:lvl9pPr marL="3886200" indent="-228600" algn="l" rtl="0" fontAlgn="base">
        <a:spcBef>
          <a:spcPct val="20000"/>
        </a:spcBef>
        <a:spcAft>
          <a:spcPct val="0"/>
        </a:spcAft>
        <a:buFont typeface="Wingdings 2" pitchFamily="18" charset="2"/>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050"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2051"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smtClean="0">
                <a:solidFill>
                  <a:schemeClr val="tx1">
                    <a:tint val="75000"/>
                  </a:schemeClr>
                </a:solidFill>
              </a:defRPr>
            </a:lvl1pPr>
          </a:lstStyle>
          <a:p>
            <a:pPr>
              <a:defRPr/>
            </a:pPr>
            <a:fld id="{B3357459-DF57-4A3B-BC9B-FDA368DE854C}" type="datetime1">
              <a:rPr lang="en-US" smtClean="0"/>
              <a:pPr>
                <a:defRPr/>
              </a:pPr>
              <a:t>11/24/2010</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smtClean="0">
                <a:solidFill>
                  <a:schemeClr val="tx1">
                    <a:tint val="75000"/>
                  </a:schemeClr>
                </a:solidFill>
              </a:defRPr>
            </a:lvl1pPr>
          </a:lstStyle>
          <a:p>
            <a:pPr>
              <a:defRPr/>
            </a:pPr>
            <a:r>
              <a:rPr lang="en-US" i="1" dirty="0" smtClean="0">
                <a:solidFill>
                  <a:srgbClr val="663300"/>
                </a:solidFill>
              </a:rPr>
              <a:t>[Project Name (in Slide Master)] </a:t>
            </a:r>
            <a:r>
              <a:rPr lang="en-US" dirty="0" smtClean="0"/>
              <a:t>- OAR</a:t>
            </a:r>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a:defRPr/>
            </a:pPr>
            <a:fld id="{29CDEC2E-8B58-4CB4-BB93-513EF7CF1B29}"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www.hhs.gov/web/policies/checklistpdf.html" TargetMode="External"/><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2.xml"/><Relationship Id="rId1" Type="http://schemas.openxmlformats.org/officeDocument/2006/relationships/vmlDrawing" Target="../drawings/vmlDrawing1.vml"/><Relationship Id="rId4" Type="http://schemas.openxmlformats.org/officeDocument/2006/relationships/package" Target="../embeddings/Microsoft_Office_Excel_Worksheet1.xlsx"/></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hyperlink" Target="http://www.cms.gov/SystemLifecycleFramework/Downloads/ILCFrameworkTextual.pdf" TargetMode="External"/><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extBox 3"/>
          <p:cNvSpPr txBox="1">
            <a:spLocks noChangeArrowheads="1"/>
          </p:cNvSpPr>
          <p:nvPr/>
        </p:nvSpPr>
        <p:spPr bwMode="auto">
          <a:xfrm>
            <a:off x="152400" y="228600"/>
            <a:ext cx="8839200" cy="6647974"/>
          </a:xfrm>
          <a:prstGeom prst="rect">
            <a:avLst/>
          </a:prstGeom>
          <a:noFill/>
          <a:ln w="9525">
            <a:noFill/>
            <a:miter lim="800000"/>
            <a:headEnd/>
            <a:tailEnd/>
          </a:ln>
        </p:spPr>
        <p:txBody>
          <a:bodyPr wrap="square">
            <a:spAutoFit/>
          </a:bodyPr>
          <a:lstStyle/>
          <a:p>
            <a:pPr algn="ctr"/>
            <a:r>
              <a:rPr lang="en-US" sz="2800" i="1" dirty="0" smtClean="0"/>
              <a:t>Annual Operational Analysis (AOA) Template</a:t>
            </a:r>
          </a:p>
          <a:p>
            <a:pPr algn="ctr"/>
            <a:r>
              <a:rPr lang="en-US" sz="2800" i="1" dirty="0" smtClean="0"/>
              <a:t>Version 1.0 </a:t>
            </a:r>
            <a:r>
              <a:rPr lang="en-US" sz="2800" i="1" dirty="0"/>
              <a:t>– </a:t>
            </a:r>
            <a:r>
              <a:rPr lang="en-US" sz="2800" i="1" dirty="0" smtClean="0"/>
              <a:t>November, 2010</a:t>
            </a:r>
            <a:endParaRPr lang="en-US" sz="2800" i="1" dirty="0"/>
          </a:p>
          <a:p>
            <a:pPr algn="ctr"/>
            <a:endParaRPr lang="en-US" sz="2000" i="1" dirty="0" smtClean="0"/>
          </a:p>
          <a:p>
            <a:pPr algn="ctr"/>
            <a:r>
              <a:rPr lang="en-US" i="1" dirty="0" smtClean="0"/>
              <a:t>This </a:t>
            </a:r>
            <a:r>
              <a:rPr lang="en-US" i="1" dirty="0"/>
              <a:t>document is a template for the </a:t>
            </a:r>
            <a:r>
              <a:rPr lang="en-US" i="1" dirty="0" smtClean="0"/>
              <a:t>AOA.</a:t>
            </a:r>
            <a:endParaRPr lang="en-US" i="1" dirty="0"/>
          </a:p>
          <a:p>
            <a:pPr algn="ctr"/>
            <a:endParaRPr lang="en-US" i="1" dirty="0"/>
          </a:p>
          <a:p>
            <a:pPr algn="ctr"/>
            <a:r>
              <a:rPr lang="en-US" i="1" dirty="0"/>
              <a:t>Sections should not be removed from the presentation. </a:t>
            </a:r>
            <a:r>
              <a:rPr lang="en-US" i="1" dirty="0" smtClean="0"/>
              <a:t>If </a:t>
            </a:r>
            <a:r>
              <a:rPr lang="en-US" i="1" dirty="0"/>
              <a:t>a section is not applicable, please indicate as such and provide an explanation.</a:t>
            </a:r>
          </a:p>
          <a:p>
            <a:pPr algn="ctr"/>
            <a:endParaRPr lang="en-US" i="1" dirty="0"/>
          </a:p>
          <a:p>
            <a:pPr algn="ctr"/>
            <a:r>
              <a:rPr lang="en-US" i="1" dirty="0"/>
              <a:t>Additional slides may be added to convey information that you feel is important to share that is not addressed by this </a:t>
            </a:r>
            <a:r>
              <a:rPr lang="en-US" i="1" dirty="0" smtClean="0"/>
              <a:t>template </a:t>
            </a:r>
          </a:p>
          <a:p>
            <a:pPr algn="ctr"/>
            <a:endParaRPr lang="en-US" i="1" dirty="0"/>
          </a:p>
          <a:p>
            <a:pPr algn="ctr"/>
            <a:r>
              <a:rPr lang="en-US" sz="3600" i="1" dirty="0" smtClean="0">
                <a:solidFill>
                  <a:srgbClr val="663300"/>
                </a:solidFill>
                <a:latin typeface="Arial Black" pitchFamily="34" charset="0"/>
                <a:cs typeface="Arial" pitchFamily="34" charset="0"/>
              </a:rPr>
              <a:t>Additional page by page guidance is provided on most notes pages in the body of this template.</a:t>
            </a:r>
            <a:endParaRPr lang="en-US" sz="3600" i="1" dirty="0" smtClean="0">
              <a:latin typeface="Arial Black" pitchFamily="34" charset="0"/>
            </a:endParaRPr>
          </a:p>
          <a:p>
            <a:pPr algn="ctr"/>
            <a:endParaRPr lang="en-US" sz="2000" i="1" dirty="0"/>
          </a:p>
          <a:p>
            <a:pPr algn="ctr"/>
            <a:r>
              <a:rPr lang="en-US" i="1" dirty="0"/>
              <a:t>Please ensure that your presentation is Section 508 compliant </a:t>
            </a:r>
            <a:r>
              <a:rPr lang="en-US" i="1" dirty="0" smtClean="0"/>
              <a:t>by </a:t>
            </a:r>
            <a:r>
              <a:rPr lang="en-US" i="1" dirty="0"/>
              <a:t>following the URL:</a:t>
            </a:r>
          </a:p>
          <a:p>
            <a:pPr algn="ctr"/>
            <a:r>
              <a:rPr lang="en-US" i="1" dirty="0">
                <a:hlinkClick r:id="rId3"/>
              </a:rPr>
              <a:t>http://www.hhs.gov/web/policies/checklistpdf.html</a:t>
            </a:r>
            <a:endParaRPr lang="en-US" i="1" dirty="0"/>
          </a:p>
          <a:p>
            <a:pPr algn="ctr"/>
            <a:endParaRPr lang="en-US" sz="2000" i="1" dirty="0"/>
          </a:p>
          <a:p>
            <a:pPr algn="ctr"/>
            <a:r>
              <a:rPr lang="en-US" sz="2000" b="1" i="1" dirty="0">
                <a:solidFill>
                  <a:srgbClr val="663300"/>
                </a:solidFill>
              </a:rPr>
              <a:t>DELETE THIS SLIDE BEFORE </a:t>
            </a:r>
            <a:r>
              <a:rPr lang="en-US" sz="2000" b="1" i="1" dirty="0" smtClean="0">
                <a:solidFill>
                  <a:srgbClr val="663300"/>
                </a:solidFill>
              </a:rPr>
              <a:t>FINALIZING YOUR PRESENTATION</a:t>
            </a:r>
            <a:endParaRPr lang="en-US" sz="2000" b="1" i="1" dirty="0">
              <a:solidFill>
                <a:srgbClr val="663300"/>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 </a:t>
            </a:r>
            <a:r>
              <a:rPr lang="en-US" dirty="0" smtClean="0"/>
              <a:t>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9</a:t>
            </a:fld>
            <a:endParaRPr lang="en-US" dirty="0"/>
          </a:p>
        </p:txBody>
      </p:sp>
      <p:sp>
        <p:nvSpPr>
          <p:cNvPr id="6" name="Rectangle 5"/>
          <p:cNvSpPr>
            <a:spLocks noGrp="1" noChangeArrowheads="1"/>
          </p:cNvSpPr>
          <p:nvPr>
            <p:ph type="title"/>
          </p:nvPr>
        </p:nvSpPr>
        <p:spPr>
          <a:xfrm>
            <a:off x="457200" y="76200"/>
            <a:ext cx="8229600" cy="1143000"/>
          </a:xfrm>
          <a:noFill/>
        </p:spPr>
        <p:txBody>
          <a:bodyPr/>
          <a:lstStyle/>
          <a:p>
            <a:pPr algn="l" eaLnBrk="1" hangingPunct="1"/>
            <a:r>
              <a:rPr lang="en-US" sz="4000" dirty="0" smtClean="0"/>
              <a:t>System Summary</a:t>
            </a:r>
            <a:endParaRPr lang="en-US" sz="2400" dirty="0" smtClean="0"/>
          </a:p>
        </p:txBody>
      </p:sp>
      <p:sp>
        <p:nvSpPr>
          <p:cNvPr id="7" name="Content Placeholder 2"/>
          <p:cNvSpPr>
            <a:spLocks noGrp="1"/>
          </p:cNvSpPr>
          <p:nvPr>
            <p:ph idx="1"/>
          </p:nvPr>
        </p:nvSpPr>
        <p:spPr>
          <a:xfrm>
            <a:off x="457200" y="2057400"/>
            <a:ext cx="8229600" cy="4038600"/>
          </a:xfrm>
        </p:spPr>
        <p:txBody>
          <a:bodyPr>
            <a:normAutofit fontScale="77500" lnSpcReduction="20000"/>
          </a:bodyPr>
          <a:lstStyle/>
          <a:p>
            <a:pPr eaLnBrk="1" hangingPunct="1">
              <a:lnSpc>
                <a:spcPct val="90000"/>
              </a:lnSpc>
              <a:buNone/>
              <a:defRPr/>
            </a:pPr>
            <a:r>
              <a:rPr lang="en-US" sz="2100" u="sng" dirty="0" smtClean="0"/>
              <a:t>Business Case</a:t>
            </a:r>
          </a:p>
          <a:p>
            <a:pPr indent="0" eaLnBrk="1" hangingPunct="1">
              <a:buFont typeface="Wingdings 2" pitchFamily="18" charset="2"/>
              <a:buNone/>
              <a:defRPr/>
            </a:pPr>
            <a:r>
              <a:rPr lang="en-US" sz="2000" i="1" dirty="0" smtClean="0">
                <a:solidFill>
                  <a:srgbClr val="663300"/>
                </a:solidFill>
              </a:rPr>
              <a:t>[Insert project summary/overview from the Overview (Section 3) of  the Business Case.  Reference Section 4 of the Operational Analysis Report.</a:t>
            </a:r>
          </a:p>
          <a:p>
            <a:pPr indent="0" eaLnBrk="1" hangingPunct="1">
              <a:buFont typeface="Wingdings 2" pitchFamily="18" charset="2"/>
              <a:buNone/>
              <a:defRPr/>
            </a:pPr>
            <a:endParaRPr lang="en-US" sz="2000" i="1" dirty="0" smtClean="0">
              <a:solidFill>
                <a:srgbClr val="663300"/>
              </a:solidFill>
            </a:endParaRPr>
          </a:p>
          <a:p>
            <a:pPr indent="0" eaLnBrk="1" hangingPunct="1">
              <a:buFont typeface="Wingdings 2" pitchFamily="18" charset="2"/>
              <a:buNone/>
              <a:defRPr/>
            </a:pPr>
            <a:r>
              <a:rPr lang="en-US" sz="2000" i="1" dirty="0" smtClean="0">
                <a:solidFill>
                  <a:srgbClr val="663300"/>
                </a:solidFill>
              </a:rPr>
              <a:t>Describe any significant modifications since the last AOA]</a:t>
            </a:r>
          </a:p>
          <a:p>
            <a:pPr eaLnBrk="1" hangingPunct="1">
              <a:lnSpc>
                <a:spcPct val="90000"/>
              </a:lnSpc>
              <a:buNone/>
              <a:defRPr/>
            </a:pPr>
            <a:endParaRPr lang="en-US" sz="2000" u="sng" dirty="0" smtClean="0"/>
          </a:p>
          <a:p>
            <a:pPr eaLnBrk="1" hangingPunct="1">
              <a:lnSpc>
                <a:spcPct val="90000"/>
              </a:lnSpc>
              <a:buNone/>
              <a:defRPr/>
            </a:pPr>
            <a:endParaRPr lang="en-US" sz="2000" u="sng" dirty="0" smtClean="0"/>
          </a:p>
          <a:p>
            <a:pPr eaLnBrk="1" hangingPunct="1">
              <a:lnSpc>
                <a:spcPct val="90000"/>
              </a:lnSpc>
              <a:buNone/>
              <a:defRPr/>
            </a:pPr>
            <a:r>
              <a:rPr lang="en-US" sz="2000" u="sng" dirty="0" smtClean="0"/>
              <a:t>Metrics</a:t>
            </a:r>
          </a:p>
          <a:p>
            <a:pPr marL="342900" lvl="1" indent="-342900">
              <a:lnSpc>
                <a:spcPct val="90000"/>
              </a:lnSpc>
              <a:buFont typeface="Wingdings 2" pitchFamily="18" charset="2"/>
              <a:buChar char="²"/>
              <a:defRPr/>
            </a:pPr>
            <a:r>
              <a:rPr lang="en-US" sz="2000" i="1" dirty="0" smtClean="0">
                <a:solidFill>
                  <a:srgbClr val="663300"/>
                </a:solidFill>
              </a:rPr>
              <a:t>[Insert metrics graphics that show how well the system meets the Business Need from the Stakeholders perspective (performance expectations and actual outcomes). </a:t>
            </a:r>
          </a:p>
          <a:p>
            <a:pPr marL="742950" lvl="2" indent="-342900">
              <a:lnSpc>
                <a:spcPct val="90000"/>
              </a:lnSpc>
              <a:buFont typeface="Wingdings 2" pitchFamily="18" charset="2"/>
              <a:buChar char="¿"/>
              <a:defRPr/>
            </a:pPr>
            <a:r>
              <a:rPr lang="en-US" sz="1900" i="1" dirty="0" smtClean="0">
                <a:solidFill>
                  <a:srgbClr val="663300"/>
                </a:solidFill>
              </a:rPr>
              <a:t>These should be taken from Performance Goals and Measures table in Section 6 of the Operational Analysis Report with planned and actual results</a:t>
            </a:r>
          </a:p>
          <a:p>
            <a:pPr marL="742950" lvl="2" indent="-342900">
              <a:lnSpc>
                <a:spcPct val="90000"/>
              </a:lnSpc>
              <a:buFont typeface="Wingdings 2" pitchFamily="18" charset="2"/>
              <a:buChar char="¿"/>
              <a:defRPr/>
            </a:pPr>
            <a:endParaRPr lang="en-US" sz="1900" i="1" dirty="0" smtClean="0">
              <a:solidFill>
                <a:srgbClr val="663300"/>
              </a:solidFill>
            </a:endParaRPr>
          </a:p>
          <a:p>
            <a:pPr marL="342900" lvl="1" indent="-342900">
              <a:lnSpc>
                <a:spcPct val="90000"/>
              </a:lnSpc>
              <a:buFont typeface="Wingdings 2" pitchFamily="18" charset="2"/>
              <a:buChar char=""/>
              <a:defRPr/>
            </a:pPr>
            <a:r>
              <a:rPr lang="en-US" sz="2000" i="1" dirty="0" smtClean="0">
                <a:solidFill>
                  <a:srgbClr val="663300"/>
                </a:solidFill>
              </a:rPr>
              <a:t>Insert metrics graphics related to significant modifications described above.</a:t>
            </a:r>
          </a:p>
          <a:p>
            <a:pPr marL="742950" lvl="2" indent="-342900">
              <a:lnSpc>
                <a:spcPct val="90000"/>
              </a:lnSpc>
              <a:buFont typeface="Wingdings 2" pitchFamily="18" charset="2"/>
              <a:buChar char="¿"/>
              <a:defRPr/>
            </a:pPr>
            <a:r>
              <a:rPr lang="en-US" sz="1900" i="1" dirty="0" smtClean="0">
                <a:solidFill>
                  <a:srgbClr val="663300"/>
                </a:solidFill>
              </a:rPr>
              <a:t>Describe how well the modification achieved its intended purpose] </a:t>
            </a:r>
          </a:p>
          <a:p>
            <a:pPr eaLnBrk="1" hangingPunct="1">
              <a:buNone/>
              <a:defRPr/>
            </a:pPr>
            <a:endParaRPr lang="en-US" sz="3200" i="1" dirty="0" smtClean="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a:xfrm>
            <a:off x="5562600" y="6305550"/>
            <a:ext cx="3276600" cy="476250"/>
          </a:xfrm>
        </p:spPr>
        <p:txBody>
          <a:bodyPr/>
          <a:lstStyle/>
          <a:p>
            <a:pPr>
              <a:defRPr/>
            </a:pPr>
            <a:r>
              <a:rPr lang="en-US" i="1" dirty="0" smtClean="0">
                <a:solidFill>
                  <a:srgbClr val="663300"/>
                </a:solidFill>
              </a:rPr>
              <a:t>[Project Name (in Slide Master)] - </a:t>
            </a:r>
            <a:r>
              <a:rPr lang="en-US" dirty="0" smtClean="0"/>
              <a:t>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10</a:t>
            </a:fld>
            <a:endParaRPr lang="en-US" dirty="0"/>
          </a:p>
        </p:txBody>
      </p:sp>
      <p:sp>
        <p:nvSpPr>
          <p:cNvPr id="6" name="Rectangle 5"/>
          <p:cNvSpPr>
            <a:spLocks noGrp="1" noChangeArrowheads="1"/>
          </p:cNvSpPr>
          <p:nvPr>
            <p:ph type="title"/>
          </p:nvPr>
        </p:nvSpPr>
        <p:spPr>
          <a:xfrm>
            <a:off x="457200" y="152400"/>
            <a:ext cx="8229600" cy="1143000"/>
          </a:xfrm>
          <a:noFill/>
        </p:spPr>
        <p:txBody>
          <a:bodyPr/>
          <a:lstStyle/>
          <a:p>
            <a:pPr algn="l" eaLnBrk="1" hangingPunct="1"/>
            <a:r>
              <a:rPr lang="en-US" sz="4000" dirty="0" smtClean="0"/>
              <a:t>System/Project Performance</a:t>
            </a:r>
            <a:br>
              <a:rPr lang="en-US" sz="4000" dirty="0" smtClean="0"/>
            </a:br>
            <a:r>
              <a:rPr lang="en-US" sz="4000" dirty="0" smtClean="0"/>
              <a:t>Cost &amp; Schedule</a:t>
            </a:r>
            <a:endParaRPr lang="en-US" sz="2000" dirty="0" smtClean="0"/>
          </a:p>
        </p:txBody>
      </p:sp>
      <p:grpSp>
        <p:nvGrpSpPr>
          <p:cNvPr id="15" name="Group 14"/>
          <p:cNvGrpSpPr/>
          <p:nvPr/>
        </p:nvGrpSpPr>
        <p:grpSpPr>
          <a:xfrm>
            <a:off x="4876800" y="1414046"/>
            <a:ext cx="3962400" cy="338554"/>
            <a:chOff x="4876800" y="5257800"/>
            <a:chExt cx="3962400" cy="338554"/>
          </a:xfrm>
        </p:grpSpPr>
        <p:sp>
          <p:nvSpPr>
            <p:cNvPr id="16" name="TextBox 15"/>
            <p:cNvSpPr txBox="1"/>
            <p:nvPr/>
          </p:nvSpPr>
          <p:spPr>
            <a:xfrm>
              <a:off x="4876800" y="5257800"/>
              <a:ext cx="1905000" cy="338554"/>
            </a:xfrm>
            <a:prstGeom prst="rect">
              <a:avLst/>
            </a:prstGeom>
            <a:solidFill>
              <a:schemeClr val="accent1"/>
            </a:solidFill>
            <a:ln>
              <a:solidFill>
                <a:schemeClr val="bg1"/>
              </a:solidFill>
            </a:ln>
          </p:spPr>
          <p:txBody>
            <a:bodyPr wrap="square" rtlCol="0">
              <a:spAutoFit/>
            </a:bodyPr>
            <a:lstStyle/>
            <a:p>
              <a:pPr algn="ctr"/>
              <a:r>
                <a:rPr lang="en-US" sz="1600" dirty="0" smtClean="0"/>
                <a:t>Under run, Behind </a:t>
              </a:r>
              <a:endParaRPr lang="en-US" sz="1600" dirty="0"/>
            </a:p>
          </p:txBody>
        </p:sp>
        <p:sp>
          <p:nvSpPr>
            <p:cNvPr id="17" name="TextBox 16"/>
            <p:cNvSpPr txBox="1"/>
            <p:nvPr/>
          </p:nvSpPr>
          <p:spPr>
            <a:xfrm>
              <a:off x="6934200" y="5257800"/>
              <a:ext cx="1905000" cy="338554"/>
            </a:xfrm>
            <a:prstGeom prst="rect">
              <a:avLst/>
            </a:prstGeom>
            <a:solidFill>
              <a:schemeClr val="accent1"/>
            </a:solidFill>
            <a:ln>
              <a:solidFill>
                <a:schemeClr val="accent1"/>
              </a:solidFill>
            </a:ln>
          </p:spPr>
          <p:txBody>
            <a:bodyPr wrap="square" rtlCol="0">
              <a:spAutoFit/>
            </a:bodyPr>
            <a:lstStyle/>
            <a:p>
              <a:pPr algn="ctr"/>
              <a:r>
                <a:rPr lang="en-US" sz="1600" dirty="0" smtClean="0"/>
                <a:t>Under run, Ahead </a:t>
              </a:r>
              <a:endParaRPr lang="en-US" sz="1600" dirty="0"/>
            </a:p>
          </p:txBody>
        </p:sp>
      </p:grpSp>
      <p:graphicFrame>
        <p:nvGraphicFramePr>
          <p:cNvPr id="18" name="Object 2"/>
          <p:cNvGraphicFramePr>
            <a:graphicFrameLocks noChangeAspect="1"/>
          </p:cNvGraphicFramePr>
          <p:nvPr/>
        </p:nvGraphicFramePr>
        <p:xfrm>
          <a:off x="4253413" y="1905000"/>
          <a:ext cx="4814387" cy="4406900"/>
        </p:xfrm>
        <a:graphic>
          <a:graphicData uri="http://schemas.openxmlformats.org/presentationml/2006/ole">
            <p:oleObj spid="_x0000_s1026" name="Worksheet" r:id="rId4" imgW="6105525" imgH="5029200" progId="Excel.Sheet.12">
              <p:embed/>
            </p:oleObj>
          </a:graphicData>
        </a:graphic>
      </p:graphicFrame>
      <p:grpSp>
        <p:nvGrpSpPr>
          <p:cNvPr id="19" name="Group 18"/>
          <p:cNvGrpSpPr/>
          <p:nvPr/>
        </p:nvGrpSpPr>
        <p:grpSpPr>
          <a:xfrm>
            <a:off x="4953000" y="5867400"/>
            <a:ext cx="3962400" cy="338554"/>
            <a:chOff x="5029200" y="5029200"/>
            <a:chExt cx="3962400" cy="338554"/>
          </a:xfrm>
        </p:grpSpPr>
        <p:sp>
          <p:nvSpPr>
            <p:cNvPr id="20" name="TextBox 19"/>
            <p:cNvSpPr txBox="1"/>
            <p:nvPr/>
          </p:nvSpPr>
          <p:spPr>
            <a:xfrm>
              <a:off x="5029200" y="5029200"/>
              <a:ext cx="1752600" cy="338554"/>
            </a:xfrm>
            <a:prstGeom prst="rect">
              <a:avLst/>
            </a:prstGeom>
            <a:solidFill>
              <a:schemeClr val="accent1"/>
            </a:solidFill>
            <a:ln>
              <a:solidFill>
                <a:schemeClr val="bg1"/>
              </a:solidFill>
            </a:ln>
          </p:spPr>
          <p:txBody>
            <a:bodyPr wrap="square" rtlCol="0">
              <a:spAutoFit/>
            </a:bodyPr>
            <a:lstStyle/>
            <a:p>
              <a:pPr algn="ctr"/>
              <a:r>
                <a:rPr lang="en-US" sz="1600" dirty="0" smtClean="0"/>
                <a:t>Overrun, Behind </a:t>
              </a:r>
              <a:endParaRPr lang="en-US" sz="1600" dirty="0"/>
            </a:p>
          </p:txBody>
        </p:sp>
        <p:sp>
          <p:nvSpPr>
            <p:cNvPr id="21" name="TextBox 20"/>
            <p:cNvSpPr txBox="1"/>
            <p:nvPr/>
          </p:nvSpPr>
          <p:spPr>
            <a:xfrm>
              <a:off x="7315200" y="5029200"/>
              <a:ext cx="1676400" cy="338554"/>
            </a:xfrm>
            <a:prstGeom prst="rect">
              <a:avLst/>
            </a:prstGeom>
            <a:solidFill>
              <a:schemeClr val="accent1"/>
            </a:solidFill>
            <a:ln>
              <a:solidFill>
                <a:schemeClr val="accent1"/>
              </a:solidFill>
            </a:ln>
          </p:spPr>
          <p:txBody>
            <a:bodyPr wrap="square" rtlCol="0">
              <a:spAutoFit/>
            </a:bodyPr>
            <a:lstStyle/>
            <a:p>
              <a:pPr algn="ctr"/>
              <a:r>
                <a:rPr lang="en-US" sz="1600" dirty="0" smtClean="0"/>
                <a:t>Overrun, Ahead </a:t>
              </a:r>
              <a:endParaRPr lang="en-US" sz="1600" dirty="0"/>
            </a:p>
          </p:txBody>
        </p:sp>
      </p:grpSp>
      <p:sp>
        <p:nvSpPr>
          <p:cNvPr id="7" name="Content Placeholder 5"/>
          <p:cNvSpPr>
            <a:spLocks noGrp="1"/>
          </p:cNvSpPr>
          <p:nvPr>
            <p:ph idx="1"/>
          </p:nvPr>
        </p:nvSpPr>
        <p:spPr>
          <a:xfrm>
            <a:off x="152400" y="1600200"/>
            <a:ext cx="4343400" cy="4525963"/>
          </a:xfrm>
        </p:spPr>
        <p:txBody>
          <a:bodyPr>
            <a:normAutofit fontScale="77500" lnSpcReduction="20000"/>
          </a:bodyPr>
          <a:lstStyle/>
          <a:p>
            <a:pPr>
              <a:buFont typeface="+mj-lt"/>
              <a:buAutoNum type="arabicPeriod"/>
            </a:pPr>
            <a:r>
              <a:rPr lang="en-US" sz="1800" dirty="0" smtClean="0"/>
              <a:t>Lights On Only </a:t>
            </a:r>
          </a:p>
          <a:p>
            <a:r>
              <a:rPr lang="en-US" sz="1800" i="1" dirty="0" smtClean="0">
                <a:solidFill>
                  <a:srgbClr val="663300"/>
                </a:solidFill>
              </a:rPr>
              <a:t>R</a:t>
            </a:r>
            <a:r>
              <a:rPr lang="en-US" sz="1800" i="1" dirty="0" smtClean="0">
                <a:solidFill>
                  <a:srgbClr val="663300"/>
                </a:solidFill>
                <a:ea typeface="+mn-ea"/>
                <a:cs typeface="+mn-cs"/>
              </a:rPr>
              <a:t>eport the cost numbers – option to replace Bulls Eye Chart</a:t>
            </a:r>
          </a:p>
          <a:p>
            <a:pPr>
              <a:buFont typeface="+mj-lt"/>
              <a:buAutoNum type="arabicPeriod"/>
            </a:pPr>
            <a:endParaRPr lang="en-US" sz="1800" dirty="0" smtClean="0"/>
          </a:p>
          <a:p>
            <a:pPr>
              <a:buFont typeface="+mj-lt"/>
              <a:buAutoNum type="arabicPeriod" startAt="2"/>
            </a:pPr>
            <a:r>
              <a:rPr lang="en-US" sz="1800" dirty="0" smtClean="0"/>
              <a:t>Modification and/or Fixing Defects</a:t>
            </a:r>
          </a:p>
          <a:p>
            <a:pPr marL="0" indent="0">
              <a:buNone/>
            </a:pPr>
            <a:r>
              <a:rPr lang="en-US" sz="1800" dirty="0" smtClean="0"/>
              <a:t>Cost Performance Index vs. Schedule Performance Index</a:t>
            </a:r>
          </a:p>
          <a:p>
            <a:pPr marL="0" indent="0">
              <a:buNone/>
            </a:pPr>
            <a:r>
              <a:rPr lang="en-US" sz="1800" i="1" dirty="0" smtClean="0">
                <a:solidFill>
                  <a:srgbClr val="663300"/>
                </a:solidFill>
              </a:rPr>
              <a:t/>
            </a:r>
            <a:br>
              <a:rPr lang="en-US" sz="1800" i="1" dirty="0" smtClean="0">
                <a:solidFill>
                  <a:srgbClr val="663300"/>
                </a:solidFill>
              </a:rPr>
            </a:br>
            <a:r>
              <a:rPr lang="en-US" sz="1800" i="1" dirty="0" smtClean="0">
                <a:solidFill>
                  <a:srgbClr val="663300"/>
                </a:solidFill>
              </a:rPr>
              <a:t>[To update graphic:</a:t>
            </a:r>
          </a:p>
          <a:p>
            <a:pPr>
              <a:buFont typeface="+mj-lt"/>
              <a:buAutoNum type="arabicPeriod"/>
            </a:pPr>
            <a:r>
              <a:rPr lang="en-US" sz="1800" i="1" dirty="0" smtClean="0">
                <a:solidFill>
                  <a:srgbClr val="663300"/>
                </a:solidFill>
              </a:rPr>
              <a:t>Double click on plot to open Excel.</a:t>
            </a:r>
          </a:p>
          <a:p>
            <a:pPr>
              <a:buFont typeface="+mj-lt"/>
              <a:buAutoNum type="arabicPeriod"/>
            </a:pPr>
            <a:r>
              <a:rPr lang="en-US" sz="1800" i="1" dirty="0" smtClean="0">
                <a:solidFill>
                  <a:srgbClr val="663300"/>
                </a:solidFill>
              </a:rPr>
              <a:t>Select “Data” tab on lower left of Excel window to enter/paste values from monthly reporting. </a:t>
            </a:r>
          </a:p>
          <a:p>
            <a:pPr>
              <a:buFont typeface="+mj-lt"/>
              <a:buAutoNum type="arabicPeriod"/>
            </a:pPr>
            <a:r>
              <a:rPr lang="en-US" sz="1800" i="1" dirty="0" smtClean="0">
                <a:solidFill>
                  <a:srgbClr val="663300"/>
                </a:solidFill>
              </a:rPr>
              <a:t>Select “Chart” tab to show updated graph. </a:t>
            </a:r>
          </a:p>
          <a:p>
            <a:pPr>
              <a:buFont typeface="+mj-lt"/>
              <a:buAutoNum type="arabicPeriod"/>
            </a:pPr>
            <a:r>
              <a:rPr lang="en-US" sz="1800" i="1" dirty="0" smtClean="0">
                <a:solidFill>
                  <a:srgbClr val="663300"/>
                </a:solidFill>
              </a:rPr>
              <a:t>Click outside Excel window to return to PowerPoint.]</a:t>
            </a:r>
          </a:p>
          <a:p>
            <a:pPr>
              <a:buNone/>
            </a:pPr>
            <a:endParaRPr lang="en-US" sz="1800" i="1" dirty="0" smtClean="0">
              <a:solidFill>
                <a:srgbClr val="663300"/>
              </a:solidFill>
            </a:endParaRPr>
          </a:p>
          <a:p>
            <a:r>
              <a:rPr lang="en-US" sz="1800" i="1" dirty="0" smtClean="0">
                <a:solidFill>
                  <a:srgbClr val="663300"/>
                </a:solidFill>
              </a:rPr>
              <a:t>[Summarize CPI and SPI Trend</a:t>
            </a:r>
          </a:p>
          <a:p>
            <a:r>
              <a:rPr lang="en-US" sz="1800" i="1" dirty="0" smtClean="0">
                <a:solidFill>
                  <a:srgbClr val="663300"/>
                </a:solidFill>
              </a:rPr>
              <a:t>Summarize effectiveness of ongoing corrective actions (data from monthly reporting)]</a:t>
            </a:r>
            <a:endParaRPr lang="en-US" sz="1800" i="1" dirty="0">
              <a:solidFill>
                <a:srgbClr val="663300"/>
              </a:solidFil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 </a:t>
            </a:r>
            <a:r>
              <a:rPr lang="en-US" dirty="0" smtClean="0"/>
              <a:t>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11</a:t>
            </a:fld>
            <a:endParaRPr lang="en-US" dirty="0"/>
          </a:p>
        </p:txBody>
      </p:sp>
      <p:sp>
        <p:nvSpPr>
          <p:cNvPr id="6" name="Rectangle 5"/>
          <p:cNvSpPr>
            <a:spLocks noGrp="1" noChangeArrowheads="1"/>
          </p:cNvSpPr>
          <p:nvPr>
            <p:ph type="title"/>
          </p:nvPr>
        </p:nvSpPr>
        <p:spPr>
          <a:xfrm>
            <a:off x="457200" y="152400"/>
            <a:ext cx="8229600" cy="1143000"/>
          </a:xfrm>
          <a:noFill/>
        </p:spPr>
        <p:txBody>
          <a:bodyPr/>
          <a:lstStyle/>
          <a:p>
            <a:pPr algn="l" eaLnBrk="1" hangingPunct="1"/>
            <a:r>
              <a:rPr lang="en-US" sz="4000" dirty="0" smtClean="0"/>
              <a:t>System Performance</a:t>
            </a:r>
            <a:br>
              <a:rPr lang="en-US" sz="4000" dirty="0" smtClean="0"/>
            </a:br>
            <a:r>
              <a:rPr lang="en-US" sz="4000" dirty="0" smtClean="0"/>
              <a:t>Technical</a:t>
            </a:r>
            <a:endParaRPr lang="en-US" sz="2000" dirty="0" smtClean="0"/>
          </a:p>
        </p:txBody>
      </p:sp>
      <p:sp>
        <p:nvSpPr>
          <p:cNvPr id="7" name="Content Placeholder 5"/>
          <p:cNvSpPr>
            <a:spLocks noGrp="1"/>
          </p:cNvSpPr>
          <p:nvPr>
            <p:ph idx="1"/>
          </p:nvPr>
        </p:nvSpPr>
        <p:spPr>
          <a:xfrm>
            <a:off x="457200" y="1600200"/>
            <a:ext cx="3810000" cy="4800600"/>
          </a:xfrm>
        </p:spPr>
        <p:txBody>
          <a:bodyPr>
            <a:normAutofit fontScale="92500"/>
          </a:bodyPr>
          <a:lstStyle/>
          <a:p>
            <a:pPr>
              <a:buNone/>
            </a:pPr>
            <a:r>
              <a:rPr lang="en-US" sz="1500" u="sng" dirty="0" smtClean="0"/>
              <a:t>Measures of Effectiveness</a:t>
            </a:r>
          </a:p>
          <a:p>
            <a:r>
              <a:rPr lang="en-US" sz="1500" i="1" dirty="0" smtClean="0">
                <a:solidFill>
                  <a:srgbClr val="663300"/>
                </a:solidFill>
              </a:rPr>
              <a:t>[Summarize Trends in Measures of Effectiveness] </a:t>
            </a:r>
          </a:p>
          <a:p>
            <a:pPr lvl="1"/>
            <a:r>
              <a:rPr lang="en-US" sz="1500" i="1" dirty="0" smtClean="0">
                <a:solidFill>
                  <a:srgbClr val="663300"/>
                </a:solidFill>
              </a:rPr>
              <a:t>[Summarize effectiveness of ongoing corrective actions]</a:t>
            </a:r>
          </a:p>
          <a:p>
            <a:pPr>
              <a:buNone/>
            </a:pPr>
            <a:endParaRPr lang="en-US" sz="1500" u="sng" dirty="0" smtClean="0"/>
          </a:p>
          <a:p>
            <a:pPr>
              <a:buNone/>
            </a:pPr>
            <a:r>
              <a:rPr lang="en-US" sz="1500" u="sng" dirty="0" smtClean="0"/>
              <a:t>Service Level Agreements</a:t>
            </a:r>
          </a:p>
          <a:p>
            <a:r>
              <a:rPr lang="en-US" sz="1500" i="1" dirty="0" smtClean="0">
                <a:solidFill>
                  <a:srgbClr val="663300"/>
                </a:solidFill>
              </a:rPr>
              <a:t>[Summarize SLA trends] </a:t>
            </a:r>
          </a:p>
          <a:p>
            <a:pPr lvl="1"/>
            <a:endParaRPr lang="en-US" sz="1500" i="1" dirty="0" smtClean="0">
              <a:solidFill>
                <a:srgbClr val="663300"/>
              </a:solidFill>
            </a:endParaRPr>
          </a:p>
          <a:p>
            <a:pPr>
              <a:buNone/>
            </a:pPr>
            <a:r>
              <a:rPr lang="en-US" sz="1500" u="sng" dirty="0" smtClean="0"/>
              <a:t>Defect Trends</a:t>
            </a:r>
          </a:p>
          <a:p>
            <a:r>
              <a:rPr lang="en-US" sz="1500" i="1" dirty="0" smtClean="0">
                <a:solidFill>
                  <a:srgbClr val="663300"/>
                </a:solidFill>
              </a:rPr>
              <a:t>[Show functional defect trends]</a:t>
            </a:r>
          </a:p>
          <a:p>
            <a:pPr>
              <a:buNone/>
            </a:pPr>
            <a:endParaRPr lang="en-US" sz="1500" u="sng" dirty="0" smtClean="0"/>
          </a:p>
          <a:p>
            <a:pPr>
              <a:buNone/>
            </a:pPr>
            <a:r>
              <a:rPr lang="en-US" sz="1500" u="sng" dirty="0" smtClean="0"/>
              <a:t>Architecture </a:t>
            </a:r>
            <a:r>
              <a:rPr lang="en-US" sz="1500" i="1" dirty="0" smtClean="0">
                <a:solidFill>
                  <a:srgbClr val="663300"/>
                </a:solidFill>
              </a:rPr>
              <a:t> [(use data from Section 9 of the Operational Analysis Report)</a:t>
            </a:r>
          </a:p>
          <a:p>
            <a:r>
              <a:rPr lang="en-US" sz="1500" i="1" dirty="0" smtClean="0">
                <a:solidFill>
                  <a:srgbClr val="663300"/>
                </a:solidFill>
              </a:rPr>
              <a:t>Describe relationship to “As-Is” and “To- Be”  architectures</a:t>
            </a:r>
          </a:p>
          <a:p>
            <a:r>
              <a:rPr lang="en-US" sz="1500" i="1" dirty="0" smtClean="0">
                <a:solidFill>
                  <a:srgbClr val="663300"/>
                </a:solidFill>
              </a:rPr>
              <a:t>Summarize SOA use/contribution</a:t>
            </a:r>
          </a:p>
          <a:p>
            <a:pPr lvl="1"/>
            <a:r>
              <a:rPr lang="en-US" sz="1500" i="1" dirty="0" smtClean="0">
                <a:solidFill>
                  <a:srgbClr val="663300"/>
                </a:solidFill>
              </a:rPr>
              <a:t>Describe reused services</a:t>
            </a:r>
          </a:p>
          <a:p>
            <a:pPr lvl="1"/>
            <a:r>
              <a:rPr lang="en-US" sz="1500" i="1" dirty="0" smtClean="0">
                <a:solidFill>
                  <a:srgbClr val="663300"/>
                </a:solidFill>
              </a:rPr>
              <a:t>Describe contributed services]</a:t>
            </a:r>
            <a:endParaRPr lang="en-US" sz="1500" i="1" dirty="0">
              <a:solidFill>
                <a:srgbClr val="663300"/>
              </a:solidFill>
            </a:endParaRPr>
          </a:p>
        </p:txBody>
      </p:sp>
      <p:sp>
        <p:nvSpPr>
          <p:cNvPr id="8" name="Content Placeholder 5"/>
          <p:cNvSpPr txBox="1">
            <a:spLocks/>
          </p:cNvSpPr>
          <p:nvPr/>
        </p:nvSpPr>
        <p:spPr bwMode="auto">
          <a:xfrm>
            <a:off x="4953000" y="1600200"/>
            <a:ext cx="3810000" cy="4648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342900" marR="0" lvl="0" indent="-342900" defTabSz="914400" rtl="0" eaLnBrk="0" fontAlgn="base" latinLnBrk="0" hangingPunct="0">
              <a:lnSpc>
                <a:spcPct val="100000"/>
              </a:lnSpc>
              <a:spcBef>
                <a:spcPct val="20000"/>
              </a:spcBef>
              <a:spcAft>
                <a:spcPct val="0"/>
              </a:spcAft>
              <a:buClrTx/>
              <a:buSzTx/>
              <a:tabLst/>
              <a:defRPr/>
            </a:pPr>
            <a:r>
              <a:rPr kumimoji="0" lang="en-US" sz="1200" b="0" i="1" u="none" strike="noStrike" kern="0" cap="none" spc="0" normalizeH="0" baseline="0" noProof="0" dirty="0" smtClean="0">
                <a:ln>
                  <a:noFill/>
                </a:ln>
                <a:solidFill>
                  <a:srgbClr val="663300"/>
                </a:solidFill>
                <a:effectLst/>
                <a:uLnTx/>
                <a:uFillTx/>
                <a:latin typeface="+mn-lt"/>
                <a:ea typeface="+mn-ea"/>
                <a:cs typeface="+mn-cs"/>
              </a:rPr>
              <a:t>[Insert Graphics of Project’s Technical Measures of Effectiveness (productivity gains, response times, reduced error rates, increased system loading, increased availability …  </a:t>
            </a:r>
          </a:p>
          <a:p>
            <a:pPr marL="342900" lvl="0" indent="-342900" eaLnBrk="0" hangingPunct="0">
              <a:spcBef>
                <a:spcPct val="20000"/>
              </a:spcBef>
              <a:defRPr/>
            </a:pPr>
            <a:r>
              <a:rPr kumimoji="0" lang="en-US" sz="1200" b="0" i="1" u="none" strike="noStrike" kern="0" cap="none" spc="0" normalizeH="0" baseline="0" noProof="0" dirty="0" smtClean="0">
                <a:ln>
                  <a:noFill/>
                </a:ln>
                <a:solidFill>
                  <a:srgbClr val="663300"/>
                </a:solidFill>
                <a:effectLst/>
                <a:uLnTx/>
                <a:uFillTx/>
                <a:latin typeface="+mn-lt"/>
                <a:ea typeface="+mn-ea"/>
                <a:cs typeface="+mn-cs"/>
              </a:rPr>
              <a:t>These should be taken from Performance Goals and Measures table </a:t>
            </a:r>
            <a:r>
              <a:rPr lang="en-US" sz="1200" i="1" dirty="0" smtClean="0">
                <a:solidFill>
                  <a:srgbClr val="663300"/>
                </a:solidFill>
              </a:rPr>
              <a:t>table in Section 6 of the Operational Analysis Report </a:t>
            </a:r>
            <a:r>
              <a:rPr kumimoji="0" lang="en-US" sz="1200" b="0" i="1" u="none" strike="noStrike" kern="0" cap="none" spc="0" normalizeH="0" baseline="0" noProof="0" dirty="0" smtClean="0">
                <a:ln>
                  <a:noFill/>
                </a:ln>
                <a:solidFill>
                  <a:srgbClr val="663300"/>
                </a:solidFill>
                <a:effectLst/>
                <a:uLnTx/>
                <a:uFillTx/>
                <a:latin typeface="+mn-lt"/>
                <a:ea typeface="+mn-ea"/>
                <a:cs typeface="+mn-cs"/>
              </a:rPr>
              <a:t>with planned </a:t>
            </a:r>
            <a:r>
              <a:rPr kumimoji="0" lang="en-US" sz="1200" b="0" i="1" u="none" strike="noStrike" kern="0" cap="none" spc="0" normalizeH="0" noProof="0" dirty="0" smtClean="0">
                <a:ln>
                  <a:noFill/>
                </a:ln>
                <a:solidFill>
                  <a:srgbClr val="663300"/>
                </a:solidFill>
                <a:effectLst/>
                <a:uLnTx/>
                <a:uFillTx/>
                <a:latin typeface="+mn-lt"/>
                <a:ea typeface="+mn-ea"/>
                <a:cs typeface="+mn-cs"/>
              </a:rPr>
              <a:t>and actual results</a:t>
            </a:r>
          </a:p>
          <a:p>
            <a:pPr marL="342900" lvl="0" indent="-342900" eaLnBrk="0" hangingPunct="0">
              <a:spcBef>
                <a:spcPct val="20000"/>
              </a:spcBef>
              <a:defRPr/>
            </a:pPr>
            <a:endParaRPr lang="en-US" sz="1400" i="1" kern="0" baseline="0" dirty="0" smtClean="0">
              <a:solidFill>
                <a:srgbClr val="663300"/>
              </a:solidFill>
              <a:latin typeface="+mn-lt"/>
            </a:endParaRPr>
          </a:p>
          <a:p>
            <a:pPr marL="342900" lvl="0" indent="-342900" eaLnBrk="0" hangingPunct="0">
              <a:spcBef>
                <a:spcPct val="20000"/>
              </a:spcBef>
              <a:defRPr/>
            </a:pPr>
            <a:r>
              <a:rPr kumimoji="0" lang="en-US" sz="1400" b="0" i="1" u="none" strike="noStrike" kern="0" cap="none" spc="0" normalizeH="0" noProof="0" dirty="0" smtClean="0">
                <a:ln>
                  <a:noFill/>
                </a:ln>
                <a:solidFill>
                  <a:srgbClr val="663300"/>
                </a:solidFill>
                <a:effectLst/>
                <a:uLnTx/>
                <a:uFillTx/>
                <a:latin typeface="+mn-lt"/>
                <a:ea typeface="+mn-ea"/>
                <a:cs typeface="+mn-cs"/>
              </a:rPr>
              <a:t>Insert graphs of SLA goals vs</a:t>
            </a:r>
            <a:r>
              <a:rPr lang="en-US" sz="1400" i="1" kern="0" dirty="0" smtClean="0">
                <a:solidFill>
                  <a:srgbClr val="663300"/>
                </a:solidFill>
                <a:latin typeface="+mn-lt"/>
              </a:rPr>
              <a:t>. actuals</a:t>
            </a:r>
            <a:r>
              <a:rPr kumimoji="0" lang="en-US" sz="1400" b="0" i="1" u="none" strike="noStrike" kern="0" cap="none" spc="0" normalizeH="0" baseline="0" noProof="0" dirty="0" smtClean="0">
                <a:ln>
                  <a:noFill/>
                </a:ln>
                <a:solidFill>
                  <a:srgbClr val="663300"/>
                </a:solidFill>
                <a:effectLst/>
                <a:uLnTx/>
                <a:uFillTx/>
                <a:latin typeface="+mn-lt"/>
                <a:ea typeface="+mn-ea"/>
                <a:cs typeface="+mn-cs"/>
              </a:rPr>
              <a:t>]</a:t>
            </a:r>
          </a:p>
          <a:p>
            <a:pPr marL="342900" lvl="0" indent="-342900" eaLnBrk="0" hangingPunct="0">
              <a:spcBef>
                <a:spcPct val="20000"/>
              </a:spcBef>
              <a:defRPr/>
            </a:pPr>
            <a:endParaRPr kumimoji="0" lang="en-US" sz="1400" b="0" i="1" u="none" strike="noStrike" kern="0" cap="none" spc="0" normalizeH="0" baseline="0" noProof="0" dirty="0" smtClean="0">
              <a:ln>
                <a:noFill/>
              </a:ln>
              <a:solidFill>
                <a:srgbClr val="663300"/>
              </a:solidFill>
              <a:effectLst/>
              <a:uLnTx/>
              <a:uFillTx/>
              <a:latin typeface="+mn-lt"/>
              <a:ea typeface="+mn-ea"/>
              <a:cs typeface="+mn-cs"/>
            </a:endParaRPr>
          </a:p>
          <a:p>
            <a:pPr marL="342900" lvl="0" indent="-342900" eaLnBrk="0" hangingPunct="0">
              <a:spcBef>
                <a:spcPct val="20000"/>
              </a:spcBef>
              <a:defRPr/>
            </a:pPr>
            <a:endParaRPr kumimoji="0" lang="en-US" sz="1400" b="0" i="1" u="none" strike="noStrike" kern="0" cap="none" spc="0" normalizeH="0" baseline="0" noProof="0" dirty="0" smtClean="0">
              <a:ln>
                <a:noFill/>
              </a:ln>
              <a:solidFill>
                <a:srgbClr val="663300"/>
              </a:solidFill>
              <a:effectLst/>
              <a:uLnTx/>
              <a:uFillTx/>
              <a:latin typeface="+mn-lt"/>
              <a:ea typeface="+mn-ea"/>
              <a:cs typeface="+mn-cs"/>
            </a:endParaRPr>
          </a:p>
          <a:p>
            <a:pPr marL="342900" lvl="0" indent="-342900" eaLnBrk="0" hangingPunct="0">
              <a:spcBef>
                <a:spcPct val="20000"/>
              </a:spcBef>
              <a:defRPr/>
            </a:pPr>
            <a:r>
              <a:rPr lang="en-US" sz="1400" i="1" kern="0" dirty="0" smtClean="0">
                <a:solidFill>
                  <a:srgbClr val="663300"/>
                </a:solidFill>
                <a:latin typeface="+mn-lt"/>
              </a:rPr>
              <a:t>Insert graphs of defect trends</a:t>
            </a:r>
          </a:p>
          <a:p>
            <a:pPr marL="342900" lvl="0" indent="-342900" eaLnBrk="0" hangingPunct="0">
              <a:spcBef>
                <a:spcPct val="20000"/>
              </a:spcBef>
              <a:defRPr/>
            </a:pPr>
            <a:endParaRPr lang="en-US" sz="1400" i="1" kern="0" dirty="0" smtClean="0">
              <a:solidFill>
                <a:srgbClr val="663300"/>
              </a:solidFill>
              <a:latin typeface="+mn-lt"/>
            </a:endParaRPr>
          </a:p>
          <a:p>
            <a:pPr marL="342900" lvl="0" indent="-342900" eaLnBrk="0" hangingPunct="0">
              <a:spcBef>
                <a:spcPct val="20000"/>
              </a:spcBef>
              <a:defRPr/>
            </a:pPr>
            <a:endParaRPr lang="en-US" sz="1400" i="1" kern="0" dirty="0" smtClean="0">
              <a:solidFill>
                <a:srgbClr val="663300"/>
              </a:solidFill>
              <a:latin typeface="+mn-lt"/>
            </a:endParaRPr>
          </a:p>
          <a:p>
            <a:pPr marL="342900" lvl="0" indent="-342900" eaLnBrk="0" hangingPunct="0">
              <a:spcBef>
                <a:spcPct val="20000"/>
              </a:spcBef>
              <a:defRPr/>
            </a:pPr>
            <a:r>
              <a:rPr lang="en-US" sz="1400" i="1" kern="0" dirty="0" smtClean="0">
                <a:solidFill>
                  <a:srgbClr val="663300"/>
                </a:solidFill>
                <a:latin typeface="+mn-lt"/>
              </a:rPr>
              <a:t>Insert graphs of:</a:t>
            </a:r>
          </a:p>
          <a:p>
            <a:pPr marL="342900" lvl="0" indent="-342900" eaLnBrk="0" hangingPunct="0">
              <a:spcBef>
                <a:spcPct val="20000"/>
              </a:spcBef>
              <a:defRPr/>
            </a:pPr>
            <a:r>
              <a:rPr lang="en-US" sz="1400" i="1" kern="0" dirty="0" smtClean="0">
                <a:solidFill>
                  <a:srgbClr val="663300"/>
                </a:solidFill>
                <a:latin typeface="+mn-lt"/>
              </a:rPr>
              <a:t>planned SOA reuse vs. actuals, and </a:t>
            </a:r>
          </a:p>
          <a:p>
            <a:pPr marL="342900" lvl="0" indent="-342900" eaLnBrk="0" hangingPunct="0">
              <a:spcBef>
                <a:spcPct val="20000"/>
              </a:spcBef>
              <a:defRPr/>
            </a:pPr>
            <a:r>
              <a:rPr lang="en-US" sz="1400" i="1" kern="0" dirty="0" smtClean="0">
                <a:solidFill>
                  <a:srgbClr val="663300"/>
                </a:solidFill>
                <a:latin typeface="+mn-lt"/>
              </a:rPr>
              <a:t>planned SOA contribution and actuals]</a:t>
            </a:r>
            <a:endParaRPr kumimoji="0" lang="en-US" sz="1400" b="0" i="1" u="none" strike="noStrike" kern="0" cap="none" spc="0" normalizeH="0" baseline="0" noProof="0" dirty="0" smtClean="0">
              <a:ln>
                <a:noFill/>
              </a:ln>
              <a:solidFill>
                <a:srgbClr val="663300"/>
              </a:solidFill>
              <a:effectLst/>
              <a:uLnTx/>
              <a:uFillTx/>
              <a:latin typeface="+mn-lt"/>
              <a:ea typeface="+mn-ea"/>
              <a:cs typeface="+mn-cs"/>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 </a:t>
            </a:r>
            <a:r>
              <a:rPr lang="en-US" dirty="0" smtClean="0"/>
              <a:t>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12</a:t>
            </a:fld>
            <a:endParaRPr lang="en-US" dirty="0"/>
          </a:p>
        </p:txBody>
      </p:sp>
      <p:sp>
        <p:nvSpPr>
          <p:cNvPr id="6" name="Rectangle 5"/>
          <p:cNvSpPr>
            <a:spLocks noGrp="1" noChangeArrowheads="1"/>
          </p:cNvSpPr>
          <p:nvPr>
            <p:ph type="title"/>
          </p:nvPr>
        </p:nvSpPr>
        <p:spPr>
          <a:xfrm>
            <a:off x="457200" y="152400"/>
            <a:ext cx="8229600" cy="1143000"/>
          </a:xfrm>
          <a:noFill/>
        </p:spPr>
        <p:txBody>
          <a:bodyPr/>
          <a:lstStyle/>
          <a:p>
            <a:pPr algn="l" eaLnBrk="1" hangingPunct="1"/>
            <a:r>
              <a:rPr lang="en-US" sz="4000" dirty="0" smtClean="0"/>
              <a:t>System Performance</a:t>
            </a:r>
            <a:br>
              <a:rPr lang="en-US" sz="4000" dirty="0" smtClean="0"/>
            </a:br>
            <a:r>
              <a:rPr lang="en-US" sz="4000" dirty="0" smtClean="0"/>
              <a:t>People – Resource Analysis</a:t>
            </a:r>
            <a:endParaRPr lang="en-US" sz="2000" dirty="0" smtClean="0"/>
          </a:p>
        </p:txBody>
      </p:sp>
      <p:sp>
        <p:nvSpPr>
          <p:cNvPr id="7" name="Content Placeholder 5"/>
          <p:cNvSpPr>
            <a:spLocks noGrp="1"/>
          </p:cNvSpPr>
          <p:nvPr>
            <p:ph idx="1"/>
          </p:nvPr>
        </p:nvSpPr>
        <p:spPr>
          <a:xfrm>
            <a:off x="457200" y="1600200"/>
            <a:ext cx="3810000" cy="4876800"/>
          </a:xfrm>
        </p:spPr>
        <p:txBody>
          <a:bodyPr>
            <a:normAutofit fontScale="77500" lnSpcReduction="20000"/>
          </a:bodyPr>
          <a:lstStyle/>
          <a:p>
            <a:pPr marL="342900" lvl="1" indent="-342900">
              <a:buNone/>
            </a:pPr>
            <a:r>
              <a:rPr lang="en-US" sz="2000" u="sng" dirty="0" smtClean="0">
                <a:ea typeface="+mn-ea"/>
                <a:cs typeface="+mn-cs"/>
              </a:rPr>
              <a:t>User/Customer</a:t>
            </a:r>
          </a:p>
          <a:p>
            <a:pPr marL="342900" lvl="1" indent="-342900">
              <a:buFont typeface="Wingdings 2" pitchFamily="18" charset="2"/>
              <a:buChar char="²"/>
            </a:pPr>
            <a:r>
              <a:rPr lang="en-US" sz="2000" i="1" dirty="0" smtClean="0">
                <a:solidFill>
                  <a:srgbClr val="663300"/>
                </a:solidFill>
                <a:ea typeface="+mn-ea"/>
                <a:cs typeface="+mn-cs"/>
              </a:rPr>
              <a:t>[Include User/Customer Assessment from Section 5 of the Operational Analysis Report (This may be a version of the RATER model).]</a:t>
            </a:r>
          </a:p>
          <a:p>
            <a:pPr>
              <a:buNone/>
            </a:pPr>
            <a:endParaRPr lang="en-US" sz="2000" u="sng" dirty="0" smtClean="0"/>
          </a:p>
          <a:p>
            <a:pPr>
              <a:buNone/>
            </a:pPr>
            <a:r>
              <a:rPr lang="en-US" sz="2000" u="sng" dirty="0" smtClean="0"/>
              <a:t>Staffing</a:t>
            </a:r>
            <a:r>
              <a:rPr lang="en-US" sz="2000" u="sng" dirty="0" smtClean="0">
                <a:solidFill>
                  <a:srgbClr val="663300"/>
                </a:solidFill>
              </a:rPr>
              <a:t> </a:t>
            </a:r>
          </a:p>
          <a:p>
            <a:r>
              <a:rPr lang="en-US" sz="2000" i="1" dirty="0" smtClean="0">
                <a:solidFill>
                  <a:srgbClr val="663300"/>
                </a:solidFill>
              </a:rPr>
              <a:t>[Describe staffing successes and challenges]</a:t>
            </a:r>
          </a:p>
          <a:p>
            <a:pPr lvl="1"/>
            <a:endParaRPr lang="en-US" sz="2000" i="1" dirty="0" smtClean="0">
              <a:solidFill>
                <a:srgbClr val="663300"/>
              </a:solidFill>
            </a:endParaRPr>
          </a:p>
          <a:p>
            <a:pPr>
              <a:buNone/>
            </a:pPr>
            <a:r>
              <a:rPr lang="en-US" sz="2000" u="sng" dirty="0" smtClean="0"/>
              <a:t>Training</a:t>
            </a:r>
          </a:p>
          <a:p>
            <a:r>
              <a:rPr lang="en-US" sz="2000" i="1" dirty="0" smtClean="0">
                <a:solidFill>
                  <a:srgbClr val="663300"/>
                </a:solidFill>
              </a:rPr>
              <a:t>[Describe training effectiveness </a:t>
            </a:r>
          </a:p>
          <a:p>
            <a:pPr lvl="1"/>
            <a:r>
              <a:rPr lang="en-US" sz="2000" i="1" dirty="0" smtClean="0">
                <a:solidFill>
                  <a:srgbClr val="663300"/>
                </a:solidFill>
              </a:rPr>
              <a:t>(% of trained staff able to perform successfully, </a:t>
            </a:r>
          </a:p>
          <a:p>
            <a:pPr lvl="1"/>
            <a:r>
              <a:rPr lang="en-US" sz="2000" i="1" dirty="0" smtClean="0">
                <a:solidFill>
                  <a:srgbClr val="663300"/>
                </a:solidFill>
              </a:rPr>
              <a:t>% of trainees able to pass knowledge assessment without additional study or coaching.)]</a:t>
            </a:r>
          </a:p>
        </p:txBody>
      </p:sp>
      <p:sp>
        <p:nvSpPr>
          <p:cNvPr id="8" name="Content Placeholder 5"/>
          <p:cNvSpPr txBox="1">
            <a:spLocks/>
          </p:cNvSpPr>
          <p:nvPr/>
        </p:nvSpPr>
        <p:spPr bwMode="auto">
          <a:xfrm>
            <a:off x="4876800" y="1600200"/>
            <a:ext cx="41910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342900" marR="0" lvl="0" indent="-342900" algn="ctr" defTabSz="914400" rtl="0" eaLnBrk="0" fontAlgn="base" latinLnBrk="0" hangingPunct="0">
              <a:lnSpc>
                <a:spcPct val="100000"/>
              </a:lnSpc>
              <a:spcBef>
                <a:spcPct val="20000"/>
              </a:spcBef>
              <a:spcAft>
                <a:spcPct val="0"/>
              </a:spcAft>
              <a:buClrTx/>
              <a:buSzTx/>
              <a:tabLst/>
              <a:defRPr/>
            </a:pPr>
            <a:endParaRPr kumimoji="0" lang="en-US" sz="2000" b="0" i="1" u="none" strike="noStrike" kern="0" cap="none" spc="0" normalizeH="0" baseline="0" noProof="0" dirty="0" smtClean="0">
              <a:ln>
                <a:noFill/>
              </a:ln>
              <a:solidFill>
                <a:srgbClr val="663300"/>
              </a:solidFill>
              <a:effectLst/>
              <a:uLnTx/>
              <a:uFillTx/>
              <a:latin typeface="+mn-lt"/>
              <a:ea typeface="+mn-ea"/>
              <a:cs typeface="+mn-cs"/>
            </a:endParaRPr>
          </a:p>
          <a:p>
            <a:pPr marL="342900" marR="0" lvl="0" indent="-342900" defTabSz="914400" rtl="0" eaLnBrk="0" fontAlgn="base" latinLnBrk="0" hangingPunct="0">
              <a:lnSpc>
                <a:spcPct val="100000"/>
              </a:lnSpc>
              <a:spcBef>
                <a:spcPct val="20000"/>
              </a:spcBef>
              <a:spcAft>
                <a:spcPct val="0"/>
              </a:spcAft>
              <a:buClrTx/>
              <a:buSzTx/>
              <a:tabLst/>
              <a:defRPr/>
            </a:pPr>
            <a:r>
              <a:rPr kumimoji="0" lang="en-US" sz="1600" b="0" i="1" u="none" strike="noStrike" kern="0" cap="none" spc="0" normalizeH="0" baseline="0" noProof="0" dirty="0" smtClean="0">
                <a:ln>
                  <a:noFill/>
                </a:ln>
                <a:solidFill>
                  <a:srgbClr val="663300"/>
                </a:solidFill>
                <a:effectLst/>
                <a:uLnTx/>
                <a:uFillTx/>
                <a:latin typeface="+mn-lt"/>
                <a:ea typeface="+mn-ea"/>
                <a:cs typeface="+mn-cs"/>
              </a:rPr>
              <a:t>[Insert Graphics</a:t>
            </a:r>
            <a:r>
              <a:rPr lang="en-US" sz="1600" i="1" kern="0" dirty="0" smtClean="0">
                <a:solidFill>
                  <a:srgbClr val="663300"/>
                </a:solidFill>
                <a:latin typeface="+mn-lt"/>
              </a:rPr>
              <a:t> of  Project’s</a:t>
            </a:r>
          </a:p>
          <a:p>
            <a:pPr marL="342900" marR="0" lvl="0" indent="-342900" defTabSz="914400" rtl="0" eaLnBrk="0" fontAlgn="base" latinLnBrk="0" hangingPunct="0">
              <a:lnSpc>
                <a:spcPct val="100000"/>
              </a:lnSpc>
              <a:spcBef>
                <a:spcPct val="20000"/>
              </a:spcBef>
              <a:spcAft>
                <a:spcPct val="0"/>
              </a:spcAft>
              <a:buClrTx/>
              <a:buSzTx/>
              <a:buFont typeface="Arial" pitchFamily="34" charset="0"/>
              <a:buChar char="•"/>
              <a:tabLst/>
              <a:defRPr/>
            </a:pPr>
            <a:r>
              <a:rPr lang="en-US" sz="1600" i="1" kern="0" dirty="0" smtClean="0">
                <a:solidFill>
                  <a:srgbClr val="663300"/>
                </a:solidFill>
                <a:latin typeface="+mn-lt"/>
              </a:rPr>
              <a:t>User/Customer assessment (Section 5 of the Operational Analysis Report) </a:t>
            </a:r>
            <a:endParaRPr kumimoji="0" lang="en-US" sz="1600" b="0" i="1" u="none" strike="noStrike" kern="0" cap="none" spc="0" normalizeH="0" baseline="0" noProof="0" dirty="0" smtClean="0">
              <a:ln>
                <a:noFill/>
              </a:ln>
              <a:solidFill>
                <a:srgbClr val="663300"/>
              </a:solidFill>
              <a:effectLst/>
              <a:uLnTx/>
              <a:uFillTx/>
              <a:latin typeface="+mn-lt"/>
              <a:ea typeface="+mn-ea"/>
              <a:cs typeface="+mn-cs"/>
            </a:endParaRPr>
          </a:p>
          <a:p>
            <a:pPr marL="342900" marR="0" lvl="0" indent="-342900" defTabSz="914400" rtl="0" eaLnBrk="0" fontAlgn="base" latinLnBrk="0" hangingPunct="0">
              <a:lnSpc>
                <a:spcPct val="100000"/>
              </a:lnSpc>
              <a:spcBef>
                <a:spcPct val="20000"/>
              </a:spcBef>
              <a:spcAft>
                <a:spcPct val="0"/>
              </a:spcAft>
              <a:buClrTx/>
              <a:buSzTx/>
              <a:buFont typeface="Arial" pitchFamily="34" charset="0"/>
              <a:buChar char="•"/>
              <a:tabLst/>
              <a:defRPr/>
            </a:pPr>
            <a:endParaRPr kumimoji="0" lang="en-US" sz="1600" b="0" i="1" u="none" strike="noStrike" kern="0" cap="none" spc="0" normalizeH="0" baseline="0" noProof="0" dirty="0" smtClean="0">
              <a:ln>
                <a:noFill/>
              </a:ln>
              <a:solidFill>
                <a:srgbClr val="663300"/>
              </a:solidFill>
              <a:effectLst/>
              <a:uLnTx/>
              <a:uFillTx/>
              <a:latin typeface="+mn-lt"/>
              <a:ea typeface="+mn-ea"/>
              <a:cs typeface="+mn-cs"/>
            </a:endParaRPr>
          </a:p>
          <a:p>
            <a:pPr marL="342900" marR="0" lvl="0" indent="-342900" defTabSz="914400" rtl="0" eaLnBrk="0" fontAlgn="base" latinLnBrk="0" hangingPunct="0">
              <a:lnSpc>
                <a:spcPct val="100000"/>
              </a:lnSpc>
              <a:spcBef>
                <a:spcPct val="20000"/>
              </a:spcBef>
              <a:spcAft>
                <a:spcPct val="0"/>
              </a:spcAft>
              <a:buClrTx/>
              <a:buSzTx/>
              <a:buFont typeface="Arial" pitchFamily="34" charset="0"/>
              <a:buChar char="•"/>
              <a:tabLst/>
              <a:defRPr/>
            </a:pPr>
            <a:r>
              <a:rPr kumimoji="0" lang="en-US" sz="1600" b="0" i="1" u="none" strike="noStrike" kern="0" cap="none" spc="0" normalizeH="0" baseline="0" noProof="0" dirty="0" smtClean="0">
                <a:ln>
                  <a:noFill/>
                </a:ln>
                <a:solidFill>
                  <a:srgbClr val="663300"/>
                </a:solidFill>
                <a:effectLst/>
                <a:uLnTx/>
                <a:uFillTx/>
                <a:latin typeface="+mn-lt"/>
                <a:ea typeface="+mn-ea"/>
                <a:cs typeface="+mn-cs"/>
              </a:rPr>
              <a:t>Staffing Plan vs. Actuals</a:t>
            </a:r>
          </a:p>
          <a:p>
            <a:pPr marL="342900" marR="0" lvl="0" indent="-342900" defTabSz="914400" rtl="0" eaLnBrk="0" fontAlgn="base" latinLnBrk="0" hangingPunct="0">
              <a:lnSpc>
                <a:spcPct val="100000"/>
              </a:lnSpc>
              <a:spcBef>
                <a:spcPct val="20000"/>
              </a:spcBef>
              <a:spcAft>
                <a:spcPct val="0"/>
              </a:spcAft>
              <a:buClrTx/>
              <a:buSzTx/>
              <a:buFont typeface="Arial" pitchFamily="34" charset="0"/>
              <a:buChar char="•"/>
              <a:tabLst/>
              <a:defRPr/>
            </a:pPr>
            <a:endParaRPr kumimoji="0" lang="en-US" sz="1600" b="0" i="1" u="none" strike="noStrike" kern="0" cap="none" spc="0" normalizeH="0" baseline="0" noProof="0" dirty="0" smtClean="0">
              <a:ln>
                <a:noFill/>
              </a:ln>
              <a:solidFill>
                <a:srgbClr val="663300"/>
              </a:solidFill>
              <a:effectLst/>
              <a:uLnTx/>
              <a:uFillTx/>
              <a:latin typeface="+mn-lt"/>
              <a:ea typeface="+mn-ea"/>
              <a:cs typeface="+mn-cs"/>
            </a:endParaRPr>
          </a:p>
          <a:p>
            <a:pPr marL="342900" marR="0" lvl="0" indent="-342900" defTabSz="914400" rtl="0" eaLnBrk="0" fontAlgn="base" latinLnBrk="0" hangingPunct="0">
              <a:lnSpc>
                <a:spcPct val="100000"/>
              </a:lnSpc>
              <a:spcBef>
                <a:spcPct val="20000"/>
              </a:spcBef>
              <a:spcAft>
                <a:spcPct val="0"/>
              </a:spcAft>
              <a:buClrTx/>
              <a:buSzTx/>
              <a:buFont typeface="Arial" pitchFamily="34" charset="0"/>
              <a:buChar char="•"/>
              <a:tabLst/>
              <a:defRPr/>
            </a:pPr>
            <a:r>
              <a:rPr kumimoji="0" lang="en-US" sz="1600" b="0" i="1" u="none" strike="noStrike" kern="0" cap="none" spc="0" normalizeH="0" baseline="0" noProof="0" dirty="0" smtClean="0">
                <a:ln>
                  <a:noFill/>
                </a:ln>
                <a:solidFill>
                  <a:srgbClr val="663300"/>
                </a:solidFill>
                <a:effectLst/>
                <a:uLnTx/>
                <a:uFillTx/>
                <a:latin typeface="+mn-lt"/>
                <a:ea typeface="+mn-ea"/>
                <a:cs typeface="+mn-cs"/>
              </a:rPr>
              <a:t>Training Effectiveness</a:t>
            </a:r>
          </a:p>
          <a:p>
            <a:pPr marL="342900" lvl="0" indent="-342900" eaLnBrk="0" hangingPunct="0">
              <a:spcBef>
                <a:spcPct val="20000"/>
              </a:spcBef>
              <a:defRPr/>
            </a:pPr>
            <a:endParaRPr lang="en-US" sz="1600" i="1" kern="0" dirty="0" smtClean="0">
              <a:solidFill>
                <a:srgbClr val="663300"/>
              </a:solidFill>
              <a:latin typeface="+mn-lt"/>
            </a:endParaRPr>
          </a:p>
          <a:p>
            <a:pPr marL="342900" lvl="0" indent="-342900" eaLnBrk="0" hangingPunct="0">
              <a:spcBef>
                <a:spcPct val="20000"/>
              </a:spcBef>
              <a:defRPr/>
            </a:pPr>
            <a:r>
              <a:rPr lang="en-US" sz="1600" i="1" kern="0" dirty="0" smtClean="0">
                <a:solidFill>
                  <a:srgbClr val="663300"/>
                </a:solidFill>
                <a:latin typeface="+mn-lt"/>
              </a:rPr>
              <a:t>Some of this data may be available in the  Performance Goals and Measures table </a:t>
            </a:r>
            <a:r>
              <a:rPr lang="en-US" sz="1600" i="1" dirty="0" smtClean="0">
                <a:solidFill>
                  <a:srgbClr val="663300"/>
                </a:solidFill>
                <a:latin typeface="+mn-lt"/>
              </a:rPr>
              <a:t>in Section 6 of the Operational Analysis Report </a:t>
            </a:r>
            <a:r>
              <a:rPr lang="en-US" sz="1600" i="1" kern="0" dirty="0" smtClean="0">
                <a:solidFill>
                  <a:srgbClr val="663300"/>
                </a:solidFill>
                <a:latin typeface="+mn-lt"/>
              </a:rPr>
              <a:t>with planned and actual results</a:t>
            </a:r>
            <a:r>
              <a:rPr kumimoji="0" lang="en-US" sz="2000" b="0" i="1" u="none" strike="noStrike" kern="0" cap="none" spc="0" normalizeH="0" baseline="0" noProof="0" dirty="0" smtClean="0">
                <a:ln>
                  <a:noFill/>
                </a:ln>
                <a:solidFill>
                  <a:srgbClr val="663300"/>
                </a:solidFill>
                <a:effectLst/>
                <a:uLnTx/>
                <a:uFillTx/>
                <a:latin typeface="+mn-lt"/>
                <a:ea typeface="+mn-ea"/>
                <a:cs typeface="+mn-cs"/>
              </a:rPr>
              <a:t>]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 </a:t>
            </a:r>
            <a:r>
              <a:rPr lang="en-US" dirty="0" smtClean="0"/>
              <a:t>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13</a:t>
            </a:fld>
            <a:endParaRPr lang="en-US" dirty="0"/>
          </a:p>
        </p:txBody>
      </p:sp>
      <p:sp>
        <p:nvSpPr>
          <p:cNvPr id="6" name="Rectangle 5"/>
          <p:cNvSpPr>
            <a:spLocks noGrp="1" noChangeArrowheads="1"/>
          </p:cNvSpPr>
          <p:nvPr>
            <p:ph type="title"/>
          </p:nvPr>
        </p:nvSpPr>
        <p:spPr>
          <a:xfrm>
            <a:off x="457200" y="152400"/>
            <a:ext cx="8229600" cy="1143000"/>
          </a:xfrm>
          <a:noFill/>
        </p:spPr>
        <p:txBody>
          <a:bodyPr/>
          <a:lstStyle/>
          <a:p>
            <a:pPr algn="l" eaLnBrk="1" hangingPunct="1"/>
            <a:r>
              <a:rPr lang="en-US" sz="4000" dirty="0" smtClean="0"/>
              <a:t>System Performance</a:t>
            </a:r>
            <a:br>
              <a:rPr lang="en-US" sz="4000" dirty="0" smtClean="0"/>
            </a:br>
            <a:r>
              <a:rPr lang="en-US" sz="4000" dirty="0" smtClean="0"/>
              <a:t>Process</a:t>
            </a:r>
            <a:endParaRPr lang="en-US" sz="2000" dirty="0" smtClean="0"/>
          </a:p>
        </p:txBody>
      </p:sp>
      <p:sp>
        <p:nvSpPr>
          <p:cNvPr id="7" name="Content Placeholder 5"/>
          <p:cNvSpPr>
            <a:spLocks noGrp="1"/>
          </p:cNvSpPr>
          <p:nvPr>
            <p:ph idx="1"/>
          </p:nvPr>
        </p:nvSpPr>
        <p:spPr>
          <a:xfrm>
            <a:off x="457200" y="1600200"/>
            <a:ext cx="3810000" cy="4800600"/>
          </a:xfrm>
        </p:spPr>
        <p:txBody>
          <a:bodyPr>
            <a:normAutofit fontScale="85000" lnSpcReduction="20000"/>
          </a:bodyPr>
          <a:lstStyle/>
          <a:p>
            <a:pPr>
              <a:buNone/>
            </a:pPr>
            <a:r>
              <a:rPr lang="en-US" sz="2000" u="sng" dirty="0" smtClean="0"/>
              <a:t>Security &amp; Privacy </a:t>
            </a:r>
          </a:p>
          <a:p>
            <a:r>
              <a:rPr lang="en-US" sz="2000" i="1" dirty="0" smtClean="0">
                <a:solidFill>
                  <a:srgbClr val="663300"/>
                </a:solidFill>
              </a:rPr>
              <a:t>[Describe currency of Security and Privacy certifications (data from section 10 of Operational Analysis Report]</a:t>
            </a:r>
          </a:p>
          <a:p>
            <a:pPr>
              <a:buNone/>
            </a:pPr>
            <a:endParaRPr lang="en-US" sz="2000" u="sng" dirty="0" smtClean="0"/>
          </a:p>
          <a:p>
            <a:pPr>
              <a:buNone/>
            </a:pPr>
            <a:r>
              <a:rPr lang="en-US" sz="2000" u="sng" dirty="0" smtClean="0"/>
              <a:t>Service Level Agreements</a:t>
            </a:r>
          </a:p>
          <a:p>
            <a:r>
              <a:rPr lang="en-US" sz="2000" i="1" dirty="0" smtClean="0">
                <a:solidFill>
                  <a:srgbClr val="663300"/>
                </a:solidFill>
              </a:rPr>
              <a:t>[Summarize SLA trends] </a:t>
            </a:r>
          </a:p>
          <a:p>
            <a:pPr>
              <a:buNone/>
            </a:pPr>
            <a:endParaRPr lang="en-US" sz="2000" u="sng" dirty="0" smtClean="0"/>
          </a:p>
          <a:p>
            <a:pPr>
              <a:buNone/>
            </a:pPr>
            <a:endParaRPr lang="en-US" sz="2000" u="sng" dirty="0" smtClean="0"/>
          </a:p>
          <a:p>
            <a:pPr>
              <a:buNone/>
            </a:pPr>
            <a:r>
              <a:rPr lang="en-US" sz="2000" u="sng" dirty="0" smtClean="0"/>
              <a:t>Process Exceptions</a:t>
            </a:r>
          </a:p>
          <a:p>
            <a:r>
              <a:rPr lang="en-US" sz="2000" i="1" dirty="0" smtClean="0">
                <a:solidFill>
                  <a:srgbClr val="663300"/>
                </a:solidFill>
              </a:rPr>
              <a:t>[Describe the volume of process exceptions (e.g. % of work items) and nature of process exceptions </a:t>
            </a:r>
          </a:p>
          <a:p>
            <a:r>
              <a:rPr lang="en-US" sz="2000" i="1" dirty="0" smtClean="0">
                <a:solidFill>
                  <a:srgbClr val="663300"/>
                </a:solidFill>
              </a:rPr>
              <a:t>Describe any plans to address recurring process exceptions with revised process/system]</a:t>
            </a:r>
          </a:p>
        </p:txBody>
      </p:sp>
      <p:sp>
        <p:nvSpPr>
          <p:cNvPr id="8" name="Content Placeholder 5"/>
          <p:cNvSpPr txBox="1">
            <a:spLocks/>
          </p:cNvSpPr>
          <p:nvPr/>
        </p:nvSpPr>
        <p:spPr bwMode="auto">
          <a:xfrm>
            <a:off x="4876800" y="1447800"/>
            <a:ext cx="4191000" cy="4648199"/>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342900" marR="0" lvl="0" indent="-342900" algn="ctr" defTabSz="914400" rtl="0" eaLnBrk="0" fontAlgn="base" latinLnBrk="0" hangingPunct="0">
              <a:lnSpc>
                <a:spcPct val="100000"/>
              </a:lnSpc>
              <a:spcBef>
                <a:spcPct val="20000"/>
              </a:spcBef>
              <a:spcAft>
                <a:spcPct val="0"/>
              </a:spcAft>
              <a:buClrTx/>
              <a:buSzTx/>
              <a:tabLst/>
              <a:defRPr/>
            </a:pPr>
            <a:endParaRPr kumimoji="0" lang="en-US" sz="2000" b="0" i="1" u="none" strike="noStrike" kern="0" cap="none" spc="0" normalizeH="0" baseline="0" noProof="0" dirty="0" smtClean="0">
              <a:ln>
                <a:noFill/>
              </a:ln>
              <a:solidFill>
                <a:srgbClr val="663300"/>
              </a:solidFill>
              <a:effectLst/>
              <a:uLnTx/>
              <a:uFillTx/>
              <a:latin typeface="+mn-lt"/>
              <a:ea typeface="+mn-ea"/>
              <a:cs typeface="+mn-cs"/>
            </a:endParaRPr>
          </a:p>
          <a:p>
            <a:pPr marL="342900" marR="0" lvl="0" indent="-342900" algn="ctr" defTabSz="914400" rtl="0" eaLnBrk="0" fontAlgn="base" latinLnBrk="0" hangingPunct="0">
              <a:lnSpc>
                <a:spcPct val="100000"/>
              </a:lnSpc>
              <a:spcBef>
                <a:spcPct val="20000"/>
              </a:spcBef>
              <a:spcAft>
                <a:spcPct val="0"/>
              </a:spcAft>
              <a:buClrTx/>
              <a:buSzTx/>
              <a:tabLst/>
              <a:defRPr/>
            </a:pPr>
            <a:endParaRPr lang="en-US" sz="2000" i="1" kern="0" dirty="0" smtClean="0">
              <a:solidFill>
                <a:srgbClr val="663300"/>
              </a:solidFill>
              <a:latin typeface="+mn-lt"/>
            </a:endParaRPr>
          </a:p>
          <a:p>
            <a:pPr marL="342900" marR="0" lvl="0" indent="-342900" algn="ctr" defTabSz="914400" rtl="0" eaLnBrk="0" fontAlgn="base" latinLnBrk="0" hangingPunct="0">
              <a:lnSpc>
                <a:spcPct val="100000"/>
              </a:lnSpc>
              <a:spcBef>
                <a:spcPct val="20000"/>
              </a:spcBef>
              <a:spcAft>
                <a:spcPct val="0"/>
              </a:spcAft>
              <a:buClrTx/>
              <a:buSzTx/>
              <a:tabLst/>
              <a:defRPr/>
            </a:pPr>
            <a:endParaRPr kumimoji="0" lang="en-US" sz="2000" b="0" i="1" u="none" strike="noStrike" kern="0" cap="none" spc="0" normalizeH="0" baseline="0" noProof="0" dirty="0" smtClean="0">
              <a:ln>
                <a:noFill/>
              </a:ln>
              <a:solidFill>
                <a:srgbClr val="663300"/>
              </a:solidFill>
              <a:effectLst/>
              <a:uLnTx/>
              <a:uFillTx/>
              <a:latin typeface="+mn-lt"/>
              <a:ea typeface="+mn-ea"/>
              <a:cs typeface="+mn-cs"/>
            </a:endParaRPr>
          </a:p>
          <a:p>
            <a:pPr marL="342900" marR="0" lvl="0" indent="-342900" algn="ctr" defTabSz="914400" rtl="0" eaLnBrk="0" fontAlgn="base" latinLnBrk="0" hangingPunct="0">
              <a:lnSpc>
                <a:spcPct val="100000"/>
              </a:lnSpc>
              <a:spcBef>
                <a:spcPct val="20000"/>
              </a:spcBef>
              <a:spcAft>
                <a:spcPct val="0"/>
              </a:spcAft>
              <a:buClrTx/>
              <a:buSzTx/>
              <a:tabLst/>
              <a:defRPr/>
            </a:pPr>
            <a:endParaRPr kumimoji="0" lang="en-US" sz="2000" b="0" i="1" u="none" strike="noStrike" kern="0" cap="none" spc="0" normalizeH="0" baseline="0" noProof="0" dirty="0" smtClean="0">
              <a:ln>
                <a:noFill/>
              </a:ln>
              <a:solidFill>
                <a:srgbClr val="663300"/>
              </a:solidFill>
              <a:effectLst/>
              <a:uLnTx/>
              <a:uFillTx/>
              <a:latin typeface="+mn-lt"/>
              <a:ea typeface="+mn-ea"/>
              <a:cs typeface="+mn-cs"/>
            </a:endParaRPr>
          </a:p>
          <a:p>
            <a:pPr marL="342900" marR="0" lvl="0" indent="-342900" algn="ctr" defTabSz="914400" rtl="0" eaLnBrk="0" fontAlgn="base" latinLnBrk="0" hangingPunct="0">
              <a:lnSpc>
                <a:spcPct val="100000"/>
              </a:lnSpc>
              <a:spcBef>
                <a:spcPct val="20000"/>
              </a:spcBef>
              <a:spcAft>
                <a:spcPct val="0"/>
              </a:spcAft>
              <a:buClrTx/>
              <a:buSzTx/>
              <a:tabLst/>
              <a:defRPr/>
            </a:pPr>
            <a:r>
              <a:rPr kumimoji="0" lang="en-US" sz="2000" b="0" i="1" u="none" strike="noStrike" kern="0" cap="none" spc="0" normalizeH="0" baseline="0" noProof="0" dirty="0" smtClean="0">
                <a:ln>
                  <a:noFill/>
                </a:ln>
                <a:solidFill>
                  <a:srgbClr val="663300"/>
                </a:solidFill>
                <a:effectLst/>
                <a:uLnTx/>
                <a:uFillTx/>
                <a:latin typeface="+mn-lt"/>
                <a:ea typeface="+mn-ea"/>
                <a:cs typeface="+mn-cs"/>
              </a:rPr>
              <a:t>[Insert Graphic of SLA</a:t>
            </a:r>
            <a:r>
              <a:rPr kumimoji="0" lang="en-US" sz="2000" b="0" i="1" u="none" strike="noStrike" kern="0" cap="none" spc="0" normalizeH="0" noProof="0" dirty="0" smtClean="0">
                <a:ln>
                  <a:noFill/>
                </a:ln>
                <a:solidFill>
                  <a:srgbClr val="663300"/>
                </a:solidFill>
                <a:effectLst/>
                <a:uLnTx/>
                <a:uFillTx/>
                <a:latin typeface="+mn-lt"/>
                <a:ea typeface="+mn-ea"/>
                <a:cs typeface="+mn-cs"/>
              </a:rPr>
              <a:t> g</a:t>
            </a:r>
            <a:r>
              <a:rPr kumimoji="0" lang="en-US" sz="2000" b="0" i="1" u="none" strike="noStrike" kern="0" cap="none" spc="0" normalizeH="0" baseline="0" noProof="0" dirty="0" smtClean="0">
                <a:ln>
                  <a:noFill/>
                </a:ln>
                <a:solidFill>
                  <a:srgbClr val="663300"/>
                </a:solidFill>
                <a:effectLst/>
                <a:uLnTx/>
                <a:uFillTx/>
                <a:latin typeface="+mn-lt"/>
                <a:ea typeface="+mn-ea"/>
                <a:cs typeface="+mn-cs"/>
              </a:rPr>
              <a:t>oals vs. actual intended] </a:t>
            </a:r>
          </a:p>
          <a:p>
            <a:pPr marL="342900" marR="0" lvl="0" indent="-342900" algn="ctr" defTabSz="914400" rtl="0" eaLnBrk="0" fontAlgn="base" latinLnBrk="0" hangingPunct="0">
              <a:lnSpc>
                <a:spcPct val="100000"/>
              </a:lnSpc>
              <a:spcBef>
                <a:spcPct val="20000"/>
              </a:spcBef>
              <a:spcAft>
                <a:spcPct val="0"/>
              </a:spcAft>
              <a:buClrTx/>
              <a:buSzTx/>
              <a:tabLst/>
              <a:defRPr/>
            </a:pPr>
            <a:endParaRPr lang="en-US" sz="2000" i="1" kern="0" dirty="0" smtClean="0">
              <a:solidFill>
                <a:srgbClr val="663300"/>
              </a:solidFill>
              <a:latin typeface="+mn-lt"/>
            </a:endParaRPr>
          </a:p>
          <a:p>
            <a:pPr marL="342900" marR="0" lvl="0" indent="-342900" algn="ctr" defTabSz="914400" rtl="0" eaLnBrk="0" fontAlgn="base" latinLnBrk="0" hangingPunct="0">
              <a:lnSpc>
                <a:spcPct val="100000"/>
              </a:lnSpc>
              <a:spcBef>
                <a:spcPct val="20000"/>
              </a:spcBef>
              <a:spcAft>
                <a:spcPct val="0"/>
              </a:spcAft>
              <a:buClrTx/>
              <a:buSzTx/>
              <a:tabLst/>
              <a:defRPr/>
            </a:pPr>
            <a:endParaRPr lang="en-US" sz="2000" i="1" kern="0" dirty="0" smtClean="0">
              <a:solidFill>
                <a:srgbClr val="663300"/>
              </a:solidFill>
              <a:latin typeface="+mn-lt"/>
            </a:endParaRPr>
          </a:p>
          <a:p>
            <a:pPr marL="342900" marR="0" lvl="0" indent="-342900" algn="ctr" defTabSz="914400" rtl="0" eaLnBrk="0" fontAlgn="base" latinLnBrk="0" hangingPunct="0">
              <a:lnSpc>
                <a:spcPct val="100000"/>
              </a:lnSpc>
              <a:spcBef>
                <a:spcPct val="20000"/>
              </a:spcBef>
              <a:spcAft>
                <a:spcPct val="0"/>
              </a:spcAft>
              <a:buClrTx/>
              <a:buSzTx/>
              <a:tabLst/>
              <a:defRPr/>
            </a:pPr>
            <a:r>
              <a:rPr kumimoji="0" lang="en-US" sz="2000" b="0" i="1" u="none" strike="noStrike" kern="0" cap="none" spc="0" normalizeH="0" baseline="0" noProof="0" dirty="0" smtClean="0">
                <a:ln>
                  <a:noFill/>
                </a:ln>
                <a:solidFill>
                  <a:srgbClr val="663300"/>
                </a:solidFill>
                <a:effectLst/>
                <a:uLnTx/>
                <a:uFillTx/>
                <a:latin typeface="+mn-lt"/>
                <a:ea typeface="+mn-ea"/>
                <a:cs typeface="+mn-cs"/>
              </a:rPr>
              <a:t>[Insert Graphic showing process exception]</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 </a:t>
            </a:r>
            <a:r>
              <a:rPr lang="en-US" dirty="0" smtClean="0"/>
              <a:t>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14</a:t>
            </a:fld>
            <a:endParaRPr lang="en-US" dirty="0"/>
          </a:p>
        </p:txBody>
      </p:sp>
      <p:sp>
        <p:nvSpPr>
          <p:cNvPr id="6" name="Rectangle 5"/>
          <p:cNvSpPr>
            <a:spLocks noGrp="1" noChangeArrowheads="1"/>
          </p:cNvSpPr>
          <p:nvPr>
            <p:ph type="title"/>
          </p:nvPr>
        </p:nvSpPr>
        <p:spPr>
          <a:xfrm>
            <a:off x="457200" y="274638"/>
            <a:ext cx="8229600" cy="1143000"/>
          </a:xfrm>
          <a:noFill/>
        </p:spPr>
        <p:txBody>
          <a:bodyPr/>
          <a:lstStyle/>
          <a:p>
            <a:pPr algn="l" eaLnBrk="1" hangingPunct="1"/>
            <a:r>
              <a:rPr lang="en-US" sz="4000" dirty="0" smtClean="0"/>
              <a:t>Business Risks</a:t>
            </a:r>
            <a:endParaRPr lang="en-US" sz="2400" dirty="0" smtClean="0"/>
          </a:p>
        </p:txBody>
      </p:sp>
      <p:sp>
        <p:nvSpPr>
          <p:cNvPr id="7" name="Rectangle 3"/>
          <p:cNvSpPr>
            <a:spLocks noGrp="1" noChangeArrowheads="1"/>
          </p:cNvSpPr>
          <p:nvPr>
            <p:ph idx="1"/>
          </p:nvPr>
        </p:nvSpPr>
        <p:spPr>
          <a:xfrm>
            <a:off x="457200" y="1600200"/>
            <a:ext cx="8305800" cy="4191000"/>
          </a:xfrm>
        </p:spPr>
        <p:txBody>
          <a:bodyPr/>
          <a:lstStyle/>
          <a:p>
            <a:pPr marL="0" indent="0" eaLnBrk="1" hangingPunct="1">
              <a:buFont typeface="Wingdings 2" pitchFamily="18" charset="2"/>
              <a:buNone/>
              <a:defRPr/>
            </a:pPr>
            <a:r>
              <a:rPr lang="en-US" sz="2000" u="sng" dirty="0" smtClean="0"/>
              <a:t>Business Risks</a:t>
            </a:r>
          </a:p>
          <a:p>
            <a:pPr marL="0" lvl="1" indent="0" eaLnBrk="1" hangingPunct="1">
              <a:buFont typeface="Wingdings 2" pitchFamily="18" charset="2"/>
              <a:buNone/>
              <a:defRPr/>
            </a:pPr>
            <a:endParaRPr lang="en-US" sz="2000" i="1" dirty="0" smtClean="0">
              <a:solidFill>
                <a:srgbClr val="663300"/>
              </a:solidFill>
            </a:endParaRPr>
          </a:p>
          <a:p>
            <a:pPr marL="0" lvl="1" indent="0" eaLnBrk="1" hangingPunct="1">
              <a:buFont typeface="Wingdings 2" pitchFamily="18" charset="2"/>
              <a:buNone/>
              <a:defRPr/>
            </a:pPr>
            <a:r>
              <a:rPr lang="en-US" sz="2000" i="1" dirty="0" smtClean="0">
                <a:solidFill>
                  <a:srgbClr val="663300"/>
                </a:solidFill>
              </a:rPr>
              <a:t>[Describe the top 3 to 5 risks that have been mitigated and how]</a:t>
            </a:r>
          </a:p>
          <a:p>
            <a:pPr marL="0" lvl="1" indent="0" eaLnBrk="1" hangingPunct="1">
              <a:buFont typeface="Wingdings 2" pitchFamily="18" charset="2"/>
              <a:buNone/>
              <a:defRPr/>
            </a:pPr>
            <a:endParaRPr lang="en-US" sz="2000" i="1" dirty="0" smtClean="0">
              <a:solidFill>
                <a:srgbClr val="663300"/>
              </a:solidFill>
            </a:endParaRPr>
          </a:p>
          <a:p>
            <a:pPr marL="0" lvl="1" indent="0" eaLnBrk="1" hangingPunct="1">
              <a:buFont typeface="Wingdings 2" pitchFamily="18" charset="2"/>
              <a:buNone/>
              <a:defRPr/>
            </a:pPr>
            <a:r>
              <a:rPr lang="en-US" sz="2000" i="1" dirty="0" smtClean="0">
                <a:solidFill>
                  <a:srgbClr val="663300"/>
                </a:solidFill>
              </a:rPr>
              <a:t>[Insert top 5 active business risks]</a:t>
            </a:r>
          </a:p>
          <a:p>
            <a:pPr marL="0" lvl="1" indent="0" eaLnBrk="1" hangingPunct="1">
              <a:buFont typeface="Wingdings 2" pitchFamily="18" charset="2"/>
              <a:buNone/>
              <a:defRPr/>
            </a:pPr>
            <a:endParaRPr lang="en-US" sz="2000" i="1" dirty="0" smtClean="0">
              <a:solidFill>
                <a:srgbClr val="663300"/>
              </a:solidFill>
            </a:endParaRPr>
          </a:p>
          <a:p>
            <a:pPr marL="0" lvl="1" indent="0" eaLnBrk="1" hangingPunct="1">
              <a:buFont typeface="Wingdings 2" pitchFamily="18" charset="2"/>
              <a:buNone/>
              <a:defRPr/>
            </a:pPr>
            <a:r>
              <a:rPr lang="en-US" sz="2000" i="1" dirty="0" smtClean="0">
                <a:solidFill>
                  <a:srgbClr val="663300"/>
                </a:solidFill>
              </a:rPr>
              <a:t>[Describe any accepted risks that became issues in this operating period and compare expected impact to actual impact]</a:t>
            </a:r>
            <a:endParaRPr lang="en-US" sz="2400" dirty="0" smtClean="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a:t>
            </a:r>
            <a:r>
              <a:rPr lang="en-US" dirty="0" smtClean="0"/>
              <a:t>- 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15</a:t>
            </a:fld>
            <a:endParaRPr lang="en-US" dirty="0"/>
          </a:p>
        </p:txBody>
      </p:sp>
      <p:sp>
        <p:nvSpPr>
          <p:cNvPr id="6" name="Rectangle 5"/>
          <p:cNvSpPr>
            <a:spLocks noGrp="1" noChangeArrowheads="1"/>
          </p:cNvSpPr>
          <p:nvPr>
            <p:ph type="title"/>
          </p:nvPr>
        </p:nvSpPr>
        <p:spPr>
          <a:xfrm>
            <a:off x="457200" y="274638"/>
            <a:ext cx="8229600" cy="1143000"/>
          </a:xfrm>
          <a:noFill/>
        </p:spPr>
        <p:txBody>
          <a:bodyPr/>
          <a:lstStyle/>
          <a:p>
            <a:pPr algn="l" eaLnBrk="1" hangingPunct="1"/>
            <a:r>
              <a:rPr lang="en-US" sz="4000" dirty="0" smtClean="0"/>
              <a:t>Lessons Learned</a:t>
            </a:r>
            <a:endParaRPr lang="en-US" sz="2400" dirty="0" smtClean="0"/>
          </a:p>
        </p:txBody>
      </p:sp>
      <p:sp>
        <p:nvSpPr>
          <p:cNvPr id="7" name="Rectangle 3"/>
          <p:cNvSpPr>
            <a:spLocks noGrp="1" noChangeArrowheads="1"/>
          </p:cNvSpPr>
          <p:nvPr>
            <p:ph idx="1"/>
          </p:nvPr>
        </p:nvSpPr>
        <p:spPr>
          <a:xfrm>
            <a:off x="457200" y="1600200"/>
            <a:ext cx="8305800" cy="4267200"/>
          </a:xfrm>
        </p:spPr>
        <p:txBody>
          <a:bodyPr/>
          <a:lstStyle/>
          <a:p>
            <a:pPr marL="0" indent="0" eaLnBrk="1" hangingPunct="1">
              <a:buNone/>
              <a:defRPr/>
            </a:pPr>
            <a:r>
              <a:rPr lang="en-US" sz="2000" u="sng" dirty="0" smtClean="0"/>
              <a:t>Negative Lessons Learned</a:t>
            </a:r>
          </a:p>
          <a:p>
            <a:pPr marL="0" lvl="1" indent="0" eaLnBrk="1" hangingPunct="1">
              <a:buFont typeface="Wingdings 2" pitchFamily="18" charset="2"/>
              <a:buNone/>
              <a:defRPr/>
            </a:pPr>
            <a:r>
              <a:rPr lang="en-US" sz="2000" i="1" dirty="0" smtClean="0">
                <a:solidFill>
                  <a:srgbClr val="663300"/>
                </a:solidFill>
              </a:rPr>
              <a:t>[Insert lessons learned and how they might be applied to help other projects avoid hindrances.]</a:t>
            </a:r>
          </a:p>
          <a:p>
            <a:pPr marL="0" lvl="1" indent="0" eaLnBrk="1" hangingPunct="1">
              <a:buFont typeface="Wingdings 2" pitchFamily="18" charset="2"/>
              <a:buNone/>
              <a:defRPr/>
            </a:pPr>
            <a:endParaRPr lang="en-US" sz="2000" i="1" dirty="0" smtClean="0">
              <a:solidFill>
                <a:srgbClr val="663300"/>
              </a:solidFill>
            </a:endParaRPr>
          </a:p>
          <a:p>
            <a:pPr marL="0" indent="0" eaLnBrk="1" hangingPunct="1">
              <a:buNone/>
              <a:defRPr/>
            </a:pPr>
            <a:endParaRPr lang="en-US" sz="2000" u="sng" dirty="0" smtClean="0"/>
          </a:p>
          <a:p>
            <a:pPr marL="0" indent="0" eaLnBrk="1" hangingPunct="1">
              <a:buNone/>
              <a:defRPr/>
            </a:pPr>
            <a:endParaRPr lang="en-US" sz="2000" u="sng" dirty="0" smtClean="0"/>
          </a:p>
          <a:p>
            <a:pPr marL="0" indent="0" eaLnBrk="1" hangingPunct="1">
              <a:buNone/>
              <a:defRPr/>
            </a:pPr>
            <a:r>
              <a:rPr lang="en-US" sz="2000" u="sng" dirty="0" smtClean="0"/>
              <a:t>Positive Lessons Learned</a:t>
            </a:r>
          </a:p>
          <a:p>
            <a:pPr marL="0" lvl="1" indent="0" eaLnBrk="1" hangingPunct="1">
              <a:buNone/>
              <a:defRPr/>
            </a:pPr>
            <a:r>
              <a:rPr lang="en-US" sz="2000" i="1" dirty="0" smtClean="0">
                <a:solidFill>
                  <a:srgbClr val="663300"/>
                </a:solidFill>
              </a:rPr>
              <a:t>[Insert positive lessons learned, approaches and/or actions that worked and how other projects could realize similar positive benefits]</a:t>
            </a:r>
            <a:endParaRPr lang="en-US" sz="2400" dirty="0" smtClean="0"/>
          </a:p>
          <a:p>
            <a:pPr marL="0" lvl="1" indent="0" eaLnBrk="1" hangingPunct="1">
              <a:buFont typeface="Wingdings 2" pitchFamily="18" charset="2"/>
              <a:buNone/>
              <a:defRPr/>
            </a:pPr>
            <a:endParaRPr lang="en-US" sz="2400" dirty="0" smtClean="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dirty="0" smtClean="0"/>
              <a:t>Set Next Stage Gate</a:t>
            </a:r>
            <a:endParaRPr lang="en-US" dirty="0"/>
          </a:p>
        </p:txBody>
      </p:sp>
      <p:sp>
        <p:nvSpPr>
          <p:cNvPr id="3" name="Content Placeholder 2"/>
          <p:cNvSpPr>
            <a:spLocks noGrp="1"/>
          </p:cNvSpPr>
          <p:nvPr>
            <p:ph idx="1"/>
          </p:nvPr>
        </p:nvSpPr>
        <p:spPr>
          <a:xfrm>
            <a:off x="457200" y="1600200"/>
            <a:ext cx="8229600" cy="5029200"/>
          </a:xfrm>
        </p:spPr>
        <p:txBody>
          <a:bodyPr>
            <a:normAutofit fontScale="85000" lnSpcReduction="20000"/>
          </a:bodyPr>
          <a:lstStyle/>
          <a:p>
            <a:r>
              <a:rPr lang="en-US" dirty="0" smtClean="0"/>
              <a:t>Identify timeframe for next Stage Gate Review</a:t>
            </a:r>
          </a:p>
          <a:p>
            <a:endParaRPr lang="en-US" dirty="0" smtClean="0"/>
          </a:p>
          <a:p>
            <a:r>
              <a:rPr lang="en-US" dirty="0" smtClean="0"/>
              <a:t>Identify type of next Stage Gate and assignees for associated artifacts</a:t>
            </a:r>
          </a:p>
          <a:p>
            <a:pPr lvl="1">
              <a:buFont typeface="Wingdings" pitchFamily="2" charset="2"/>
              <a:buChar char="q"/>
            </a:pPr>
            <a:r>
              <a:rPr lang="en-US" dirty="0" smtClean="0"/>
              <a:t>Annual Operational Analysis</a:t>
            </a:r>
          </a:p>
          <a:p>
            <a:pPr lvl="2"/>
            <a:r>
              <a:rPr lang="en-US" dirty="0" smtClean="0"/>
              <a:t> CSM reporting</a:t>
            </a:r>
          </a:p>
          <a:p>
            <a:pPr lvl="2"/>
            <a:r>
              <a:rPr lang="en-US" dirty="0" smtClean="0"/>
              <a:t> User Feedback Collection</a:t>
            </a:r>
          </a:p>
          <a:p>
            <a:pPr lvl="2"/>
            <a:r>
              <a:rPr lang="en-US" dirty="0" smtClean="0"/>
              <a:t> Measures of Effectiveness Collection (Cost, Schedule, Technical, People, Process, Risk/Opportunity)  	</a:t>
            </a:r>
          </a:p>
          <a:p>
            <a:pPr lvl="1">
              <a:buFont typeface="Wingdings" pitchFamily="2" charset="2"/>
              <a:buChar char="q"/>
            </a:pPr>
            <a:r>
              <a:rPr lang="en-US" dirty="0" smtClean="0"/>
              <a:t>Last AOA– </a:t>
            </a:r>
            <a:r>
              <a:rPr lang="en-US" i="1" dirty="0" smtClean="0">
                <a:solidFill>
                  <a:srgbClr val="663300"/>
                </a:solidFill>
              </a:rPr>
              <a:t>[includes the above and] </a:t>
            </a:r>
          </a:p>
          <a:p>
            <a:pPr lvl="2"/>
            <a:r>
              <a:rPr lang="en-US" dirty="0" smtClean="0"/>
              <a:t> Project Closeout Report</a:t>
            </a:r>
          </a:p>
          <a:p>
            <a:pPr lvl="2">
              <a:buNone/>
            </a:pPr>
            <a:endParaRPr lang="en-US" dirty="0" smtClean="0"/>
          </a:p>
          <a:p>
            <a:pPr lvl="1">
              <a:buFont typeface="Wingdings" pitchFamily="2" charset="2"/>
              <a:buChar char="q"/>
            </a:pPr>
            <a:r>
              <a:rPr lang="en-US" dirty="0" smtClean="0"/>
              <a:t>Disposition (occurs after last AOA) </a:t>
            </a:r>
          </a:p>
          <a:p>
            <a:pPr lvl="2"/>
            <a:r>
              <a:rPr lang="en-US" dirty="0" smtClean="0"/>
              <a:t> System Disposition Plan</a:t>
            </a:r>
            <a:endParaRPr lang="en-US" dirty="0"/>
          </a:p>
        </p:txBody>
      </p:sp>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a:t>
            </a:r>
            <a:r>
              <a:rPr lang="en-US" dirty="0" smtClean="0"/>
              <a:t>- 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16</a:t>
            </a:fld>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ctrTitle"/>
          </p:nvPr>
        </p:nvSpPr>
        <p:spPr>
          <a:xfrm>
            <a:off x="533400" y="1676400"/>
            <a:ext cx="8001000" cy="1924050"/>
          </a:xfrm>
        </p:spPr>
        <p:txBody>
          <a:bodyPr/>
          <a:lstStyle/>
          <a:p>
            <a:pPr eaLnBrk="1" hangingPunct="1"/>
            <a:r>
              <a:rPr lang="en-US" dirty="0" smtClean="0"/>
              <a:t>Conclusion of</a:t>
            </a:r>
            <a:br>
              <a:rPr lang="en-US" dirty="0" smtClean="0"/>
            </a:br>
            <a:r>
              <a:rPr lang="en-US" dirty="0" smtClean="0"/>
              <a:t>Annual Operational Analysis</a:t>
            </a:r>
            <a:br>
              <a:rPr lang="en-US" dirty="0" smtClean="0"/>
            </a:br>
            <a:r>
              <a:rPr lang="en-US" sz="2800" dirty="0" smtClean="0"/>
              <a:t>for</a:t>
            </a:r>
            <a:endParaRPr lang="en-US" dirty="0" smtClean="0"/>
          </a:p>
        </p:txBody>
      </p:sp>
      <p:sp>
        <p:nvSpPr>
          <p:cNvPr id="20483" name="Rectangle 3"/>
          <p:cNvSpPr>
            <a:spLocks noGrp="1" noChangeArrowheads="1"/>
          </p:cNvSpPr>
          <p:nvPr>
            <p:ph type="subTitle" idx="1"/>
          </p:nvPr>
        </p:nvSpPr>
        <p:spPr/>
        <p:txBody>
          <a:bodyPr/>
          <a:lstStyle/>
          <a:p>
            <a:pPr eaLnBrk="1" hangingPunct="1"/>
            <a:r>
              <a:rPr lang="en-US" i="1" dirty="0" smtClean="0">
                <a:solidFill>
                  <a:srgbClr val="663300"/>
                </a:solidFill>
              </a:rPr>
              <a:t>[Insert project name]</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lstStyle/>
          <a:p>
            <a:r>
              <a:rPr lang="en-US" dirty="0" smtClean="0"/>
              <a:t>AOA Checklist</a:t>
            </a:r>
            <a:endParaRPr lang="en-US" dirty="0"/>
          </a:p>
        </p:txBody>
      </p:sp>
      <p:sp>
        <p:nvSpPr>
          <p:cNvPr id="3" name="Content Placeholder 2"/>
          <p:cNvSpPr>
            <a:spLocks noGrp="1"/>
          </p:cNvSpPr>
          <p:nvPr>
            <p:ph idx="1"/>
          </p:nvPr>
        </p:nvSpPr>
        <p:spPr>
          <a:xfrm>
            <a:off x="457200" y="914400"/>
            <a:ext cx="8229600" cy="5211763"/>
          </a:xfrm>
        </p:spPr>
        <p:txBody>
          <a:bodyPr>
            <a:normAutofit fontScale="77500" lnSpcReduction="20000"/>
          </a:bodyPr>
          <a:lstStyle/>
          <a:p>
            <a:pPr eaLnBrk="1" hangingPunct="1">
              <a:buFont typeface="Wingdings 2" pitchFamily="18" charset="2"/>
              <a:buNone/>
            </a:pPr>
            <a:r>
              <a:rPr lang="en-US" sz="1900" dirty="0" smtClean="0"/>
              <a:t>This Checklist is intended as a guide to the Business Owner and Project Consultant preparing for Operational Analysis Review</a:t>
            </a:r>
          </a:p>
          <a:p>
            <a:pPr eaLnBrk="1" hangingPunct="1">
              <a:buFont typeface="Wingdings 2" pitchFamily="18" charset="2"/>
              <a:buNone/>
            </a:pPr>
            <a:endParaRPr lang="en-US" sz="1500" u="sng" dirty="0" smtClean="0"/>
          </a:p>
          <a:p>
            <a:pPr eaLnBrk="1" hangingPunct="1">
              <a:buFont typeface="Wingdings 2" pitchFamily="18" charset="2"/>
              <a:buNone/>
            </a:pPr>
            <a:r>
              <a:rPr lang="en-US" sz="1500" u="sng" dirty="0" smtClean="0"/>
              <a:t>Business Needs</a:t>
            </a:r>
          </a:p>
          <a:p>
            <a:pPr eaLnBrk="1" hangingPunct="1">
              <a:buFont typeface="Wingdings" pitchFamily="2" charset="2"/>
              <a:buChar char="q"/>
            </a:pPr>
            <a:r>
              <a:rPr lang="en-US" sz="1500" dirty="0" smtClean="0"/>
              <a:t>Review Capital Planning and Investment Control evaluation and performance metrics to determine how and how well the benefits of the project/system have been realized in operations.</a:t>
            </a:r>
          </a:p>
          <a:p>
            <a:pPr lvl="1" eaLnBrk="1" hangingPunct="1">
              <a:buFont typeface="Wingdings" pitchFamily="2" charset="2"/>
              <a:buChar char="q"/>
            </a:pPr>
            <a:r>
              <a:rPr lang="en-US" sz="1500" dirty="0" smtClean="0"/>
              <a:t>Could additional spending close any identified gaps and/or achieve improved results?</a:t>
            </a:r>
          </a:p>
          <a:p>
            <a:pPr lvl="1" eaLnBrk="1" hangingPunct="1">
              <a:buFont typeface="Wingdings" pitchFamily="2" charset="2"/>
              <a:buChar char="q"/>
            </a:pPr>
            <a:r>
              <a:rPr lang="en-US" sz="1500" dirty="0" smtClean="0"/>
              <a:t>What alternatives are available that would lead to improved customer service and satisfaction?</a:t>
            </a:r>
          </a:p>
          <a:p>
            <a:pPr eaLnBrk="1" hangingPunct="1">
              <a:buFont typeface="Wingdings" pitchFamily="2" charset="2"/>
              <a:buChar char="q"/>
            </a:pPr>
            <a:r>
              <a:rPr lang="en-US" sz="1500" dirty="0" smtClean="0"/>
              <a:t>How does the project align with CMS Mission?</a:t>
            </a:r>
          </a:p>
          <a:p>
            <a:pPr lvl="1" eaLnBrk="1" hangingPunct="1">
              <a:buFont typeface="Wingdings" pitchFamily="2" charset="2"/>
              <a:buChar char="q"/>
            </a:pPr>
            <a:r>
              <a:rPr lang="en-US" sz="1500" dirty="0" smtClean="0"/>
              <a:t>Verify project supports the achievements of CMS’ short and/or long term goals.</a:t>
            </a:r>
          </a:p>
          <a:p>
            <a:pPr eaLnBrk="1" hangingPunct="1">
              <a:buFont typeface="Wingdings" pitchFamily="2" charset="2"/>
              <a:buChar char="q"/>
            </a:pPr>
            <a:r>
              <a:rPr lang="en-US" sz="1500" dirty="0" smtClean="0"/>
              <a:t>How has the scope of the project adequately addressed the objectives specified in the Business Needs Statement? </a:t>
            </a:r>
          </a:p>
          <a:p>
            <a:pPr eaLnBrk="1" hangingPunct="1">
              <a:buFont typeface="Wingdings" pitchFamily="2" charset="2"/>
              <a:buChar char="q"/>
            </a:pPr>
            <a:r>
              <a:rPr lang="en-US" sz="1500" dirty="0" smtClean="0"/>
              <a:t>How has the Business Needs Statement ensured that adequate financial resources are available?</a:t>
            </a:r>
          </a:p>
          <a:p>
            <a:pPr eaLnBrk="1" hangingPunct="1">
              <a:buFont typeface="Wingdings" pitchFamily="2" charset="2"/>
              <a:buChar char="q"/>
            </a:pPr>
            <a:r>
              <a:rPr lang="en-US" sz="1500" dirty="0" smtClean="0"/>
              <a:t>Can the business process be simplified?</a:t>
            </a:r>
          </a:p>
          <a:p>
            <a:pPr eaLnBrk="1" hangingPunct="1">
              <a:buFont typeface="Wingdings" pitchFamily="2" charset="2"/>
              <a:buChar char="q"/>
            </a:pPr>
            <a:r>
              <a:rPr lang="en-US" sz="1500" dirty="0" smtClean="0"/>
              <a:t>What options for desirable corrections, improvements, alternatives, and changes have been discussed and actions planned?</a:t>
            </a:r>
          </a:p>
          <a:p>
            <a:pPr eaLnBrk="1" hangingPunct="1">
              <a:buFont typeface="Wingdings" pitchFamily="2" charset="2"/>
              <a:buChar char="q"/>
            </a:pPr>
            <a:endParaRPr lang="en-US" sz="1500" dirty="0" smtClean="0"/>
          </a:p>
          <a:p>
            <a:pPr eaLnBrk="1" hangingPunct="1">
              <a:buNone/>
            </a:pPr>
            <a:r>
              <a:rPr lang="en-US" sz="1500" u="sng" dirty="0" smtClean="0"/>
              <a:t>Technical Review</a:t>
            </a:r>
          </a:p>
          <a:p>
            <a:pPr eaLnBrk="1" hangingPunct="1">
              <a:buFont typeface="Wingdings" pitchFamily="2" charset="2"/>
              <a:buChar char="q"/>
            </a:pPr>
            <a:r>
              <a:rPr lang="en-US" sz="1500" dirty="0" smtClean="0"/>
              <a:t>Has the Operational Analysis Report been completed?</a:t>
            </a:r>
          </a:p>
          <a:p>
            <a:pPr eaLnBrk="1" hangingPunct="1">
              <a:buFont typeface="Wingdings" pitchFamily="2" charset="2"/>
              <a:buChar char="q"/>
            </a:pPr>
            <a:r>
              <a:rPr lang="en-US" sz="1500" dirty="0" smtClean="0"/>
              <a:t>How has the EA team ensured that the project is aligned with the target architecture?</a:t>
            </a:r>
          </a:p>
          <a:p>
            <a:pPr lvl="1">
              <a:buFont typeface="Wingdings" pitchFamily="2" charset="2"/>
              <a:buChar char="q"/>
            </a:pPr>
            <a:r>
              <a:rPr lang="en-US" sz="1500" dirty="0" smtClean="0"/>
              <a:t>If system modification was made, has SOA been considered?</a:t>
            </a:r>
          </a:p>
          <a:p>
            <a:pPr lvl="2">
              <a:buFont typeface="Wingdings" pitchFamily="2" charset="2"/>
              <a:buChar char="q"/>
            </a:pPr>
            <a:r>
              <a:rPr lang="en-US" sz="1500" dirty="0" smtClean="0"/>
              <a:t>What existing shared services are being reused?</a:t>
            </a:r>
          </a:p>
          <a:p>
            <a:pPr lvl="2">
              <a:buFont typeface="Wingdings" pitchFamily="2" charset="2"/>
              <a:buChar char="q"/>
            </a:pPr>
            <a:r>
              <a:rPr lang="en-US" sz="1500" dirty="0" smtClean="0"/>
              <a:t>What new shared services did this project make available to others?</a:t>
            </a:r>
          </a:p>
          <a:p>
            <a:pPr lvl="1">
              <a:buFont typeface="Wingdings" pitchFamily="2" charset="2"/>
              <a:buChar char="q"/>
            </a:pPr>
            <a:r>
              <a:rPr lang="en-US" sz="1500" dirty="0" smtClean="0"/>
              <a:t>How has CMS Information Technology Infrastructure Library (ITIL) impact (Change Mgmt, Configuration Mgmt, Release Mgmt) been addressed?</a:t>
            </a:r>
          </a:p>
          <a:p>
            <a:pPr>
              <a:buFont typeface="Wingdings" pitchFamily="2" charset="2"/>
              <a:buChar char="q"/>
            </a:pPr>
            <a:r>
              <a:rPr lang="en-US" sz="1500" dirty="0" smtClean="0"/>
              <a:t>How does this investment make use of CMS standards and best practices?</a:t>
            </a:r>
          </a:p>
          <a:p>
            <a:pPr>
              <a:buFont typeface="Wingdings" pitchFamily="2" charset="2"/>
              <a:buChar char="q"/>
            </a:pPr>
            <a:r>
              <a:rPr lang="en-US" sz="1500" dirty="0" smtClean="0"/>
              <a:t>How can this system be operated and maintained  more cost effectively?</a:t>
            </a:r>
          </a:p>
          <a:p>
            <a:pPr lvl="1">
              <a:buFont typeface="Wingdings" pitchFamily="2" charset="2"/>
              <a:buChar char="q"/>
            </a:pPr>
            <a:r>
              <a:rPr lang="en-US" sz="1500" dirty="0" smtClean="0"/>
              <a:t>Adjust full time equivalents?</a:t>
            </a:r>
          </a:p>
          <a:p>
            <a:pPr lvl="1">
              <a:buFont typeface="Wingdings" pitchFamily="2" charset="2"/>
              <a:buChar char="q"/>
            </a:pPr>
            <a:r>
              <a:rPr lang="en-US" sz="1500" dirty="0" smtClean="0"/>
              <a:t>Apply new technologies?</a:t>
            </a:r>
          </a:p>
          <a:p>
            <a:pPr lvl="1">
              <a:buFont typeface="Wingdings" pitchFamily="2" charset="2"/>
              <a:buChar char="q"/>
            </a:pPr>
            <a:r>
              <a:rPr lang="en-US" sz="1500" dirty="0" smtClean="0"/>
              <a:t>Strengthen Training</a:t>
            </a:r>
          </a:p>
        </p:txBody>
      </p:sp>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a:t>
            </a:r>
            <a:r>
              <a:rPr lang="en-US" dirty="0" smtClean="0"/>
              <a:t>- AOA</a:t>
            </a:r>
            <a:endParaRPr lang="en-US" dirty="0"/>
          </a:p>
        </p:txBody>
      </p:sp>
      <p:sp>
        <p:nvSpPr>
          <p:cNvPr id="5" name="Slide Number Placeholder 4"/>
          <p:cNvSpPr>
            <a:spLocks noGrp="1"/>
          </p:cNvSpPr>
          <p:nvPr>
            <p:ph type="sldNum" sz="quarter" idx="12"/>
          </p:nvPr>
        </p:nvSpPr>
        <p:spPr/>
        <p:txBody>
          <a:bodyPr/>
          <a:lstStyle/>
          <a:p>
            <a:pPr>
              <a:defRPr/>
            </a:pPr>
            <a:fld id="{AABCA891-883B-43A5-9325-250C507834AC}" type="slidenum">
              <a:rPr lang="en-US" smtClean="0"/>
              <a:pPr>
                <a:defRPr/>
              </a:pPr>
              <a:t>1</a:t>
            </a:fld>
            <a:endParaRPr lang="en-US" dirty="0"/>
          </a:p>
        </p:txBody>
      </p:sp>
      <p:sp>
        <p:nvSpPr>
          <p:cNvPr id="7" name="Rectangle 6"/>
          <p:cNvSpPr/>
          <p:nvPr/>
        </p:nvSpPr>
        <p:spPr>
          <a:xfrm>
            <a:off x="0" y="6019800"/>
            <a:ext cx="9144000" cy="369332"/>
          </a:xfrm>
          <a:prstGeom prst="rect">
            <a:avLst/>
          </a:prstGeom>
        </p:spPr>
        <p:txBody>
          <a:bodyPr wrap="square">
            <a:spAutoFit/>
          </a:bodyPr>
          <a:lstStyle/>
          <a:p>
            <a:pPr algn="ctr"/>
            <a:r>
              <a:rPr lang="en-US" b="1" i="1" dirty="0" smtClean="0">
                <a:solidFill>
                  <a:srgbClr val="663300"/>
                </a:solidFill>
              </a:rPr>
              <a:t>DELETE THIS SLIDE BEFORE FINALIZINGYOUR PRESENTATION</a:t>
            </a:r>
            <a:endParaRPr lang="en-US" b="1" i="1" dirty="0">
              <a:solidFill>
                <a:srgbClr val="663300"/>
              </a:solidFill>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lstStyle/>
          <a:p>
            <a:r>
              <a:rPr lang="en-US" dirty="0" smtClean="0"/>
              <a:t>AOA Checklist - continued</a:t>
            </a:r>
            <a:endParaRPr lang="en-US" dirty="0"/>
          </a:p>
        </p:txBody>
      </p:sp>
      <p:sp>
        <p:nvSpPr>
          <p:cNvPr id="3" name="Content Placeholder 2"/>
          <p:cNvSpPr>
            <a:spLocks noGrp="1"/>
          </p:cNvSpPr>
          <p:nvPr>
            <p:ph idx="1"/>
          </p:nvPr>
        </p:nvSpPr>
        <p:spPr>
          <a:xfrm>
            <a:off x="457200" y="960437"/>
            <a:ext cx="8229600" cy="5364163"/>
          </a:xfrm>
        </p:spPr>
        <p:txBody>
          <a:bodyPr>
            <a:normAutofit fontScale="62500" lnSpcReduction="20000"/>
          </a:bodyPr>
          <a:lstStyle/>
          <a:p>
            <a:pPr eaLnBrk="1" hangingPunct="1">
              <a:buNone/>
            </a:pPr>
            <a:r>
              <a:rPr lang="en-US" sz="1600" u="sng" dirty="0" smtClean="0"/>
              <a:t>Resources and Risks</a:t>
            </a:r>
          </a:p>
          <a:p>
            <a:pPr eaLnBrk="1" hangingPunct="1">
              <a:buFont typeface="Wingdings" pitchFamily="2" charset="2"/>
              <a:buChar char="q"/>
            </a:pPr>
            <a:r>
              <a:rPr lang="en-US" sz="1600" dirty="0" smtClean="0"/>
              <a:t>How has the current Security Test &amp; Evaluation analysis and the annual Security Controls Testing provided re-evaluation of management , operational, and technical security controls to ensure the system operates at an acceptable risk level?</a:t>
            </a:r>
          </a:p>
          <a:p>
            <a:pPr eaLnBrk="1" hangingPunct="1">
              <a:buFont typeface="Wingdings" pitchFamily="2" charset="2"/>
              <a:buChar char="q"/>
            </a:pPr>
            <a:r>
              <a:rPr lang="en-US" sz="1600" dirty="0" smtClean="0"/>
              <a:t>How has continuous security monitoring, conducted on an ongoing basis, ensured maintenance has not introduced vulnerabilities?</a:t>
            </a:r>
          </a:p>
          <a:p>
            <a:pPr eaLnBrk="1" hangingPunct="1">
              <a:buFont typeface="Wingdings" pitchFamily="2" charset="2"/>
              <a:buChar char="q"/>
            </a:pPr>
            <a:r>
              <a:rPr lang="en-US" sz="1600" dirty="0" smtClean="0"/>
              <a:t>What adjustments to Service Level Agreement(s) (SLAs) and Memorandum(s) of Understanding (MOU) , if any, have been made or are required based on results from the operational analysis?</a:t>
            </a:r>
          </a:p>
          <a:p>
            <a:pPr eaLnBrk="1" hangingPunct="1">
              <a:buFont typeface="Wingdings" pitchFamily="2" charset="2"/>
              <a:buChar char="q"/>
            </a:pPr>
            <a:r>
              <a:rPr lang="en-US" sz="1600" dirty="0" smtClean="0"/>
              <a:t>What adjustments to the Operations &amp; Maintenance Manual, if any, have been made or are required based on results from the operational analysis?</a:t>
            </a:r>
          </a:p>
          <a:p>
            <a:pPr eaLnBrk="1" hangingPunct="1">
              <a:buFont typeface="Wingdings" pitchFamily="2" charset="2"/>
              <a:buChar char="q"/>
            </a:pPr>
            <a:r>
              <a:rPr lang="en-US" sz="1600" dirty="0" smtClean="0"/>
              <a:t>What adjustments to the Training Program, if any, have been made or are required based on results from the operational analysis? </a:t>
            </a:r>
          </a:p>
          <a:p>
            <a:pPr eaLnBrk="1" hangingPunct="1">
              <a:buFont typeface="Wingdings" pitchFamily="2" charset="2"/>
              <a:buChar char="q"/>
            </a:pPr>
            <a:r>
              <a:rPr lang="en-US" sz="1600" dirty="0" smtClean="0"/>
              <a:t>What adjustments to the Training Materials, if any, have been made or are required based on results from the operational analysis? </a:t>
            </a:r>
          </a:p>
          <a:p>
            <a:pPr eaLnBrk="1" hangingPunct="1">
              <a:buFont typeface="Wingdings" pitchFamily="2" charset="2"/>
              <a:buChar char="q"/>
            </a:pPr>
            <a:r>
              <a:rPr lang="en-US" sz="1600" dirty="0" smtClean="0"/>
              <a:t>What adjustments to the User Manual, if any, have been made or are required based on results from the operational analysis? </a:t>
            </a:r>
          </a:p>
          <a:p>
            <a:pPr eaLnBrk="1" hangingPunct="1">
              <a:buFont typeface="Wingdings" pitchFamily="2" charset="2"/>
              <a:buChar char="q"/>
            </a:pPr>
            <a:r>
              <a:rPr lang="en-US" sz="1600" dirty="0" smtClean="0"/>
              <a:t>Have any specified periods of parallel operation been completed successfully?</a:t>
            </a:r>
          </a:p>
          <a:p>
            <a:pPr eaLnBrk="1" hangingPunct="1">
              <a:buFont typeface="Wingdings" pitchFamily="2" charset="2"/>
              <a:buChar char="q"/>
            </a:pPr>
            <a:r>
              <a:rPr lang="en-US" sz="1600" dirty="0" smtClean="0"/>
              <a:t>Are Contingency Plan test dates for all systems associated with this project within the last 365 days?  Includes Continuity of Operations (COOP).</a:t>
            </a:r>
          </a:p>
          <a:p>
            <a:pPr eaLnBrk="1" hangingPunct="1">
              <a:buFont typeface="Wingdings" pitchFamily="2" charset="2"/>
              <a:buChar char="q"/>
            </a:pPr>
            <a:r>
              <a:rPr lang="en-US" sz="1600" dirty="0" smtClean="0"/>
              <a:t>As a result of the operational analysis, what change requests for the project require modification in cost, schedule, scope, resources, or acquisition planning?</a:t>
            </a:r>
          </a:p>
          <a:p>
            <a:pPr eaLnBrk="1" hangingPunct="1">
              <a:buFont typeface="Wingdings" pitchFamily="2" charset="2"/>
              <a:buChar char="q"/>
            </a:pPr>
            <a:r>
              <a:rPr lang="en-US" sz="1600" dirty="0" smtClean="0"/>
              <a:t>How have post development policy changes, legal requirements, standards modifications, infrastructure updates driven changes to this project and its effectiveness?</a:t>
            </a:r>
          </a:p>
          <a:p>
            <a:pPr eaLnBrk="1" hangingPunct="1">
              <a:buFont typeface="Wingdings" pitchFamily="2" charset="2"/>
              <a:buChar char="q"/>
            </a:pPr>
            <a:r>
              <a:rPr lang="en-US" sz="1600" dirty="0" smtClean="0"/>
              <a:t>Has an accurate Operational Analysis Report been completed?</a:t>
            </a:r>
          </a:p>
          <a:p>
            <a:pPr lvl="1" eaLnBrk="1" hangingPunct="1">
              <a:buFont typeface="Wingdings" pitchFamily="2" charset="2"/>
              <a:buChar char="q"/>
            </a:pPr>
            <a:r>
              <a:rPr lang="en-US" sz="1600" dirty="0" smtClean="0"/>
              <a:t>Complete report describes any differences between proposed and actual accomplishments. </a:t>
            </a:r>
          </a:p>
          <a:p>
            <a:pPr lvl="1" eaLnBrk="1" hangingPunct="1">
              <a:buFont typeface="Wingdings" pitchFamily="2" charset="2"/>
              <a:buChar char="q"/>
            </a:pPr>
            <a:r>
              <a:rPr lang="en-US" sz="1600" dirty="0" smtClean="0"/>
              <a:t>Complete report documents lessons learned.</a:t>
            </a:r>
          </a:p>
          <a:p>
            <a:pPr lvl="1" eaLnBrk="1" hangingPunct="1">
              <a:buFont typeface="Wingdings" pitchFamily="2" charset="2"/>
              <a:buChar char="q"/>
            </a:pPr>
            <a:r>
              <a:rPr lang="en-US" sz="1600" dirty="0" smtClean="0"/>
              <a:t>Complete report provides a status of funds.</a:t>
            </a:r>
          </a:p>
          <a:p>
            <a:pPr lvl="1" eaLnBrk="1" hangingPunct="1">
              <a:buFont typeface="Wingdings" pitchFamily="2" charset="2"/>
              <a:buChar char="q"/>
            </a:pPr>
            <a:r>
              <a:rPr lang="en-US" sz="1600" dirty="0" smtClean="0"/>
              <a:t>Complete report explains any open-ended action items and status of corrective actions </a:t>
            </a:r>
          </a:p>
          <a:p>
            <a:pPr eaLnBrk="1" hangingPunct="1">
              <a:buFont typeface="Wingdings" pitchFamily="2" charset="2"/>
              <a:buChar char="q"/>
            </a:pPr>
            <a:r>
              <a:rPr lang="en-US" sz="1600" dirty="0" smtClean="0"/>
              <a:t>If the recommendation is to closeout the project,  Is there a Disposition Plan that: </a:t>
            </a:r>
          </a:p>
          <a:p>
            <a:pPr lvl="1" eaLnBrk="1" hangingPunct="1">
              <a:buFont typeface="Wingdings" pitchFamily="2" charset="2"/>
              <a:buChar char="q"/>
            </a:pPr>
            <a:r>
              <a:rPr lang="en-US" sz="1600" dirty="0" smtClean="0"/>
              <a:t>Addresses how the components of the project/system will be handled at the completion of operations?</a:t>
            </a:r>
          </a:p>
          <a:p>
            <a:pPr lvl="1" eaLnBrk="1" hangingPunct="1">
              <a:buFont typeface="Wingdings" pitchFamily="2" charset="2"/>
              <a:buChar char="q"/>
            </a:pPr>
            <a:r>
              <a:rPr lang="en-US" sz="1600" dirty="0" smtClean="0"/>
              <a:t>Provides for systematic decommissioning with appropriate records management?</a:t>
            </a:r>
          </a:p>
          <a:p>
            <a:pPr lvl="1" eaLnBrk="1" hangingPunct="1">
              <a:buFont typeface="Wingdings" pitchFamily="2" charset="2"/>
              <a:buChar char="q"/>
            </a:pPr>
            <a:r>
              <a:rPr lang="en-US" sz="1600" dirty="0" smtClean="0"/>
              <a:t>Avoids disruption to individuals or other projects/systems impacted by the disposition (projects that provide data to or consume data from this project)? </a:t>
            </a:r>
          </a:p>
          <a:p>
            <a:pPr eaLnBrk="1" hangingPunct="1">
              <a:buNone/>
            </a:pPr>
            <a:endParaRPr lang="en-US" sz="1600" u="sng" dirty="0" smtClean="0"/>
          </a:p>
          <a:p>
            <a:pPr eaLnBrk="1" hangingPunct="1">
              <a:buNone/>
            </a:pPr>
            <a:r>
              <a:rPr lang="en-US" sz="1600" u="sng" dirty="0" smtClean="0"/>
              <a:t>Business Owner Action</a:t>
            </a:r>
          </a:p>
          <a:p>
            <a:pPr eaLnBrk="1" hangingPunct="1">
              <a:buFont typeface="Wingdings" pitchFamily="2" charset="2"/>
              <a:buChar char="q"/>
            </a:pPr>
            <a:r>
              <a:rPr lang="en-US" sz="1600" dirty="0" smtClean="0"/>
              <a:t>Has the information contained in this checklist been completed and verified?</a:t>
            </a:r>
          </a:p>
          <a:p>
            <a:pPr eaLnBrk="1" hangingPunct="1">
              <a:buFont typeface="Wingdings" pitchFamily="2" charset="2"/>
              <a:buChar char="q"/>
            </a:pPr>
            <a:r>
              <a:rPr lang="en-US" sz="1600" dirty="0" smtClean="0"/>
              <a:t>What investment baseline modifications have been reviewed and approved?</a:t>
            </a:r>
          </a:p>
          <a:p>
            <a:pPr eaLnBrk="1" hangingPunct="1">
              <a:buFont typeface="Wingdings" pitchFamily="2" charset="2"/>
              <a:buChar char="q"/>
            </a:pPr>
            <a:r>
              <a:rPr lang="en-US" sz="1600" dirty="0" smtClean="0"/>
              <a:t>What Project Management Plan updates have been reviewed and approved?</a:t>
            </a:r>
          </a:p>
          <a:p>
            <a:pPr eaLnBrk="1" hangingPunct="1">
              <a:buFont typeface="Wingdings" pitchFamily="2" charset="2"/>
              <a:buChar char="q"/>
            </a:pPr>
            <a:r>
              <a:rPr lang="en-US" sz="1600" dirty="0" smtClean="0"/>
              <a:t>Has a completed annual Operational Analysis Review Package been presented to TRB?</a:t>
            </a:r>
          </a:p>
          <a:p>
            <a:pPr eaLnBrk="1" hangingPunct="1">
              <a:buNone/>
            </a:pPr>
            <a:endParaRPr lang="en-US" sz="1600" dirty="0" smtClean="0"/>
          </a:p>
          <a:p>
            <a:pPr eaLnBrk="1" hangingPunct="1">
              <a:buNone/>
            </a:pPr>
            <a:r>
              <a:rPr lang="en-US" sz="1600" u="sng" dirty="0" smtClean="0"/>
              <a:t>ITIRB Actions</a:t>
            </a:r>
          </a:p>
          <a:p>
            <a:pPr eaLnBrk="1" hangingPunct="1">
              <a:buFont typeface="Wingdings" pitchFamily="2" charset="2"/>
              <a:buChar char="q"/>
            </a:pPr>
            <a:r>
              <a:rPr lang="en-US" sz="1600" dirty="0" smtClean="0"/>
              <a:t>Has the ITIRB made a decision to enhance the project, continue the project in operations as is, hold the project, or closeout the project?</a:t>
            </a:r>
          </a:p>
        </p:txBody>
      </p:sp>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a:t>
            </a:r>
            <a:r>
              <a:rPr lang="en-US" dirty="0" smtClean="0"/>
              <a:t>- AOA</a:t>
            </a:r>
            <a:endParaRPr lang="en-US" dirty="0"/>
          </a:p>
        </p:txBody>
      </p:sp>
      <p:sp>
        <p:nvSpPr>
          <p:cNvPr id="5" name="Slide Number Placeholder 4"/>
          <p:cNvSpPr>
            <a:spLocks noGrp="1"/>
          </p:cNvSpPr>
          <p:nvPr>
            <p:ph type="sldNum" sz="quarter" idx="12"/>
          </p:nvPr>
        </p:nvSpPr>
        <p:spPr/>
        <p:txBody>
          <a:bodyPr/>
          <a:lstStyle/>
          <a:p>
            <a:pPr>
              <a:defRPr/>
            </a:pPr>
            <a:fld id="{AABCA891-883B-43A5-9325-250C507834AC}" type="slidenum">
              <a:rPr lang="en-US" smtClean="0"/>
              <a:pPr>
                <a:defRPr/>
              </a:pPr>
              <a:t>2</a:t>
            </a:fld>
            <a:endParaRPr lang="en-US" dirty="0"/>
          </a:p>
        </p:txBody>
      </p:sp>
      <p:sp>
        <p:nvSpPr>
          <p:cNvPr id="6" name="Rectangle 5"/>
          <p:cNvSpPr/>
          <p:nvPr/>
        </p:nvSpPr>
        <p:spPr>
          <a:xfrm>
            <a:off x="0" y="6172200"/>
            <a:ext cx="9144000" cy="369332"/>
          </a:xfrm>
          <a:prstGeom prst="rect">
            <a:avLst/>
          </a:prstGeom>
        </p:spPr>
        <p:txBody>
          <a:bodyPr wrap="square">
            <a:spAutoFit/>
          </a:bodyPr>
          <a:lstStyle/>
          <a:p>
            <a:pPr algn="ctr"/>
            <a:r>
              <a:rPr lang="en-US" b="1" i="1" dirty="0" smtClean="0">
                <a:solidFill>
                  <a:srgbClr val="663300"/>
                </a:solidFill>
              </a:rPr>
              <a:t>DELETE THIS SLIDE BEFORE FINALIZINGYOUR PRESENTATION</a:t>
            </a:r>
            <a:endParaRPr lang="en-US" b="1" i="1" dirty="0">
              <a:solidFill>
                <a:srgbClr val="663300"/>
              </a:solidFill>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AOA Roles and Responsibility</a:t>
            </a:r>
            <a:endParaRPr lang="en-US" dirty="0"/>
          </a:p>
        </p:txBody>
      </p:sp>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a:t>
            </a:r>
            <a:r>
              <a:rPr lang="en-US" dirty="0" smtClean="0"/>
              <a:t>- AOA</a:t>
            </a:r>
            <a:endParaRPr lang="en-US" dirty="0"/>
          </a:p>
        </p:txBody>
      </p:sp>
      <p:sp>
        <p:nvSpPr>
          <p:cNvPr id="5" name="Slide Number Placeholder 4"/>
          <p:cNvSpPr>
            <a:spLocks noGrp="1"/>
          </p:cNvSpPr>
          <p:nvPr>
            <p:ph type="sldNum" sz="quarter" idx="12"/>
          </p:nvPr>
        </p:nvSpPr>
        <p:spPr/>
        <p:txBody>
          <a:bodyPr/>
          <a:lstStyle/>
          <a:p>
            <a:pPr>
              <a:defRPr/>
            </a:pPr>
            <a:fld id="{AABCA891-883B-43A5-9325-250C507834AC}" type="slidenum">
              <a:rPr lang="en-US" smtClean="0"/>
              <a:pPr>
                <a:defRPr/>
              </a:pPr>
              <a:t>3</a:t>
            </a:fld>
            <a:endParaRPr lang="en-US" dirty="0"/>
          </a:p>
        </p:txBody>
      </p:sp>
      <p:graphicFrame>
        <p:nvGraphicFramePr>
          <p:cNvPr id="6" name="Content Placeholder 6"/>
          <p:cNvGraphicFramePr>
            <a:graphicFrameLocks noGrp="1"/>
          </p:cNvGraphicFramePr>
          <p:nvPr>
            <p:ph idx="1"/>
          </p:nvPr>
        </p:nvGraphicFramePr>
        <p:xfrm>
          <a:off x="457200" y="1600200"/>
          <a:ext cx="8229600" cy="2301984"/>
        </p:xfrm>
        <a:graphic>
          <a:graphicData uri="http://schemas.openxmlformats.org/drawingml/2006/table">
            <a:tbl>
              <a:tblPr firstRow="1" bandRow="1">
                <a:tableStyleId>{5C22544A-7EE6-4342-B048-85BDC9FD1C3A}</a:tableStyleId>
              </a:tblPr>
              <a:tblGrid>
                <a:gridCol w="2438400"/>
                <a:gridCol w="1981200"/>
                <a:gridCol w="1143000"/>
                <a:gridCol w="1676400"/>
                <a:gridCol w="990600"/>
              </a:tblGrid>
              <a:tr h="450860">
                <a:tc>
                  <a:txBody>
                    <a:bodyPr/>
                    <a:lstStyle/>
                    <a:p>
                      <a:pPr algn="ctr"/>
                      <a:r>
                        <a:rPr lang="en-US" sz="1200" dirty="0" smtClean="0"/>
                        <a:t>High Level Task</a:t>
                      </a:r>
                      <a:endParaRPr lang="en-US" sz="1200" dirty="0"/>
                    </a:p>
                  </a:txBody>
                  <a:tcPr anchor="ctr"/>
                </a:tc>
                <a:tc>
                  <a:txBody>
                    <a:bodyPr/>
                    <a:lstStyle/>
                    <a:p>
                      <a:pPr algn="ctr"/>
                      <a:r>
                        <a:rPr lang="en-US" sz="1200" dirty="0" smtClean="0"/>
                        <a:t>Principal</a:t>
                      </a:r>
                      <a:r>
                        <a:rPr lang="en-US" sz="1200" baseline="0" dirty="0" smtClean="0"/>
                        <a:t> Artifact</a:t>
                      </a:r>
                      <a:endParaRPr lang="en-US" sz="1200" dirty="0"/>
                    </a:p>
                  </a:txBody>
                  <a:tcPr anchor="ctr"/>
                </a:tc>
                <a:tc>
                  <a:txBody>
                    <a:bodyPr/>
                    <a:lstStyle/>
                    <a:p>
                      <a:pPr algn="ctr"/>
                      <a:r>
                        <a:rPr lang="en-US" sz="1200" dirty="0" smtClean="0"/>
                        <a:t>Owner</a:t>
                      </a:r>
                      <a:r>
                        <a:rPr lang="en-US" sz="1200" baseline="0" dirty="0" smtClean="0"/>
                        <a:t> </a:t>
                      </a:r>
                      <a:r>
                        <a:rPr lang="en-US" sz="1200" dirty="0" smtClean="0"/>
                        <a:t>/ Author</a:t>
                      </a:r>
                      <a:endParaRPr lang="en-US" sz="1200" dirty="0"/>
                    </a:p>
                  </a:txBody>
                  <a:tcPr anchor="ctr"/>
                </a:tc>
                <a:tc>
                  <a:txBody>
                    <a:bodyPr/>
                    <a:lstStyle/>
                    <a:p>
                      <a:pPr algn="ctr"/>
                      <a:r>
                        <a:rPr lang="en-US" sz="1200" dirty="0" smtClean="0"/>
                        <a:t>Contributor</a:t>
                      </a:r>
                      <a:endParaRPr lang="en-US" sz="1200" dirty="0"/>
                    </a:p>
                  </a:txBody>
                  <a:tcPr anchor="ctr"/>
                </a:tc>
                <a:tc>
                  <a:txBody>
                    <a:bodyPr/>
                    <a:lstStyle/>
                    <a:p>
                      <a:pPr algn="ctr"/>
                      <a:r>
                        <a:rPr lang="en-US" sz="1200" dirty="0" smtClean="0"/>
                        <a:t>Reviewer</a:t>
                      </a:r>
                      <a:endParaRPr lang="en-US" sz="1200" dirty="0"/>
                    </a:p>
                  </a:txBody>
                  <a:tcPr anchor="ctr"/>
                </a:tc>
              </a:tr>
              <a:tr h="541783">
                <a:tc>
                  <a:txBody>
                    <a:bodyPr/>
                    <a:lstStyle/>
                    <a:p>
                      <a:r>
                        <a:rPr lang="en-US" sz="1200" dirty="0" smtClean="0"/>
                        <a:t>Prepare Operational Analysis Report</a:t>
                      </a:r>
                      <a:endParaRPr lang="en-US" sz="1200" dirty="0"/>
                    </a:p>
                  </a:txBody>
                  <a:tcPr/>
                </a:tc>
                <a:tc>
                  <a:txBody>
                    <a:bodyPr/>
                    <a:lstStyle/>
                    <a:p>
                      <a:pPr marL="228600" indent="-228600">
                        <a:buFont typeface="+mj-lt"/>
                        <a:buAutoNum type="arabicPeriod"/>
                      </a:pPr>
                      <a:r>
                        <a:rPr lang="en-US" sz="1200" dirty="0" smtClean="0"/>
                        <a:t>Results from last operational cycle </a:t>
                      </a:r>
                    </a:p>
                    <a:p>
                      <a:pPr marL="228600" indent="-228600">
                        <a:buFont typeface="+mj-lt"/>
                        <a:buAutoNum type="arabicPeriod"/>
                      </a:pPr>
                      <a:r>
                        <a:rPr lang="en-US" sz="1200" dirty="0" smtClean="0"/>
                        <a:t>Business Case from PIR or last Annual OAR</a:t>
                      </a:r>
                      <a:endParaRPr lang="en-US" sz="1200" dirty="0"/>
                    </a:p>
                  </a:txBody>
                  <a:tcPr/>
                </a:tc>
                <a:tc>
                  <a:txBody>
                    <a:bodyPr/>
                    <a:lstStyle/>
                    <a:p>
                      <a:r>
                        <a:rPr lang="en-US" sz="1200" dirty="0" smtClean="0"/>
                        <a:t>BO</a:t>
                      </a:r>
                      <a:endParaRPr lang="en-US" sz="1200" dirty="0"/>
                    </a:p>
                  </a:txBody>
                  <a:tcPr/>
                </a:tc>
                <a:tc>
                  <a:txBody>
                    <a:bodyPr/>
                    <a:lstStyle/>
                    <a:p>
                      <a:r>
                        <a:rPr lang="en-US" sz="1200" dirty="0" smtClean="0"/>
                        <a:t>BO</a:t>
                      </a:r>
                    </a:p>
                    <a:p>
                      <a:r>
                        <a:rPr lang="en-US" sz="1200" dirty="0" smtClean="0"/>
                        <a:t>DEA</a:t>
                      </a:r>
                    </a:p>
                    <a:p>
                      <a:r>
                        <a:rPr lang="en-US" sz="1200" dirty="0" smtClean="0"/>
                        <a:t>DITG-PC</a:t>
                      </a:r>
                    </a:p>
                  </a:txBody>
                  <a:tcPr/>
                </a:tc>
                <a:tc>
                  <a:txBody>
                    <a:bodyPr/>
                    <a:lstStyle/>
                    <a:p>
                      <a:r>
                        <a:rPr lang="en-US" sz="1200" dirty="0" smtClean="0"/>
                        <a:t>TRB</a:t>
                      </a:r>
                      <a:endParaRPr lang="en-US" sz="1200" dirty="0"/>
                    </a:p>
                  </a:txBody>
                  <a:tcPr/>
                </a:tc>
              </a:tr>
              <a:tr h="500956">
                <a:tc>
                  <a:txBody>
                    <a:bodyPr/>
                    <a:lstStyle/>
                    <a:p>
                      <a:r>
                        <a:rPr lang="en-US" sz="1200" dirty="0" smtClean="0"/>
                        <a:t>Present Annual Operational Analysis Package</a:t>
                      </a:r>
                      <a:endParaRPr lang="en-US" sz="1200" dirty="0"/>
                    </a:p>
                  </a:txBody>
                  <a:tcPr/>
                </a:tc>
                <a:tc>
                  <a:txBody>
                    <a:bodyPr/>
                    <a:lstStyle/>
                    <a:p>
                      <a:r>
                        <a:rPr lang="en-US" sz="1200" dirty="0" smtClean="0"/>
                        <a:t>Completed AOA Template</a:t>
                      </a:r>
                      <a:endParaRPr lang="en-US" sz="1200" dirty="0"/>
                    </a:p>
                  </a:txBody>
                  <a:tcPr/>
                </a:tc>
                <a:tc>
                  <a:txBody>
                    <a:bodyPr/>
                    <a:lstStyle/>
                    <a:p>
                      <a:r>
                        <a:rPr lang="en-US" sz="1200" dirty="0" smtClean="0"/>
                        <a:t>DITIM</a:t>
                      </a:r>
                      <a:endParaRPr lang="en-US" sz="1200" dirty="0"/>
                    </a:p>
                  </a:txBody>
                  <a:tcPr/>
                </a:tc>
                <a:tc>
                  <a:txBody>
                    <a:bodyPr/>
                    <a:lstStyle/>
                    <a:p>
                      <a:r>
                        <a:rPr lang="en-US" sz="1200" dirty="0" smtClean="0"/>
                        <a:t>BO</a:t>
                      </a:r>
                      <a:endParaRPr lang="en-US" sz="1200" dirty="0"/>
                    </a:p>
                  </a:txBody>
                  <a:tcPr/>
                </a:tc>
                <a:tc>
                  <a:txBody>
                    <a:bodyPr/>
                    <a:lstStyle/>
                    <a:p>
                      <a:r>
                        <a:rPr lang="en-US" sz="1200" dirty="0" smtClean="0"/>
                        <a:t>ITIRB</a:t>
                      </a:r>
                      <a:endParaRPr lang="en-US" sz="1200" dirty="0"/>
                    </a:p>
                  </a:txBody>
                  <a:tcPr/>
                </a:tc>
              </a:tr>
              <a:tr h="520868">
                <a:tc>
                  <a:txBody>
                    <a:bodyPr/>
                    <a:lstStyle/>
                    <a:p>
                      <a:r>
                        <a:rPr lang="en-US" sz="1200" dirty="0" smtClean="0"/>
                        <a:t>Approve</a:t>
                      </a:r>
                      <a:r>
                        <a:rPr lang="en-US" sz="1200" baseline="0" dirty="0" smtClean="0"/>
                        <a:t> or Reject project’s continued operation.</a:t>
                      </a:r>
                      <a:endParaRPr lang="en-US" sz="1200" dirty="0"/>
                    </a:p>
                  </a:txBody>
                  <a:tcPr/>
                </a:tc>
                <a:tc>
                  <a:txBody>
                    <a:bodyPr/>
                    <a:lstStyle/>
                    <a:p>
                      <a:r>
                        <a:rPr lang="en-US" sz="1200" dirty="0" smtClean="0"/>
                        <a:t>Signed</a:t>
                      </a:r>
                      <a:r>
                        <a:rPr lang="en-US" sz="1200" baseline="0" dirty="0" smtClean="0"/>
                        <a:t> AOA Package</a:t>
                      </a:r>
                      <a:endParaRPr lang="en-US" sz="1200" dirty="0"/>
                    </a:p>
                  </a:txBody>
                  <a:tcPr/>
                </a:tc>
                <a:tc>
                  <a:txBody>
                    <a:bodyPr/>
                    <a:lstStyle/>
                    <a:p>
                      <a:r>
                        <a:rPr lang="en-US" sz="1200" dirty="0" smtClean="0"/>
                        <a:t>ITIRB Chairperson</a:t>
                      </a:r>
                      <a:endParaRPr lang="en-US" sz="1200" dirty="0"/>
                    </a:p>
                  </a:txBody>
                  <a:tcPr/>
                </a:tc>
                <a:tc>
                  <a:txBody>
                    <a:bodyPr/>
                    <a:lstStyle/>
                    <a:p>
                      <a:r>
                        <a:rPr lang="en-US" sz="1200" dirty="0" smtClean="0"/>
                        <a:t>ITIRB Membership</a:t>
                      </a:r>
                      <a:endParaRPr lang="en-US" sz="1200" dirty="0"/>
                    </a:p>
                  </a:txBody>
                  <a:tcPr/>
                </a:tc>
                <a:tc>
                  <a:txBody>
                    <a:bodyPr/>
                    <a:lstStyle/>
                    <a:p>
                      <a:r>
                        <a:rPr lang="en-US" sz="1200" dirty="0" smtClean="0"/>
                        <a:t>N/A</a:t>
                      </a:r>
                      <a:endParaRPr lang="en-US" sz="1200" dirty="0"/>
                    </a:p>
                  </a:txBody>
                  <a:tcPr/>
                </a:tc>
              </a:tr>
            </a:tbl>
          </a:graphicData>
        </a:graphic>
      </p:graphicFrame>
      <p:sp>
        <p:nvSpPr>
          <p:cNvPr id="7" name="TextBox 6"/>
          <p:cNvSpPr txBox="1"/>
          <p:nvPr/>
        </p:nvSpPr>
        <p:spPr>
          <a:xfrm>
            <a:off x="381000" y="4876800"/>
            <a:ext cx="8305800" cy="646331"/>
          </a:xfrm>
          <a:prstGeom prst="rect">
            <a:avLst/>
          </a:prstGeom>
          <a:noFill/>
        </p:spPr>
        <p:txBody>
          <a:bodyPr wrap="square" rtlCol="0">
            <a:spAutoFit/>
          </a:bodyPr>
          <a:lstStyle/>
          <a:p>
            <a:r>
              <a:rPr lang="en-US" dirty="0" smtClean="0">
                <a:latin typeface="+mn-lt"/>
              </a:rPr>
              <a:t>These are the top level Annual Operational Analysis tasks.  Details are in the ILC Framework Overview document, Sections 3.9.1 and 3.9.3.</a:t>
            </a:r>
            <a:endParaRPr lang="en-US" dirty="0">
              <a:latin typeface="+mn-lt"/>
            </a:endParaRPr>
          </a:p>
        </p:txBody>
      </p:sp>
      <p:sp>
        <p:nvSpPr>
          <p:cNvPr id="8" name="Rectangle 7"/>
          <p:cNvSpPr/>
          <p:nvPr/>
        </p:nvSpPr>
        <p:spPr>
          <a:xfrm>
            <a:off x="0" y="6096000"/>
            <a:ext cx="9144000" cy="369332"/>
          </a:xfrm>
          <a:prstGeom prst="rect">
            <a:avLst/>
          </a:prstGeom>
        </p:spPr>
        <p:txBody>
          <a:bodyPr wrap="square">
            <a:spAutoFit/>
          </a:bodyPr>
          <a:lstStyle/>
          <a:p>
            <a:pPr algn="ctr"/>
            <a:r>
              <a:rPr lang="en-US" b="1" i="1" dirty="0" smtClean="0">
                <a:solidFill>
                  <a:srgbClr val="663300"/>
                </a:solidFill>
              </a:rPr>
              <a:t>DELETE THIS SLIDE BEFORE FINALIZINGYOUR PRESENTATION</a:t>
            </a:r>
            <a:endParaRPr lang="en-US" b="1" i="1" dirty="0">
              <a:solidFill>
                <a:srgbClr val="663300"/>
              </a:solidFill>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ctrTitle"/>
          </p:nvPr>
        </p:nvSpPr>
        <p:spPr>
          <a:xfrm>
            <a:off x="609600" y="2130425"/>
            <a:ext cx="7848600" cy="1470025"/>
          </a:xfrm>
        </p:spPr>
        <p:txBody>
          <a:bodyPr/>
          <a:lstStyle/>
          <a:p>
            <a:pPr eaLnBrk="1" hangingPunct="1"/>
            <a:r>
              <a:rPr lang="en-US" dirty="0" smtClean="0"/>
              <a:t>Annual Operational Analysis</a:t>
            </a:r>
            <a:br>
              <a:rPr lang="en-US" dirty="0" smtClean="0"/>
            </a:br>
            <a:r>
              <a:rPr lang="en-US" sz="2800" dirty="0" smtClean="0"/>
              <a:t>for</a:t>
            </a:r>
            <a:endParaRPr lang="en-US" dirty="0" smtClean="0"/>
          </a:p>
        </p:txBody>
      </p:sp>
      <p:sp>
        <p:nvSpPr>
          <p:cNvPr id="4099" name="Rectangle 3"/>
          <p:cNvSpPr>
            <a:spLocks noGrp="1" noChangeArrowheads="1"/>
          </p:cNvSpPr>
          <p:nvPr>
            <p:ph type="subTitle" idx="1"/>
          </p:nvPr>
        </p:nvSpPr>
        <p:spPr/>
        <p:txBody>
          <a:bodyPr/>
          <a:lstStyle/>
          <a:p>
            <a:pPr eaLnBrk="1" hangingPunct="1"/>
            <a:r>
              <a:rPr lang="en-US" i="1" dirty="0" smtClean="0">
                <a:solidFill>
                  <a:srgbClr val="663300"/>
                </a:solidFill>
              </a:rPr>
              <a:t>[insert project name]</a:t>
            </a:r>
          </a:p>
          <a:p>
            <a:pPr eaLnBrk="1" hangingPunct="1"/>
            <a:endParaRPr lang="en-US" dirty="0" smtClean="0"/>
          </a:p>
          <a:p>
            <a:pPr eaLnBrk="1" hangingPunct="1"/>
            <a:r>
              <a:rPr lang="en-US" i="1" dirty="0" smtClean="0">
                <a:solidFill>
                  <a:srgbClr val="663300"/>
                </a:solidFill>
              </a:rPr>
              <a:t>[date]</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 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5</a:t>
            </a:fld>
            <a:endParaRPr lang="en-US" dirty="0"/>
          </a:p>
        </p:txBody>
      </p:sp>
      <p:sp>
        <p:nvSpPr>
          <p:cNvPr id="6" name="Rectangle 5"/>
          <p:cNvSpPr txBox="1">
            <a:spLocks noChangeArrowheads="1"/>
          </p:cNvSpPr>
          <p:nvPr/>
        </p:nvSpPr>
        <p:spPr bwMode="auto">
          <a:xfrm>
            <a:off x="609600" y="76200"/>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4000" b="0" i="0" u="none" strike="noStrike" kern="0" cap="none" spc="0" normalizeH="0" baseline="0" noProof="0" dirty="0" smtClean="0">
                <a:ln>
                  <a:noFill/>
                </a:ln>
                <a:solidFill>
                  <a:schemeClr val="tx2"/>
                </a:solidFill>
                <a:effectLst/>
                <a:uLnTx/>
                <a:uFillTx/>
                <a:latin typeface="+mj-lt"/>
                <a:ea typeface="+mj-ea"/>
                <a:cs typeface="+mj-cs"/>
              </a:rPr>
              <a:t>Review Purpose</a:t>
            </a:r>
            <a:endParaRPr kumimoji="0" lang="en-US" sz="2400" b="0" i="0" u="none" strike="noStrike" kern="0" cap="none" spc="0" normalizeH="0" baseline="0" noProof="0" dirty="0" smtClean="0">
              <a:ln>
                <a:noFill/>
              </a:ln>
              <a:solidFill>
                <a:schemeClr val="tx2"/>
              </a:solidFill>
              <a:effectLst/>
              <a:uLnTx/>
              <a:uFillTx/>
              <a:latin typeface="+mj-lt"/>
              <a:ea typeface="+mj-ea"/>
              <a:cs typeface="+mj-cs"/>
            </a:endParaRPr>
          </a:p>
        </p:txBody>
      </p:sp>
      <p:sp>
        <p:nvSpPr>
          <p:cNvPr id="7" name="Content Placeholder 2"/>
          <p:cNvSpPr txBox="1">
            <a:spLocks/>
          </p:cNvSpPr>
          <p:nvPr/>
        </p:nvSpPr>
        <p:spPr bwMode="auto">
          <a:xfrm>
            <a:off x="457200" y="1524000"/>
            <a:ext cx="8229600" cy="5029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normAutofit lnSpcReduction="10000"/>
          </a:bodyPr>
          <a:lstStyle/>
          <a:p>
            <a:pPr marL="800100" indent="-457200">
              <a:spcBef>
                <a:spcPct val="20000"/>
              </a:spcBef>
              <a:defRPr/>
            </a:pPr>
            <a:r>
              <a:rPr kumimoji="0" lang="en-US" sz="2000" b="0" i="0" u="none" strike="noStrike" kern="0" cap="none" spc="0" normalizeH="0" baseline="0" noProof="0" dirty="0" smtClean="0">
                <a:ln>
                  <a:noFill/>
                </a:ln>
                <a:solidFill>
                  <a:schemeClr val="tx1"/>
                </a:solidFill>
                <a:effectLst/>
                <a:uLnTx/>
                <a:uFillTx/>
                <a:latin typeface="+mn-lt"/>
                <a:ea typeface="+mn-ea"/>
                <a:cs typeface="+mn-cs"/>
              </a:rPr>
              <a:t>Review</a:t>
            </a:r>
            <a:r>
              <a:rPr kumimoji="0" lang="en-US" sz="2000" b="0" i="1" u="none" strike="noStrike" kern="0" cap="none" spc="0" normalizeH="0" baseline="0" noProof="0" dirty="0" smtClean="0">
                <a:ln>
                  <a:noFill/>
                </a:ln>
                <a:solidFill>
                  <a:srgbClr val="663300"/>
                </a:solidFill>
                <a:effectLst/>
                <a:uLnTx/>
                <a:uFillTx/>
                <a:latin typeface="+mn-lt"/>
                <a:ea typeface="+mn-ea"/>
                <a:cs typeface="+mn-cs"/>
              </a:rPr>
              <a:t> [Insert Project Name] </a:t>
            </a:r>
            <a:r>
              <a:rPr kumimoji="0" lang="en-US" sz="2000" b="0" i="0" u="none" strike="noStrike" kern="0" cap="none" spc="0" normalizeH="0" baseline="0" noProof="0" dirty="0" smtClean="0">
                <a:ln>
                  <a:noFill/>
                </a:ln>
                <a:solidFill>
                  <a:schemeClr val="tx1"/>
                </a:solidFill>
                <a:effectLst/>
                <a:uLnTx/>
                <a:uFillTx/>
                <a:latin typeface="+mn-lt"/>
                <a:ea typeface="+mn-ea"/>
                <a:cs typeface="+mn-cs"/>
              </a:rPr>
              <a:t>Performance to evaluate </a:t>
            </a:r>
          </a:p>
          <a:p>
            <a:pPr marL="800100" lvl="1" indent="-342900" eaLnBrk="0" hangingPunct="0">
              <a:lnSpc>
                <a:spcPct val="90000"/>
              </a:lnSpc>
              <a:spcBef>
                <a:spcPct val="20000"/>
              </a:spcBef>
              <a:buFont typeface="Wingdings 2" pitchFamily="18" charset="2"/>
              <a:buChar char="²"/>
              <a:defRPr/>
            </a:pPr>
            <a:r>
              <a:rPr lang="en-US" sz="1700" dirty="0" smtClean="0">
                <a:latin typeface="+mn-lt"/>
              </a:rPr>
              <a:t>Customer Satisfaction</a:t>
            </a:r>
          </a:p>
          <a:p>
            <a:pPr marL="800100" lvl="1" indent="-342900" eaLnBrk="0" hangingPunct="0">
              <a:lnSpc>
                <a:spcPct val="90000"/>
              </a:lnSpc>
              <a:spcBef>
                <a:spcPct val="20000"/>
              </a:spcBef>
              <a:buFont typeface="Wingdings 2" pitchFamily="18" charset="2"/>
              <a:buChar char="²"/>
              <a:defRPr/>
            </a:pPr>
            <a:r>
              <a:rPr lang="en-US" sz="1700" dirty="0" smtClean="0">
                <a:latin typeface="+mn-lt"/>
              </a:rPr>
              <a:t>Strategic and Business Results</a:t>
            </a:r>
          </a:p>
          <a:p>
            <a:pPr marL="800100" lvl="1" indent="-342900" eaLnBrk="0" hangingPunct="0">
              <a:lnSpc>
                <a:spcPct val="90000"/>
              </a:lnSpc>
              <a:spcBef>
                <a:spcPct val="20000"/>
              </a:spcBef>
              <a:buFont typeface="Wingdings 2" pitchFamily="18" charset="2"/>
              <a:buChar char="²"/>
              <a:defRPr/>
            </a:pPr>
            <a:r>
              <a:rPr lang="en-US" sz="1700" dirty="0" smtClean="0">
                <a:latin typeface="+mn-lt"/>
              </a:rPr>
              <a:t>Financial Performance</a:t>
            </a:r>
          </a:p>
          <a:p>
            <a:pPr marL="800100" lvl="1" indent="-342900" eaLnBrk="0" hangingPunct="0">
              <a:lnSpc>
                <a:spcPct val="90000"/>
              </a:lnSpc>
              <a:spcBef>
                <a:spcPct val="20000"/>
              </a:spcBef>
              <a:buFont typeface="Wingdings 2" pitchFamily="18" charset="2"/>
              <a:buChar char="²"/>
              <a:defRPr/>
            </a:pPr>
            <a:r>
              <a:rPr lang="en-US" sz="1700" dirty="0" smtClean="0">
                <a:latin typeface="+mn-lt"/>
              </a:rPr>
              <a:t>Innovation</a:t>
            </a:r>
          </a:p>
          <a:p>
            <a:pPr marL="1257300" lvl="1" indent="-457200">
              <a:spcBef>
                <a:spcPct val="20000"/>
              </a:spcBef>
              <a:buFont typeface="Arial" pitchFamily="34" charset="0"/>
              <a:buChar char="•"/>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a:p>
            <a:pPr marL="800100" marR="0" lvl="0" indent="-457200" algn="l" defTabSz="914400" rtl="0" eaLnBrk="1" fontAlgn="base" latinLnBrk="0" hangingPunct="1">
              <a:lnSpc>
                <a:spcPct val="100000"/>
              </a:lnSpc>
              <a:spcBef>
                <a:spcPct val="20000"/>
              </a:spcBef>
              <a:spcAft>
                <a:spcPct val="0"/>
              </a:spcAft>
              <a:buClrTx/>
              <a:buSzTx/>
              <a:tabLst/>
              <a:defRPr/>
            </a:pPr>
            <a:r>
              <a:rPr kumimoji="0" lang="en-US" sz="2000" b="0" i="0" u="none" strike="noStrike" kern="0" cap="none" spc="0" normalizeH="0" baseline="0" noProof="0" dirty="0" smtClean="0">
                <a:ln>
                  <a:noFill/>
                </a:ln>
                <a:solidFill>
                  <a:schemeClr val="tx1"/>
                </a:solidFill>
                <a:effectLst/>
                <a:uLnTx/>
                <a:uFillTx/>
                <a:latin typeface="+mn-lt"/>
                <a:ea typeface="+mn-ea"/>
                <a:cs typeface="+mn-cs"/>
              </a:rPr>
              <a:t>Provide output to seek the Information Technology Investment Review Board’s (ITIRB) concurrence to</a:t>
            </a:r>
            <a:endParaRPr lang="en-US" sz="2000" i="1" kern="0" dirty="0" smtClean="0">
              <a:solidFill>
                <a:srgbClr val="663300"/>
              </a:solidFill>
            </a:endParaRPr>
          </a:p>
          <a:p>
            <a:pPr marL="1257300" lvl="1" indent="-457200">
              <a:spcBef>
                <a:spcPct val="20000"/>
              </a:spcBef>
              <a:buFont typeface="Wingdings" pitchFamily="2" charset="2"/>
              <a:buChar char="q"/>
              <a:defRPr/>
            </a:pPr>
            <a:r>
              <a:rPr lang="en-US" sz="1700" dirty="0" smtClean="0">
                <a:latin typeface="+mn-lt"/>
              </a:rPr>
              <a:t>continue current operations </a:t>
            </a:r>
            <a:r>
              <a:rPr lang="en-US" sz="1700" i="1" dirty="0" smtClean="0">
                <a:solidFill>
                  <a:srgbClr val="663300"/>
                </a:solidFill>
                <a:latin typeface="+mn-lt"/>
              </a:rPr>
              <a:t>or</a:t>
            </a:r>
          </a:p>
          <a:p>
            <a:pPr marL="1257300" lvl="1" indent="-457200">
              <a:spcBef>
                <a:spcPct val="20000"/>
              </a:spcBef>
              <a:buFont typeface="Wingdings" pitchFamily="2" charset="2"/>
              <a:buChar char="q"/>
              <a:defRPr/>
            </a:pPr>
            <a:r>
              <a:rPr lang="en-US" sz="1700" dirty="0" smtClean="0">
                <a:latin typeface="+mn-lt"/>
              </a:rPr>
              <a:t>modify current operations </a:t>
            </a:r>
            <a:r>
              <a:rPr lang="en-US" sz="1700" i="1" dirty="0" smtClean="0">
                <a:solidFill>
                  <a:srgbClr val="663300"/>
                </a:solidFill>
                <a:latin typeface="+mn-lt"/>
              </a:rPr>
              <a:t>or</a:t>
            </a:r>
          </a:p>
          <a:p>
            <a:pPr marL="1257300" lvl="1" indent="-457200">
              <a:spcBef>
                <a:spcPct val="20000"/>
              </a:spcBef>
              <a:buFont typeface="Wingdings" pitchFamily="2" charset="2"/>
              <a:buChar char="q"/>
              <a:defRPr/>
            </a:pPr>
            <a:r>
              <a:rPr lang="en-US" sz="1700" dirty="0" smtClean="0">
                <a:latin typeface="+mn-lt"/>
              </a:rPr>
              <a:t>place a hold on current operations </a:t>
            </a:r>
            <a:r>
              <a:rPr lang="en-US" sz="1700" i="1" dirty="0" smtClean="0">
                <a:solidFill>
                  <a:srgbClr val="663300"/>
                </a:solidFill>
                <a:latin typeface="+mn-lt"/>
              </a:rPr>
              <a:t>or</a:t>
            </a:r>
          </a:p>
          <a:p>
            <a:pPr marL="1257300" lvl="1" indent="-457200">
              <a:spcBef>
                <a:spcPct val="20000"/>
              </a:spcBef>
              <a:buFont typeface="Wingdings" pitchFamily="2" charset="2"/>
              <a:buChar char="q"/>
              <a:defRPr/>
            </a:pPr>
            <a:r>
              <a:rPr lang="en-US" sz="1700" dirty="0" smtClean="0">
                <a:latin typeface="+mn-lt"/>
              </a:rPr>
              <a:t>closeout  operations.</a:t>
            </a:r>
            <a:r>
              <a:rPr lang="en-US" sz="1700" i="1" dirty="0" smtClean="0">
                <a:solidFill>
                  <a:srgbClr val="663300"/>
                </a:solidFill>
                <a:latin typeface="+mn-lt"/>
              </a:rPr>
              <a:t>]</a:t>
            </a:r>
          </a:p>
          <a:p>
            <a:pPr marL="800100" indent="-457200">
              <a:spcBef>
                <a:spcPct val="20000"/>
              </a:spcBef>
              <a:defRPr/>
            </a:pPr>
            <a:endParaRPr lang="en-US" sz="2000" kern="0" dirty="0" smtClean="0">
              <a:latin typeface="+mn-lt"/>
            </a:endParaRPr>
          </a:p>
          <a:p>
            <a:pPr marL="800100" indent="-457200">
              <a:spcBef>
                <a:spcPct val="20000"/>
              </a:spcBef>
              <a:defRPr/>
            </a:pPr>
            <a:r>
              <a:rPr lang="en-US" sz="2000" kern="0" dirty="0" smtClean="0">
                <a:latin typeface="+mn-lt"/>
              </a:rPr>
              <a:t>After AOA, the TRB will provide recommendation to the ITIRB including the reasoning behind the decision and the impacts to the stakeholders and users</a:t>
            </a: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US" dirty="0" smtClean="0"/>
              <a:t>ILC Context</a:t>
            </a:r>
            <a:endParaRPr lang="en-US" dirty="0"/>
          </a:p>
        </p:txBody>
      </p:sp>
      <p:sp>
        <p:nvSpPr>
          <p:cNvPr id="3" name="Content Placeholder 2"/>
          <p:cNvSpPr>
            <a:spLocks noGrp="1"/>
          </p:cNvSpPr>
          <p:nvPr>
            <p:ph idx="1"/>
          </p:nvPr>
        </p:nvSpPr>
        <p:spPr>
          <a:xfrm>
            <a:off x="457200" y="1600200"/>
            <a:ext cx="8229600" cy="4800600"/>
          </a:xfrm>
        </p:spPr>
        <p:txBody>
          <a:bodyPr>
            <a:normAutofit fontScale="92500" lnSpcReduction="20000"/>
          </a:bodyPr>
          <a:lstStyle/>
          <a:p>
            <a:pPr>
              <a:buNone/>
            </a:pPr>
            <a:r>
              <a:rPr lang="en-US" dirty="0" smtClean="0"/>
              <a:t>Annual Operational Analysis is the project level review after each year of sustained operation in the Operations &amp; Maintenance Phase</a:t>
            </a:r>
          </a:p>
          <a:p>
            <a:pPr>
              <a:buNone/>
            </a:pPr>
            <a:endParaRPr lang="en-US" dirty="0" smtClean="0"/>
          </a:p>
          <a:p>
            <a:pPr>
              <a:buNone/>
            </a:pPr>
            <a:endParaRPr lang="en-US" dirty="0" smtClean="0"/>
          </a:p>
          <a:p>
            <a:pPr>
              <a:buNone/>
            </a:pPr>
            <a:endParaRPr lang="en-US" dirty="0" smtClean="0"/>
          </a:p>
          <a:p>
            <a:pPr>
              <a:buNone/>
            </a:pPr>
            <a:endParaRPr lang="en-US" dirty="0" smtClean="0"/>
          </a:p>
          <a:p>
            <a:endParaRPr lang="en-US" dirty="0" smtClean="0"/>
          </a:p>
          <a:p>
            <a:endParaRPr lang="en-US" dirty="0" smtClean="0"/>
          </a:p>
          <a:p>
            <a:endParaRPr lang="en-US" dirty="0" smtClean="0"/>
          </a:p>
          <a:p>
            <a:endParaRPr lang="en-US" dirty="0" smtClean="0"/>
          </a:p>
          <a:p>
            <a:pPr>
              <a:buNone/>
            </a:pPr>
            <a:r>
              <a:rPr lang="en-US" dirty="0" smtClean="0"/>
              <a:t>See </a:t>
            </a:r>
            <a:r>
              <a:rPr lang="en-US" dirty="0" smtClean="0">
                <a:hlinkClick r:id="rId3"/>
              </a:rPr>
              <a:t>ILC Framework </a:t>
            </a:r>
            <a:r>
              <a:rPr lang="en-US" dirty="0" smtClean="0"/>
              <a:t>Graphic</a:t>
            </a:r>
            <a:endParaRPr lang="en-US" dirty="0"/>
          </a:p>
        </p:txBody>
      </p:sp>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 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6</a:t>
            </a:fld>
            <a:endParaRPr lang="en-US" dirty="0"/>
          </a:p>
        </p:txBody>
      </p:sp>
      <p:graphicFrame>
        <p:nvGraphicFramePr>
          <p:cNvPr id="6" name="Table 5"/>
          <p:cNvGraphicFramePr>
            <a:graphicFrameLocks noGrp="1"/>
          </p:cNvGraphicFramePr>
          <p:nvPr/>
        </p:nvGraphicFramePr>
        <p:xfrm>
          <a:off x="228600" y="2819400"/>
          <a:ext cx="8458199" cy="2865120"/>
        </p:xfrm>
        <a:graphic>
          <a:graphicData uri="http://schemas.openxmlformats.org/drawingml/2006/table">
            <a:tbl>
              <a:tblPr firstRow="1" bandRow="1">
                <a:tableStyleId>{21E4AEA4-8DFA-4A89-87EB-49C32662AFE0}</a:tableStyleId>
              </a:tblPr>
              <a:tblGrid>
                <a:gridCol w="3124200"/>
                <a:gridCol w="2514600"/>
                <a:gridCol w="1409700"/>
                <a:gridCol w="1409699"/>
              </a:tblGrid>
              <a:tr h="883920">
                <a:tc>
                  <a:txBody>
                    <a:bodyPr/>
                    <a:lstStyle/>
                    <a:p>
                      <a:pPr algn="ctr"/>
                      <a:r>
                        <a:rPr lang="en-US" sz="1600" dirty="0" smtClean="0"/>
                        <a:t>Required Artifacts</a:t>
                      </a:r>
                      <a:endParaRPr lang="en-US" sz="1600" dirty="0"/>
                    </a:p>
                  </a:txBody>
                  <a:tcPr/>
                </a:tc>
                <a:tc>
                  <a:txBody>
                    <a:bodyPr/>
                    <a:lstStyle/>
                    <a:p>
                      <a:pPr algn="ctr"/>
                      <a:r>
                        <a:rPr lang="en-US" sz="1600" dirty="0" smtClean="0"/>
                        <a:t>PPA Deliverables</a:t>
                      </a:r>
                      <a:endParaRPr lang="en-US" sz="1600" dirty="0"/>
                    </a:p>
                  </a:txBody>
                  <a:tcPr/>
                </a:tc>
                <a:tc>
                  <a:txBody>
                    <a:bodyPr/>
                    <a:lstStyle/>
                    <a:p>
                      <a:pPr algn="ctr"/>
                      <a:r>
                        <a:rPr lang="en-US" sz="1600" dirty="0" smtClean="0"/>
                        <a:t>Maturity Reviewed</a:t>
                      </a:r>
                      <a:endParaRPr lang="en-US" sz="1600" dirty="0"/>
                    </a:p>
                  </a:txBody>
                  <a:tcPr/>
                </a:tc>
                <a:tc>
                  <a:txBody>
                    <a:bodyPr/>
                    <a:lstStyle/>
                    <a:p>
                      <a:pPr algn="ctr"/>
                      <a:r>
                        <a:rPr lang="en-US" sz="1600" dirty="0" smtClean="0"/>
                        <a:t>Approval Date</a:t>
                      </a:r>
                      <a:endParaRPr lang="en-US" sz="1600" dirty="0"/>
                    </a:p>
                  </a:txBody>
                  <a:tcPr/>
                </a:tc>
              </a:tr>
              <a:tr h="152400">
                <a:tc>
                  <a:txBody>
                    <a:bodyPr/>
                    <a:lstStyle/>
                    <a:p>
                      <a:r>
                        <a:rPr lang="en-US" sz="1600" dirty="0" smtClean="0"/>
                        <a:t>Baseline Annual Operational Analysis Report</a:t>
                      </a:r>
                      <a:endParaRPr lang="en-US" sz="1600" dirty="0"/>
                    </a:p>
                  </a:txBody>
                  <a:tcPr/>
                </a:tc>
                <a:tc>
                  <a:txBody>
                    <a:bodyPr/>
                    <a:lstStyle/>
                    <a:p>
                      <a:pPr algn="ctr"/>
                      <a:r>
                        <a:rPr lang="en-US" sz="1600" i="1" dirty="0" smtClean="0">
                          <a:solidFill>
                            <a:srgbClr val="663300"/>
                          </a:solidFill>
                        </a:rPr>
                        <a:t>[Used or Not used]</a:t>
                      </a:r>
                      <a:endParaRPr lang="en-US" sz="1600" i="1" dirty="0">
                        <a:solidFill>
                          <a:srgbClr val="663300"/>
                        </a:solidFill>
                      </a:endParaRPr>
                    </a:p>
                  </a:txBody>
                  <a:tcPr/>
                </a:tc>
                <a:tc>
                  <a:txBody>
                    <a:bodyPr/>
                    <a:lstStyle/>
                    <a:p>
                      <a:pPr algn="ctr"/>
                      <a:r>
                        <a:rPr lang="en-US" sz="1600" i="1" dirty="0" smtClean="0">
                          <a:solidFill>
                            <a:srgbClr val="663300"/>
                          </a:solidFill>
                        </a:rPr>
                        <a:t>[Yes or No]</a:t>
                      </a:r>
                      <a:endParaRPr lang="en-US" sz="1600" i="1" dirty="0">
                        <a:solidFill>
                          <a:srgbClr val="663300"/>
                        </a:solidFill>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600" i="1" dirty="0" smtClean="0">
                          <a:solidFill>
                            <a:srgbClr val="663300"/>
                          </a:solidFill>
                        </a:rPr>
                        <a:t>???</a:t>
                      </a:r>
                    </a:p>
                  </a:txBody>
                  <a:tcPr/>
                </a:tc>
              </a:tr>
              <a:tr h="152400">
                <a:tc>
                  <a:txBody>
                    <a:bodyPr/>
                    <a:lstStyle/>
                    <a:p>
                      <a:r>
                        <a:rPr lang="en-US" sz="1600" dirty="0" smtClean="0"/>
                        <a:t>Baseline Project Closeout Report (if recommendation is to closeout project) </a:t>
                      </a:r>
                      <a:endParaRPr lang="en-US" sz="1600" dirty="0"/>
                    </a:p>
                  </a:txBody>
                  <a:tcPr/>
                </a:tc>
                <a:tc>
                  <a:txBody>
                    <a:bodyPr/>
                    <a:lstStyle/>
                    <a:p>
                      <a:pPr algn="ctr"/>
                      <a:r>
                        <a:rPr lang="en-US" sz="1600" i="1" dirty="0" smtClean="0">
                          <a:solidFill>
                            <a:srgbClr val="663300"/>
                          </a:solidFill>
                        </a:rPr>
                        <a:t>[Used or Not used]</a:t>
                      </a:r>
                      <a:endParaRPr lang="en-US" sz="1600" i="1" dirty="0">
                        <a:solidFill>
                          <a:srgbClr val="663300"/>
                        </a:solidFill>
                      </a:endParaRPr>
                    </a:p>
                  </a:txBody>
                  <a:tcPr/>
                </a:tc>
                <a:tc>
                  <a:txBody>
                    <a:bodyPr/>
                    <a:lstStyle/>
                    <a:p>
                      <a:pPr algn="ctr"/>
                      <a:r>
                        <a:rPr lang="en-US" sz="1600" i="1" dirty="0" smtClean="0">
                          <a:solidFill>
                            <a:srgbClr val="663300"/>
                          </a:solidFill>
                        </a:rPr>
                        <a:t>[Yes or No]</a:t>
                      </a:r>
                      <a:endParaRPr lang="en-US" sz="1600" i="1" dirty="0">
                        <a:solidFill>
                          <a:srgbClr val="663300"/>
                        </a:solidFill>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600" i="1" dirty="0" smtClean="0">
                          <a:solidFill>
                            <a:srgbClr val="663300"/>
                          </a:solidFill>
                        </a:rPr>
                        <a:t>???</a:t>
                      </a:r>
                    </a:p>
                  </a:txBody>
                  <a:tcPr/>
                </a:tc>
              </a:tr>
              <a:tr h="152400">
                <a:tc>
                  <a:txBody>
                    <a:bodyPr/>
                    <a:lstStyle/>
                    <a:p>
                      <a:r>
                        <a:rPr lang="en-US" sz="1600" dirty="0" smtClean="0"/>
                        <a:t>Baseline Security Monitoring Report</a:t>
                      </a:r>
                      <a:endParaRPr lang="en-US" sz="1600" dirty="0"/>
                    </a:p>
                  </a:txBody>
                  <a:tcPr/>
                </a:tc>
                <a:tc>
                  <a:txBody>
                    <a:bodyPr/>
                    <a:lstStyle/>
                    <a:p>
                      <a:pPr algn="ctr"/>
                      <a:r>
                        <a:rPr lang="en-US" sz="1600" i="1" dirty="0" smtClean="0">
                          <a:solidFill>
                            <a:srgbClr val="663300"/>
                          </a:solidFill>
                        </a:rPr>
                        <a:t>[Used or Not used]</a:t>
                      </a:r>
                      <a:endParaRPr lang="en-US" sz="1600" i="1" dirty="0">
                        <a:solidFill>
                          <a:srgbClr val="663300"/>
                        </a:solidFill>
                      </a:endParaRPr>
                    </a:p>
                  </a:txBody>
                  <a:tcPr/>
                </a:tc>
                <a:tc>
                  <a:txBody>
                    <a:bodyPr/>
                    <a:lstStyle/>
                    <a:p>
                      <a:pPr algn="ctr"/>
                      <a:r>
                        <a:rPr lang="en-US" sz="1600" i="1" dirty="0" smtClean="0">
                          <a:solidFill>
                            <a:srgbClr val="663300"/>
                          </a:solidFill>
                        </a:rPr>
                        <a:t>[Yes or No]</a:t>
                      </a:r>
                      <a:endParaRPr lang="en-US" sz="1600" i="1" dirty="0">
                        <a:solidFill>
                          <a:srgbClr val="663300"/>
                        </a:solidFill>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600" i="1" dirty="0" smtClean="0">
                          <a:solidFill>
                            <a:srgbClr val="663300"/>
                          </a:solidFill>
                        </a:rPr>
                        <a:t>???</a:t>
                      </a:r>
                    </a:p>
                  </a:txBody>
                  <a:tcPr/>
                </a:tc>
              </a:tr>
            </a:tbl>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 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7</a:t>
            </a:fld>
            <a:endParaRPr lang="en-US" dirty="0"/>
          </a:p>
        </p:txBody>
      </p:sp>
      <p:sp>
        <p:nvSpPr>
          <p:cNvPr id="6" name="Rectangle 5"/>
          <p:cNvSpPr>
            <a:spLocks noGrp="1" noChangeArrowheads="1"/>
          </p:cNvSpPr>
          <p:nvPr>
            <p:ph type="title"/>
          </p:nvPr>
        </p:nvSpPr>
        <p:spPr>
          <a:xfrm>
            <a:off x="457200" y="274638"/>
            <a:ext cx="8229600" cy="1143000"/>
          </a:xfrm>
          <a:noFill/>
        </p:spPr>
        <p:txBody>
          <a:bodyPr/>
          <a:lstStyle/>
          <a:p>
            <a:pPr algn="l" eaLnBrk="1" hangingPunct="1"/>
            <a:r>
              <a:rPr lang="en-US" sz="4000" dirty="0" smtClean="0"/>
              <a:t>AOA Key Participants</a:t>
            </a:r>
            <a:endParaRPr lang="en-US" sz="2400" dirty="0" smtClean="0"/>
          </a:p>
        </p:txBody>
      </p:sp>
      <p:graphicFrame>
        <p:nvGraphicFramePr>
          <p:cNvPr id="8" name="Table 7"/>
          <p:cNvGraphicFramePr>
            <a:graphicFrameLocks noGrp="1"/>
          </p:cNvGraphicFramePr>
          <p:nvPr/>
        </p:nvGraphicFramePr>
        <p:xfrm>
          <a:off x="381000" y="2286000"/>
          <a:ext cx="8305799" cy="2764422"/>
        </p:xfrm>
        <a:graphic>
          <a:graphicData uri="http://schemas.openxmlformats.org/drawingml/2006/table">
            <a:tbl>
              <a:tblPr firstRow="1" bandRow="1">
                <a:tableStyleId>{21E4AEA4-8DFA-4A89-87EB-49C32662AFE0}</a:tableStyleId>
              </a:tblPr>
              <a:tblGrid>
                <a:gridCol w="2971800"/>
                <a:gridCol w="1981200"/>
                <a:gridCol w="2286000"/>
                <a:gridCol w="1066799"/>
              </a:tblGrid>
              <a:tr h="201394">
                <a:tc>
                  <a:txBody>
                    <a:bodyPr/>
                    <a:lstStyle/>
                    <a:p>
                      <a:pPr algn="ctr"/>
                      <a:r>
                        <a:rPr lang="en-US" sz="1050" dirty="0" smtClean="0"/>
                        <a:t>Role</a:t>
                      </a:r>
                      <a:endParaRPr lang="en-US" sz="1050" dirty="0"/>
                    </a:p>
                  </a:txBody>
                  <a:tcPr anchor="ctr"/>
                </a:tc>
                <a:tc>
                  <a:txBody>
                    <a:bodyPr/>
                    <a:lstStyle/>
                    <a:p>
                      <a:pPr algn="ctr"/>
                      <a:r>
                        <a:rPr lang="en-US" sz="1050" dirty="0" smtClean="0"/>
                        <a:t>Meeting Role</a:t>
                      </a:r>
                      <a:endParaRPr lang="en-US" sz="1050" dirty="0"/>
                    </a:p>
                  </a:txBody>
                  <a:tcPr anchor="ctr"/>
                </a:tc>
                <a:tc>
                  <a:txBody>
                    <a:bodyPr/>
                    <a:lstStyle/>
                    <a:p>
                      <a:pPr algn="ctr"/>
                      <a:r>
                        <a:rPr lang="en-US" sz="1050" dirty="0" smtClean="0"/>
                        <a:t>Name</a:t>
                      </a:r>
                      <a:endParaRPr lang="en-US" sz="1050" dirty="0"/>
                    </a:p>
                  </a:txBody>
                  <a:tcPr anchor="ctr"/>
                </a:tc>
                <a:tc>
                  <a:txBody>
                    <a:bodyPr/>
                    <a:lstStyle/>
                    <a:p>
                      <a:pPr algn="ctr"/>
                      <a:r>
                        <a:rPr lang="en-US" sz="1050" dirty="0" smtClean="0"/>
                        <a:t>Org</a:t>
                      </a:r>
                      <a:endParaRPr lang="en-US" sz="1050" dirty="0"/>
                    </a:p>
                  </a:txBody>
                  <a:tcPr anchor="ctr"/>
                </a:tc>
              </a:tr>
              <a:tr h="173622">
                <a:tc>
                  <a:txBody>
                    <a:bodyPr/>
                    <a:lstStyle/>
                    <a:p>
                      <a:pPr marL="0" marR="0" algn="l" defTabSz="914400" rtl="0" eaLnBrk="1" latinLnBrk="0" hangingPunct="1">
                        <a:spcBef>
                          <a:spcPts val="0"/>
                        </a:spcBef>
                        <a:spcAft>
                          <a:spcPts val="0"/>
                        </a:spcAft>
                      </a:pPr>
                      <a:r>
                        <a:rPr lang="en-US" sz="1000" kern="1200" dirty="0"/>
                        <a:t>Business Owner (BO)</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Presenter </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r>
              <a:tr h="173622">
                <a:tc>
                  <a:txBody>
                    <a:bodyPr/>
                    <a:lstStyle/>
                    <a:p>
                      <a:pPr marL="0" marR="0" algn="l" defTabSz="914400" rtl="0" eaLnBrk="1" latinLnBrk="0" hangingPunct="1">
                        <a:spcBef>
                          <a:spcPts val="0"/>
                        </a:spcBef>
                        <a:spcAft>
                          <a:spcPts val="0"/>
                        </a:spcAft>
                      </a:pPr>
                      <a:r>
                        <a:rPr lang="en-US" sz="1000" kern="1200" dirty="0"/>
                        <a:t>Project </a:t>
                      </a:r>
                      <a:r>
                        <a:rPr lang="en-US" sz="1000" kern="1200" dirty="0" smtClean="0"/>
                        <a:t>Manager (PM)</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Presenter</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a:t>
                      </a:r>
                      <a:endParaRPr lang="en-US" sz="1000" i="1" kern="1200" dirty="0">
                        <a:solidFill>
                          <a:srgbClr val="663300"/>
                        </a:solidFill>
                        <a:latin typeface="+mn-lt"/>
                        <a:ea typeface="+mn-ea"/>
                        <a:cs typeface="+mn-cs"/>
                      </a:endParaRPr>
                    </a:p>
                  </a:txBody>
                  <a:tcPr marL="68580" marR="68580" marT="0" marB="0" anchor="ctr"/>
                </a:tc>
              </a:tr>
              <a:tr h="173622">
                <a:tc>
                  <a:txBody>
                    <a:bodyPr/>
                    <a:lstStyle/>
                    <a:p>
                      <a:pPr marL="0" marR="0" algn="l" defTabSz="914400" rtl="0" eaLnBrk="1" latinLnBrk="0" hangingPunct="1">
                        <a:spcBef>
                          <a:spcPts val="0"/>
                        </a:spcBef>
                        <a:spcAft>
                          <a:spcPts val="0"/>
                        </a:spcAft>
                      </a:pPr>
                      <a:r>
                        <a:rPr lang="en-US" sz="1000" kern="1200" dirty="0" smtClean="0">
                          <a:solidFill>
                            <a:schemeClr val="dk1"/>
                          </a:solidFill>
                          <a:latin typeface="+mn-lt"/>
                          <a:ea typeface="+mn-ea"/>
                          <a:cs typeface="+mn-cs"/>
                        </a:rPr>
                        <a:t>Project Consultant (PC)</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Contributor</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smtClean="0">
                          <a:solidFill>
                            <a:srgbClr val="663300"/>
                          </a:solidFill>
                          <a:latin typeface="+mn-lt"/>
                          <a:ea typeface="+mn-ea"/>
                          <a:cs typeface="+mn-cs"/>
                        </a:rPr>
                        <a:t>???</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DITG</a:t>
                      </a:r>
                      <a:endParaRPr lang="en-US" sz="1000" i="0" kern="1200" dirty="0">
                        <a:solidFill>
                          <a:schemeClr val="tx1"/>
                        </a:solidFill>
                        <a:latin typeface="+mn-lt"/>
                        <a:ea typeface="+mn-ea"/>
                        <a:cs typeface="+mn-cs"/>
                      </a:endParaRPr>
                    </a:p>
                  </a:txBody>
                  <a:tcPr marL="68580" marR="68580" marT="0" marB="0" anchor="ctr"/>
                </a:tc>
              </a:tr>
              <a:tr h="176898">
                <a:tc>
                  <a:txBody>
                    <a:bodyPr/>
                    <a:lstStyle/>
                    <a:p>
                      <a:pPr marL="0" marR="0" algn="l" defTabSz="914400" rtl="0" eaLnBrk="1" latinLnBrk="0" hangingPunct="1">
                        <a:spcBef>
                          <a:spcPts val="0"/>
                        </a:spcBef>
                        <a:spcAft>
                          <a:spcPts val="0"/>
                        </a:spcAft>
                      </a:pPr>
                      <a:r>
                        <a:rPr lang="en-US" sz="1000" kern="1200" dirty="0"/>
                        <a:t>Enterprise Architecture</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Required Reviewer</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r>
              <a:tr h="176898">
                <a:tc>
                  <a:txBody>
                    <a:bodyPr/>
                    <a:lstStyle/>
                    <a:p>
                      <a:pPr marL="0" marR="0" algn="l" defTabSz="914400" rtl="0" eaLnBrk="1" latinLnBrk="0" hangingPunct="1">
                        <a:spcBef>
                          <a:spcPts val="0"/>
                        </a:spcBef>
                        <a:spcAft>
                          <a:spcPts val="0"/>
                        </a:spcAft>
                      </a:pPr>
                      <a:r>
                        <a:rPr lang="en-US" sz="1000" kern="1200" dirty="0" smtClean="0">
                          <a:solidFill>
                            <a:schemeClr val="dk1"/>
                          </a:solidFill>
                          <a:latin typeface="+mn-lt"/>
                          <a:ea typeface="+mn-ea"/>
                          <a:cs typeface="+mn-cs"/>
                        </a:rPr>
                        <a:t>Security</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Required Reviewer</a:t>
                      </a:r>
                      <a:endParaRPr lang="en-US" sz="1000" i="0" kern="1200" dirty="0">
                        <a:solidFill>
                          <a:schemeClr val="tx1"/>
                        </a:solidFill>
                        <a:latin typeface="+mn-lt"/>
                        <a:ea typeface="+mn-ea"/>
                        <a:cs typeface="+mn-cs"/>
                      </a:endParaRPr>
                    </a:p>
                  </a:txBody>
                  <a:tcPr marL="68580" marR="68580" marT="0" marB="0"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i="1" kern="1200" dirty="0" smtClean="0">
                          <a:solidFill>
                            <a:srgbClr val="663300"/>
                          </a:solidFill>
                        </a:rPr>
                        <a:t>??? </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smtClean="0">
                          <a:solidFill>
                            <a:srgbClr val="663300"/>
                          </a:solidFill>
                        </a:rPr>
                        <a:t>??? </a:t>
                      </a:r>
                      <a:endParaRPr lang="en-US" sz="1000" i="1" kern="1200" dirty="0">
                        <a:solidFill>
                          <a:srgbClr val="663300"/>
                        </a:solidFill>
                        <a:latin typeface="+mn-lt"/>
                        <a:ea typeface="+mn-ea"/>
                        <a:cs typeface="+mn-cs"/>
                      </a:endParaRPr>
                    </a:p>
                  </a:txBody>
                  <a:tcPr marL="68580" marR="68580" marT="0" marB="0" anchor="ctr"/>
                </a:tc>
              </a:tr>
              <a:tr h="173622">
                <a:tc>
                  <a:txBody>
                    <a:bodyPr/>
                    <a:lstStyle/>
                    <a:p>
                      <a:pPr marL="0" marR="0" algn="l" defTabSz="914400" rtl="0" eaLnBrk="1" latinLnBrk="0" hangingPunct="1">
                        <a:spcBef>
                          <a:spcPts val="0"/>
                        </a:spcBef>
                        <a:spcAft>
                          <a:spcPts val="0"/>
                        </a:spcAft>
                      </a:pPr>
                      <a:r>
                        <a:rPr lang="en-US" sz="1000" kern="1200" dirty="0"/>
                        <a:t>Business Performance (BO)</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Presenter</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r>
              <a:tr h="172554">
                <a:tc>
                  <a:txBody>
                    <a:bodyPr/>
                    <a:lstStyle/>
                    <a:p>
                      <a:pPr marL="0" marR="0" algn="l" defTabSz="914400" rtl="0" eaLnBrk="1" latinLnBrk="0" hangingPunct="1">
                        <a:spcBef>
                          <a:spcPts val="0"/>
                        </a:spcBef>
                        <a:spcAft>
                          <a:spcPts val="0"/>
                        </a:spcAft>
                      </a:pPr>
                      <a:r>
                        <a:rPr lang="en-US" sz="1000" kern="1200" dirty="0"/>
                        <a:t>Acquisition</a:t>
                      </a:r>
                      <a:endParaRPr lang="en-US" sz="1000" kern="1200" dirty="0">
                        <a:solidFill>
                          <a:schemeClr val="dk1"/>
                        </a:solidFill>
                        <a:latin typeface="+mn-lt"/>
                        <a:ea typeface="+mn-ea"/>
                        <a:cs typeface="+mn-cs"/>
                      </a:endParaRPr>
                    </a:p>
                  </a:txBody>
                  <a:tcPr marL="68580" marR="68580" marT="0" marB="0"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i="0" kern="1200" dirty="0" smtClean="0">
                          <a:solidFill>
                            <a:schemeClr val="tx1"/>
                          </a:solidFill>
                          <a:latin typeface="+mn-lt"/>
                          <a:ea typeface="+mn-ea"/>
                          <a:cs typeface="+mn-cs"/>
                        </a:rPr>
                        <a:t>Invited Reviewer</a:t>
                      </a: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a:t>
                      </a:r>
                      <a:endParaRPr lang="en-US" sz="1000" i="1" kern="1200" dirty="0">
                        <a:solidFill>
                          <a:srgbClr val="663300"/>
                        </a:solidFill>
                        <a:latin typeface="+mn-lt"/>
                        <a:ea typeface="+mn-ea"/>
                        <a:cs typeface="+mn-cs"/>
                      </a:endParaRPr>
                    </a:p>
                  </a:txBody>
                  <a:tcPr marL="68580" marR="68580" marT="0" marB="0" anchor="ctr"/>
                </a:tc>
              </a:tr>
              <a:tr h="173622">
                <a:tc>
                  <a:txBody>
                    <a:bodyPr/>
                    <a:lstStyle/>
                    <a:p>
                      <a:pPr marL="0" marR="0" algn="l" defTabSz="914400" rtl="0" eaLnBrk="1" latinLnBrk="0" hangingPunct="1">
                        <a:spcBef>
                          <a:spcPts val="0"/>
                        </a:spcBef>
                        <a:spcAft>
                          <a:spcPts val="0"/>
                        </a:spcAft>
                      </a:pPr>
                      <a:r>
                        <a:rPr lang="en-US" sz="1000" kern="1200" dirty="0"/>
                        <a:t>Records Management</a:t>
                      </a:r>
                      <a:endParaRPr lang="en-US" sz="1000" kern="1200" dirty="0">
                        <a:solidFill>
                          <a:schemeClr val="dk1"/>
                        </a:solidFill>
                        <a:latin typeface="+mn-lt"/>
                        <a:ea typeface="+mn-ea"/>
                        <a:cs typeface="+mn-cs"/>
                      </a:endParaRPr>
                    </a:p>
                  </a:txBody>
                  <a:tcPr marL="68580" marR="68580" marT="0" marB="0"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i="0" kern="1200" dirty="0" smtClean="0">
                          <a:solidFill>
                            <a:schemeClr val="tx1"/>
                          </a:solidFill>
                          <a:latin typeface="+mn-lt"/>
                          <a:ea typeface="+mn-ea"/>
                          <a:cs typeface="+mn-cs"/>
                        </a:rPr>
                        <a:t>Invited</a:t>
                      </a:r>
                      <a:r>
                        <a:rPr lang="en-US" sz="1000" i="0" kern="1200" baseline="0" dirty="0" smtClean="0">
                          <a:solidFill>
                            <a:schemeClr val="tx1"/>
                          </a:solidFill>
                          <a:latin typeface="+mn-lt"/>
                          <a:ea typeface="+mn-ea"/>
                          <a:cs typeface="+mn-cs"/>
                        </a:rPr>
                        <a:t> </a:t>
                      </a:r>
                      <a:r>
                        <a:rPr lang="en-US" sz="1000" i="0" kern="1200" dirty="0" smtClean="0">
                          <a:solidFill>
                            <a:schemeClr val="tx1"/>
                          </a:solidFill>
                          <a:latin typeface="+mn-lt"/>
                          <a:ea typeface="+mn-ea"/>
                          <a:cs typeface="+mn-cs"/>
                        </a:rPr>
                        <a:t>Reviewer</a:t>
                      </a: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r>
              <a:tr h="173622">
                <a:tc>
                  <a:txBody>
                    <a:bodyPr/>
                    <a:lstStyle/>
                    <a:p>
                      <a:pPr marL="0" marR="0" algn="l" defTabSz="914400" rtl="0" eaLnBrk="1" latinLnBrk="0" hangingPunct="1">
                        <a:spcBef>
                          <a:spcPts val="0"/>
                        </a:spcBef>
                        <a:spcAft>
                          <a:spcPts val="0"/>
                        </a:spcAft>
                      </a:pPr>
                      <a:r>
                        <a:rPr lang="en-US" sz="1000" kern="1200" dirty="0"/>
                        <a:t>Budget &amp; Finance</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Invited</a:t>
                      </a:r>
                      <a:r>
                        <a:rPr lang="en-US" sz="1000" i="0" kern="1200" baseline="0" dirty="0" smtClean="0">
                          <a:solidFill>
                            <a:schemeClr val="tx1"/>
                          </a:solidFill>
                          <a:latin typeface="+mn-lt"/>
                          <a:ea typeface="+mn-ea"/>
                          <a:cs typeface="+mn-cs"/>
                        </a:rPr>
                        <a:t> </a:t>
                      </a:r>
                      <a:r>
                        <a:rPr lang="en-US" sz="1000" i="0" kern="1200" dirty="0" smtClean="0">
                          <a:solidFill>
                            <a:schemeClr val="tx1"/>
                          </a:solidFill>
                          <a:latin typeface="+mn-lt"/>
                          <a:ea typeface="+mn-ea"/>
                          <a:cs typeface="+mn-cs"/>
                        </a:rPr>
                        <a:t>Reviewer</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a:t>
                      </a:r>
                      <a:endParaRPr lang="en-US" sz="1000" i="1" kern="1200" dirty="0">
                        <a:solidFill>
                          <a:srgbClr val="663300"/>
                        </a:solidFill>
                        <a:latin typeface="+mn-lt"/>
                        <a:ea typeface="+mn-ea"/>
                        <a:cs typeface="+mn-cs"/>
                      </a:endParaRPr>
                    </a:p>
                  </a:txBody>
                  <a:tcPr marL="68580" marR="68580" marT="0" marB="0" anchor="ctr"/>
                </a:tc>
              </a:tr>
              <a:tr h="173622">
                <a:tc>
                  <a:txBody>
                    <a:bodyPr/>
                    <a:lstStyle/>
                    <a:p>
                      <a:pPr marL="0" marR="0" algn="l" defTabSz="914400" rtl="0" eaLnBrk="1" latinLnBrk="0" hangingPunct="1">
                        <a:spcBef>
                          <a:spcPts val="0"/>
                        </a:spcBef>
                        <a:spcAft>
                          <a:spcPts val="0"/>
                        </a:spcAft>
                      </a:pPr>
                      <a:r>
                        <a:rPr lang="en-US" sz="1000" kern="1200" dirty="0"/>
                        <a:t>Capital Planning &amp; Investment Control</a:t>
                      </a:r>
                      <a:endParaRPr lang="en-US" sz="1000" kern="1200" dirty="0">
                        <a:solidFill>
                          <a:schemeClr val="dk1"/>
                        </a:solidFill>
                        <a:latin typeface="+mn-lt"/>
                        <a:ea typeface="+mn-ea"/>
                        <a:cs typeface="+mn-cs"/>
                      </a:endParaRPr>
                    </a:p>
                  </a:txBody>
                  <a:tcPr marL="68580" marR="68580" marT="0" marB="0"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i="0" kern="1200" dirty="0" smtClean="0">
                          <a:solidFill>
                            <a:schemeClr val="tx1"/>
                          </a:solidFill>
                          <a:latin typeface="+mn-lt"/>
                          <a:ea typeface="+mn-ea"/>
                          <a:cs typeface="+mn-cs"/>
                        </a:rPr>
                        <a:t>Invited</a:t>
                      </a:r>
                      <a:r>
                        <a:rPr lang="en-US" sz="1000" i="0" kern="1200" baseline="0" dirty="0" smtClean="0">
                          <a:solidFill>
                            <a:schemeClr val="tx1"/>
                          </a:solidFill>
                          <a:latin typeface="+mn-lt"/>
                          <a:ea typeface="+mn-ea"/>
                          <a:cs typeface="+mn-cs"/>
                        </a:rPr>
                        <a:t> </a:t>
                      </a:r>
                      <a:r>
                        <a:rPr lang="en-US" sz="1000" i="0" kern="1200" dirty="0" smtClean="0">
                          <a:solidFill>
                            <a:schemeClr val="tx1"/>
                          </a:solidFill>
                          <a:latin typeface="+mn-lt"/>
                          <a:ea typeface="+mn-ea"/>
                          <a:cs typeface="+mn-cs"/>
                        </a:rPr>
                        <a:t>Reviewer</a:t>
                      </a: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r>
              <a:tr h="173622">
                <a:tc>
                  <a:txBody>
                    <a:bodyPr/>
                    <a:lstStyle/>
                    <a:p>
                      <a:pPr marL="0" marR="0" algn="l" defTabSz="914400" rtl="0" eaLnBrk="1" latinLnBrk="0" hangingPunct="1">
                        <a:spcBef>
                          <a:spcPts val="0"/>
                        </a:spcBef>
                        <a:spcAft>
                          <a:spcPts val="0"/>
                        </a:spcAft>
                      </a:pPr>
                      <a:r>
                        <a:rPr lang="en-US" sz="1000" kern="1200" dirty="0"/>
                        <a:t>Infrastructure</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Presenter</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r>
              <a:tr h="173622">
                <a:tc>
                  <a:txBody>
                    <a:bodyPr/>
                    <a:lstStyle/>
                    <a:p>
                      <a:pPr marL="0" marR="0" algn="l" defTabSz="914400" rtl="0" eaLnBrk="1" latinLnBrk="0" hangingPunct="1">
                        <a:spcBef>
                          <a:spcPts val="0"/>
                        </a:spcBef>
                        <a:spcAft>
                          <a:spcPts val="0"/>
                        </a:spcAft>
                      </a:pPr>
                      <a:r>
                        <a:rPr lang="en-US" sz="1000" kern="1200" dirty="0"/>
                        <a:t>Configuration Management</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Invited Reviewer</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 </a:t>
                      </a:r>
                      <a:endParaRPr lang="en-US" sz="1000" i="1" kern="1200" dirty="0">
                        <a:solidFill>
                          <a:srgbClr val="663300"/>
                        </a:solidFill>
                        <a:latin typeface="+mn-lt"/>
                        <a:ea typeface="+mn-ea"/>
                        <a:cs typeface="+mn-cs"/>
                      </a:endParaRPr>
                    </a:p>
                  </a:txBody>
                  <a:tcPr marL="68580" marR="68580" marT="0" marB="0" anchor="ctr"/>
                </a:tc>
              </a:tr>
              <a:tr h="250392">
                <a:tc>
                  <a:txBody>
                    <a:bodyPr/>
                    <a:lstStyle/>
                    <a:p>
                      <a:pPr marL="0" marR="0" algn="l" defTabSz="914400" rtl="0" eaLnBrk="1" latinLnBrk="0" hangingPunct="1">
                        <a:spcBef>
                          <a:spcPts val="0"/>
                        </a:spcBef>
                        <a:spcAft>
                          <a:spcPts val="0"/>
                        </a:spcAft>
                      </a:pPr>
                      <a:r>
                        <a:rPr lang="en-US" sz="1000" kern="1200" dirty="0" smtClean="0">
                          <a:solidFill>
                            <a:schemeClr val="dk1"/>
                          </a:solidFill>
                          <a:latin typeface="+mn-lt"/>
                          <a:ea typeface="+mn-ea"/>
                          <a:cs typeface="+mn-cs"/>
                        </a:rPr>
                        <a:t>Operational Performance Testing</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Required Reviewer</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smtClean="0">
                          <a:solidFill>
                            <a:srgbClr val="663300"/>
                          </a:solidFill>
                        </a:rPr>
                        <a:t>??? </a:t>
                      </a:r>
                      <a:endParaRPr lang="en-US" sz="1000" i="1" kern="1200" dirty="0">
                        <a:solidFill>
                          <a:srgbClr val="663300"/>
                        </a:solidFill>
                        <a:latin typeface="+mn-lt"/>
                        <a:ea typeface="+mn-ea"/>
                        <a:cs typeface="+mn-cs"/>
                      </a:endParaRPr>
                    </a:p>
                  </a:txBody>
                  <a:tcPr marL="68580" marR="68580" marT="0" marB="0"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i="0" kern="1200" dirty="0" smtClean="0">
                          <a:solidFill>
                            <a:schemeClr val="tx1"/>
                          </a:solidFill>
                          <a:latin typeface="+mn-lt"/>
                          <a:ea typeface="+mn-ea"/>
                          <a:cs typeface="+mn-cs"/>
                        </a:rPr>
                        <a:t>EDCG</a:t>
                      </a:r>
                      <a:endParaRPr lang="en-US" sz="1000" i="0" kern="1200" dirty="0">
                        <a:solidFill>
                          <a:schemeClr val="tx1"/>
                        </a:solidFill>
                        <a:latin typeface="+mn-lt"/>
                        <a:ea typeface="+mn-ea"/>
                        <a:cs typeface="+mn-cs"/>
                      </a:endParaRPr>
                    </a:p>
                  </a:txBody>
                  <a:tcPr marL="68580" marR="68580" marT="0" marB="0" anchor="ctr"/>
                </a:tc>
              </a:tr>
              <a:tr h="173622">
                <a:tc>
                  <a:txBody>
                    <a:bodyPr/>
                    <a:lstStyle/>
                    <a:p>
                      <a:pPr marL="0" marR="0" algn="l" defTabSz="914400" rtl="0" eaLnBrk="1" latinLnBrk="0" hangingPunct="1">
                        <a:spcBef>
                          <a:spcPts val="0"/>
                        </a:spcBef>
                        <a:spcAft>
                          <a:spcPts val="0"/>
                        </a:spcAft>
                      </a:pPr>
                      <a:r>
                        <a:rPr lang="en-US" sz="1000" kern="1200" dirty="0" smtClean="0">
                          <a:solidFill>
                            <a:schemeClr val="dk1"/>
                          </a:solidFill>
                          <a:latin typeface="+mn-lt"/>
                          <a:ea typeface="+mn-ea"/>
                          <a:cs typeface="+mn-cs"/>
                        </a:rPr>
                        <a:t>Technical</a:t>
                      </a:r>
                      <a:r>
                        <a:rPr lang="en-US" sz="1000" kern="1200" baseline="0" dirty="0" smtClean="0">
                          <a:solidFill>
                            <a:schemeClr val="dk1"/>
                          </a:solidFill>
                          <a:latin typeface="+mn-lt"/>
                          <a:ea typeface="+mn-ea"/>
                          <a:cs typeface="+mn-cs"/>
                        </a:rPr>
                        <a:t> Review </a:t>
                      </a:r>
                      <a:r>
                        <a:rPr lang="en-US" sz="1000" kern="1200" dirty="0" smtClean="0">
                          <a:solidFill>
                            <a:schemeClr val="dk1"/>
                          </a:solidFill>
                          <a:latin typeface="+mn-lt"/>
                          <a:ea typeface="+mn-ea"/>
                          <a:cs typeface="+mn-cs"/>
                        </a:rPr>
                        <a:t>Board (TRB)</a:t>
                      </a:r>
                      <a:endParaRPr lang="en-US" sz="1000" kern="1200" dirty="0">
                        <a:solidFill>
                          <a:schemeClr val="dk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0" kern="1200" dirty="0" smtClean="0">
                          <a:solidFill>
                            <a:schemeClr val="tx1"/>
                          </a:solidFill>
                          <a:latin typeface="+mn-lt"/>
                          <a:ea typeface="+mn-ea"/>
                          <a:cs typeface="+mn-cs"/>
                        </a:rPr>
                        <a:t>Decision Maker</a:t>
                      </a:r>
                      <a:endParaRPr lang="en-US" sz="1000" i="0" kern="1200" dirty="0">
                        <a:solidFill>
                          <a:schemeClr val="tx1"/>
                        </a:solidFill>
                        <a:latin typeface="+mn-lt"/>
                        <a:ea typeface="+mn-ea"/>
                        <a:cs typeface="+mn-cs"/>
                      </a:endParaRPr>
                    </a:p>
                  </a:txBody>
                  <a:tcPr marL="68580" marR="68580" marT="0" marB="0" anchor="ctr"/>
                </a:tc>
                <a:tc>
                  <a:txBody>
                    <a:bodyPr/>
                    <a:lstStyle/>
                    <a:p>
                      <a:pPr marL="0" marR="0" algn="ctr" defTabSz="914400" rtl="0" eaLnBrk="1" latinLnBrk="0" hangingPunct="1">
                        <a:spcBef>
                          <a:spcPts val="0"/>
                        </a:spcBef>
                        <a:spcAft>
                          <a:spcPts val="0"/>
                        </a:spcAft>
                      </a:pPr>
                      <a:r>
                        <a:rPr lang="en-US" sz="1000" i="1" kern="1200" dirty="0">
                          <a:solidFill>
                            <a:srgbClr val="663300"/>
                          </a:solidFill>
                        </a:rPr>
                        <a:t>???</a:t>
                      </a:r>
                      <a:endParaRPr lang="en-US" sz="1000" i="1" kern="1200" dirty="0">
                        <a:solidFill>
                          <a:srgbClr val="663300"/>
                        </a:solidFill>
                        <a:latin typeface="+mn-lt"/>
                        <a:ea typeface="+mn-ea"/>
                        <a:cs typeface="+mn-cs"/>
                      </a:endParaRPr>
                    </a:p>
                  </a:txBody>
                  <a:tcPr marL="68580" marR="68580" marT="0" marB="0" anchor="ct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000" i="1" kern="1200" dirty="0" smtClean="0">
                          <a:solidFill>
                            <a:srgbClr val="663300"/>
                          </a:solidFill>
                        </a:rPr>
                        <a:t>??? </a:t>
                      </a:r>
                      <a:endParaRPr lang="en-US" sz="1000" i="1" kern="1200" dirty="0" smtClean="0">
                        <a:solidFill>
                          <a:srgbClr val="663300"/>
                        </a:solidFill>
                        <a:latin typeface="+mn-lt"/>
                        <a:ea typeface="+mn-ea"/>
                        <a:cs typeface="+mn-cs"/>
                      </a:endParaRPr>
                    </a:p>
                  </a:txBody>
                  <a:tcPr marL="68580" marR="68580" marT="0" marB="0" anchor="ctr"/>
                </a:tc>
              </a:tr>
            </a:tbl>
          </a:graphicData>
        </a:graphic>
      </p:graphicFrame>
      <p:sp>
        <p:nvSpPr>
          <p:cNvPr id="10" name="Content Placeholder 2"/>
          <p:cNvSpPr>
            <a:spLocks noGrp="1"/>
          </p:cNvSpPr>
          <p:nvPr>
            <p:ph idx="1"/>
          </p:nvPr>
        </p:nvSpPr>
        <p:spPr>
          <a:xfrm>
            <a:off x="457200" y="1600200"/>
            <a:ext cx="8229600" cy="4525963"/>
          </a:xfrm>
        </p:spPr>
        <p:txBody>
          <a:bodyPr>
            <a:normAutofit fontScale="47500" lnSpcReduction="20000"/>
          </a:bodyPr>
          <a:lstStyle/>
          <a:p>
            <a:pPr indent="0" algn="ctr" eaLnBrk="1" hangingPunct="1">
              <a:buNone/>
              <a:defRPr/>
            </a:pPr>
            <a:r>
              <a:rPr lang="en-US" sz="5800" dirty="0" smtClean="0"/>
              <a:t>Stakeholders</a:t>
            </a: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endParaRPr lang="en-US" i="1" dirty="0" smtClean="0">
              <a:solidFill>
                <a:srgbClr val="663300"/>
              </a:solidFill>
            </a:endParaRPr>
          </a:p>
          <a:p>
            <a:pPr indent="0" eaLnBrk="1" hangingPunct="1">
              <a:buNone/>
              <a:defRPr/>
            </a:pPr>
            <a:r>
              <a:rPr lang="en-US" i="1" dirty="0" smtClean="0">
                <a:solidFill>
                  <a:srgbClr val="663300"/>
                </a:solidFill>
              </a:rPr>
              <a:t>[Delete this note after completing the table.  Identify the individuals consulted during the Implementation phase indicating their organization and meeting role. These are the individuals representing the areas being evaluated against the baselines. Roles are defined in the Project Charter with additional information provided in the notes section.</a:t>
            </a:r>
            <a:r>
              <a:rPr lang="en-US" i="1" dirty="0">
                <a:solidFill>
                  <a:srgbClr val="663300"/>
                </a:solidFill>
              </a:rPr>
              <a:t>]</a:t>
            </a:r>
            <a:endParaRPr lang="en-US" i="1" dirty="0" smtClean="0">
              <a:solidFill>
                <a:srgbClr val="663300"/>
              </a:solidFil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Slide Master)] - AOA</a:t>
            </a:r>
            <a:endParaRPr lang="en-US" dirty="0"/>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pPr>
                <a:defRPr/>
              </a:pPr>
              <a:t>8</a:t>
            </a:fld>
            <a:endParaRPr lang="en-US" dirty="0"/>
          </a:p>
        </p:txBody>
      </p:sp>
      <p:sp>
        <p:nvSpPr>
          <p:cNvPr id="6" name="Rectangle 3"/>
          <p:cNvSpPr>
            <a:spLocks noGrp="1" noChangeArrowheads="1"/>
          </p:cNvSpPr>
          <p:nvPr>
            <p:ph type="title"/>
          </p:nvPr>
        </p:nvSpPr>
        <p:spPr>
          <a:xfrm>
            <a:off x="457200" y="274638"/>
            <a:ext cx="8229600" cy="1143000"/>
          </a:xfrm>
          <a:noFill/>
        </p:spPr>
        <p:txBody>
          <a:bodyPr/>
          <a:lstStyle/>
          <a:p>
            <a:pPr algn="l" eaLnBrk="1" hangingPunct="1"/>
            <a:r>
              <a:rPr lang="en-US" sz="4000" dirty="0" smtClean="0"/>
              <a:t>Business Case</a:t>
            </a:r>
            <a:endParaRPr lang="en-US" sz="2400" dirty="0" smtClean="0"/>
          </a:p>
        </p:txBody>
      </p:sp>
      <p:sp>
        <p:nvSpPr>
          <p:cNvPr id="7" name="Rectangle 2"/>
          <p:cNvSpPr>
            <a:spLocks noGrp="1" noChangeArrowheads="1"/>
          </p:cNvSpPr>
          <p:nvPr>
            <p:ph idx="1"/>
          </p:nvPr>
        </p:nvSpPr>
        <p:spPr>
          <a:xfrm>
            <a:off x="457200" y="1600200"/>
            <a:ext cx="8229600" cy="4525963"/>
          </a:xfrm>
        </p:spPr>
        <p:txBody>
          <a:bodyPr/>
          <a:lstStyle/>
          <a:p>
            <a:pPr indent="0" eaLnBrk="1" hangingPunct="1">
              <a:buNone/>
              <a:defRPr/>
            </a:pPr>
            <a:endParaRPr lang="en-US" sz="2000" i="1" dirty="0" smtClean="0">
              <a:solidFill>
                <a:srgbClr val="663300"/>
              </a:solidFill>
            </a:endParaRPr>
          </a:p>
          <a:p>
            <a:pPr indent="0" eaLnBrk="1" hangingPunct="1">
              <a:buNone/>
              <a:defRPr/>
            </a:pPr>
            <a:endParaRPr lang="en-US" sz="2000" i="1" dirty="0" smtClean="0">
              <a:solidFill>
                <a:srgbClr val="663300"/>
              </a:solidFill>
            </a:endParaRPr>
          </a:p>
          <a:p>
            <a:pPr indent="0" eaLnBrk="1" hangingPunct="1">
              <a:buNone/>
              <a:defRPr/>
            </a:pPr>
            <a:endParaRPr lang="en-US" sz="2000" i="1" dirty="0" smtClean="0">
              <a:solidFill>
                <a:srgbClr val="663300"/>
              </a:solidFill>
            </a:endParaRPr>
          </a:p>
          <a:p>
            <a:pPr indent="0" eaLnBrk="1" hangingPunct="1">
              <a:buNone/>
              <a:defRPr/>
            </a:pPr>
            <a:endParaRPr lang="en-US" sz="2000" i="1" dirty="0" smtClean="0">
              <a:solidFill>
                <a:srgbClr val="663300"/>
              </a:solidFill>
            </a:endParaRPr>
          </a:p>
          <a:p>
            <a:pPr indent="0" eaLnBrk="1" hangingPunct="1">
              <a:buNone/>
              <a:defRPr/>
            </a:pPr>
            <a:endParaRPr lang="en-US" sz="2000" i="1" dirty="0" smtClean="0">
              <a:solidFill>
                <a:srgbClr val="663300"/>
              </a:solidFill>
            </a:endParaRPr>
          </a:p>
          <a:p>
            <a:pPr indent="0" eaLnBrk="1" hangingPunct="1">
              <a:buNone/>
              <a:defRPr/>
            </a:pPr>
            <a:r>
              <a:rPr lang="en-US" sz="2000" i="1" dirty="0" smtClean="0">
                <a:solidFill>
                  <a:srgbClr val="663300"/>
                </a:solidFill>
              </a:rPr>
              <a:t>[Insert Business Case Summary from Project Prospectus]</a:t>
            </a:r>
          </a:p>
        </p:txBody>
      </p:sp>
    </p:spTree>
  </p:cSld>
  <p:clrMapOvr>
    <a:masterClrMapping/>
  </p:clrMapOvr>
</p:sld>
</file>

<file path=ppt/theme/theme1.xml><?xml version="1.0" encoding="utf-8"?>
<a:theme xmlns:a="http://schemas.openxmlformats.org/drawingml/2006/main" name="Reviews">
  <a:themeElements>
    <a:clrScheme name="Review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Reviews">
      <a:majorFont>
        <a:latin typeface="Arial Rounded MT Bold"/>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Review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Reviews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Reviews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Reviews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Reviews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Reviews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Reviews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Reviews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Reviews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Reviews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Reviews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Reviews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4BFC43763DA53C49B3EEDA8C0B5F3A77" ma:contentTypeVersion="1" ma:contentTypeDescription="Create a new document." ma:contentTypeScope="" ma:versionID="27f8ecdecfcbf824340689357ce02e25">
  <xsd:schema xmlns:xsd="http://www.w3.org/2001/XMLSchema" xmlns:p="http://schemas.microsoft.com/office/2006/metadata/properties" targetNamespace="http://schemas.microsoft.com/office/2006/metadata/properties" ma:root="true" ma:fieldsID="5e6ce196073591c823a1ee9ed1d72f87">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2.xml><?xml version="1.0" encoding="utf-8"?>
<p:properties xmlns:p="http://schemas.microsoft.com/office/2006/metadata/properties" xmlns:xsi="http://www.w3.org/2001/XMLSchema-instanc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5846A28-4A23-4549-8713-9CFF6974737C}">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customXml/itemProps2.xml><?xml version="1.0" encoding="utf-8"?>
<ds:datastoreItem xmlns:ds="http://schemas.openxmlformats.org/officeDocument/2006/customXml" ds:itemID="{6E695938-71DC-499F-9FCA-86B847D47AE5}">
  <ds:schemaRefs>
    <ds:schemaRef ds:uri="http://schemas.microsoft.com/office/2006/documentManagement/types"/>
    <ds:schemaRef ds:uri="http://purl.org/dc/elements/1.1/"/>
    <ds:schemaRef ds:uri="http://purl.org/dc/terms/"/>
    <ds:schemaRef ds:uri="http://purl.org/dc/dcmitype/"/>
    <ds:schemaRef ds:uri="http://www.w3.org/XML/1998/namespace"/>
    <ds:schemaRef ds:uri="http://schemas.microsoft.com/office/2006/metadata/properties"/>
    <ds:schemaRef ds:uri="http://schemas.openxmlformats.org/package/2006/metadata/core-properties"/>
  </ds:schemaRefs>
</ds:datastoreItem>
</file>

<file path=customXml/itemProps3.xml><?xml version="1.0" encoding="utf-8"?>
<ds:datastoreItem xmlns:ds="http://schemas.openxmlformats.org/officeDocument/2006/customXml" ds:itemID="{41D2AE22-33CC-4813-9C00-3F9F62915389}">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4813</TotalTime>
  <Words>4091</Words>
  <Application>Microsoft Office PowerPoint</Application>
  <PresentationFormat>On-screen Show (4:3)</PresentationFormat>
  <Paragraphs>544</Paragraphs>
  <Slides>18</Slides>
  <Notes>18</Notes>
  <HiddenSlides>0</HiddenSlides>
  <MMClips>0</MMClips>
  <ScaleCrop>false</ScaleCrop>
  <HeadingPairs>
    <vt:vector size="6" baseType="variant">
      <vt:variant>
        <vt:lpstr>Theme</vt:lpstr>
      </vt:variant>
      <vt:variant>
        <vt:i4>2</vt:i4>
      </vt:variant>
      <vt:variant>
        <vt:lpstr>Embedded OLE Servers</vt:lpstr>
      </vt:variant>
      <vt:variant>
        <vt:i4>1</vt:i4>
      </vt:variant>
      <vt:variant>
        <vt:lpstr>Slide Titles</vt:lpstr>
      </vt:variant>
      <vt:variant>
        <vt:i4>18</vt:i4>
      </vt:variant>
    </vt:vector>
  </HeadingPairs>
  <TitlesOfParts>
    <vt:vector size="21" baseType="lpstr">
      <vt:lpstr>Reviews</vt:lpstr>
      <vt:lpstr>Office Theme</vt:lpstr>
      <vt:lpstr>Worksheet</vt:lpstr>
      <vt:lpstr>Slide 0</vt:lpstr>
      <vt:lpstr>AOA Checklist</vt:lpstr>
      <vt:lpstr>AOA Checklist - continued</vt:lpstr>
      <vt:lpstr>AOA Roles and Responsibility</vt:lpstr>
      <vt:lpstr>Annual Operational Analysis for</vt:lpstr>
      <vt:lpstr>Slide 5</vt:lpstr>
      <vt:lpstr>ILC Context</vt:lpstr>
      <vt:lpstr>AOA Key Participants</vt:lpstr>
      <vt:lpstr>Business Case</vt:lpstr>
      <vt:lpstr>System Summary</vt:lpstr>
      <vt:lpstr>System/Project Performance Cost &amp; Schedule</vt:lpstr>
      <vt:lpstr>System Performance Technical</vt:lpstr>
      <vt:lpstr>System Performance People – Resource Analysis</vt:lpstr>
      <vt:lpstr>System Performance Process</vt:lpstr>
      <vt:lpstr>Business Risks</vt:lpstr>
      <vt:lpstr>Lessons Learned</vt:lpstr>
      <vt:lpstr>Set Next Stage Gate</vt:lpstr>
      <vt:lpstr>Conclusion of Annual Operational Analysis for</vt:lpstr>
    </vt:vector>
  </TitlesOfParts>
  <Company>CMS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Annual Operational Analysis Review (OAR) Template</dc:title>
  <dc:creator>Celia Shaunessy</dc:creator>
  <cp:lastModifiedBy>CMS</cp:lastModifiedBy>
  <cp:revision>435</cp:revision>
  <dcterms:created xsi:type="dcterms:W3CDTF">2008-12-23T20:23:57Z</dcterms:created>
  <dcterms:modified xsi:type="dcterms:W3CDTF">2010-11-24T17:54:42Z</dcterms:modified>
  <cp:contentStatus> Version 1.0 – November, 2010 </cp:contentStatus>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0x0101004BFC43763DA53C49B3EEDA8C0B5F3A77</vt:lpwstr>
  </property>
  <property fmtid="{D5CDD505-2E9C-101B-9397-08002B2CF9AE}" pid="3" name="_AdHocReviewCycleID">
    <vt:i4>-1301281545</vt:i4>
  </property>
  <property fmtid="{D5CDD505-2E9C-101B-9397-08002B2CF9AE}" pid="4" name="_NewReviewCycle">
    <vt:lpwstr/>
  </property>
  <property fmtid="{D5CDD505-2E9C-101B-9397-08002B2CF9AE}" pid="5" name="_EmailSubject">
    <vt:lpwstr>Revised CR078 Annual Operational Analysis</vt:lpwstr>
  </property>
  <property fmtid="{D5CDD505-2E9C-101B-9397-08002B2CF9AE}" pid="6" name="_AuthorEmail">
    <vt:lpwstr>Celia.Shaunessy@CMS.hhs.gov</vt:lpwstr>
  </property>
  <property fmtid="{D5CDD505-2E9C-101B-9397-08002B2CF9AE}" pid="7" name="_AuthorEmailDisplayName">
    <vt:lpwstr>Shaunessy, Celia (CMS/OIS)</vt:lpwstr>
  </property>
  <property fmtid="{D5CDD505-2E9C-101B-9397-08002B2CF9AE}" pid="8" name="_PreviousAdHocReviewCycleID">
    <vt:i4>-1816863187</vt:i4>
  </property>
</Properties>
</file>