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310" r:id="rId3"/>
    <p:sldId id="313" r:id="rId4"/>
    <p:sldId id="347" r:id="rId5"/>
    <p:sldId id="343" r:id="rId6"/>
    <p:sldId id="344" r:id="rId7"/>
    <p:sldId id="349" r:id="rId8"/>
    <p:sldId id="352" r:id="rId9"/>
    <p:sldId id="311" r:id="rId10"/>
    <p:sldId id="334" r:id="rId11"/>
    <p:sldId id="335" r:id="rId12"/>
    <p:sldId id="317" r:id="rId13"/>
    <p:sldId id="303" r:id="rId14"/>
    <p:sldId id="354" r:id="rId15"/>
    <p:sldId id="340" r:id="rId16"/>
    <p:sldId id="338" r:id="rId17"/>
    <p:sldId id="350" r:id="rId18"/>
    <p:sldId id="267" r:id="rId19"/>
    <p:sldId id="305" r:id="rId20"/>
    <p:sldId id="315" r:id="rId21"/>
    <p:sldId id="293" r:id="rId22"/>
    <p:sldId id="337" r:id="rId23"/>
    <p:sldId id="355" r:id="rId24"/>
    <p:sldId id="356" r:id="rId25"/>
    <p:sldId id="348" r:id="rId26"/>
    <p:sldId id="263" r:id="rId27"/>
    <p:sldId id="330" r:id="rId28"/>
    <p:sldId id="353" r:id="rId29"/>
    <p:sldId id="325" r:id="rId30"/>
    <p:sldId id="299" r:id="rId31"/>
    <p:sldId id="342" r:id="rId32"/>
    <p:sldId id="326" r:id="rId33"/>
    <p:sldId id="346" r:id="rId34"/>
    <p:sldId id="276" r:id="rId35"/>
  </p:sldIdLst>
  <p:sldSz cx="9144000" cy="6858000" type="screen4x3"/>
  <p:notesSz cx="6950075" cy="9236075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ly Doering" initials="HD" lastIdx="11" clrIdx="0">
    <p:extLst/>
  </p:cmAuthor>
  <p:cmAuthor id="2" name="Farley Green" initials="FG" lastIdx="38" clrIdx="1">
    <p:extLst/>
  </p:cmAuthor>
  <p:cmAuthor id="3" name="Sarah" initials="SP" lastIdx="1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74"/>
    <a:srgbClr val="00529B"/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>
      <p:cViewPr varScale="1">
        <p:scale>
          <a:sx n="90" d="100"/>
          <a:sy n="90" d="100"/>
        </p:scale>
        <p:origin x="2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37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20" d="100"/>
          <a:sy n="120" d="100"/>
        </p:scale>
        <p:origin x="894" y="-32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Medicaid is the Primary Payer for LTSS (2013)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Nationally, Medicaid is the Primary Payer for LTSS (2013)</c:v>
                </c:pt>
              </c:strCache>
            </c:strRef>
          </c:tx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1.6782044322568334E-3"/>
                  <c:y val="0.1897858122652193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103839890311501E-2"/>
                  <c:y val="1.054365623695663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747431025797842E-2"/>
                  <c:y val="-5.00823671255440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0346132967705008E-3"/>
                  <c:y val="-5.271828118478317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Medicaid</c:v>
                </c:pt>
                <c:pt idx="1">
                  <c:v>Other Public</c:v>
                </c:pt>
                <c:pt idx="2">
                  <c:v>Out-of-Pocket</c:v>
                </c:pt>
                <c:pt idx="3">
                  <c:v>Private Insurance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0.51</c:v>
                </c:pt>
                <c:pt idx="1">
                  <c:v>0.21</c:v>
                </c:pt>
                <c:pt idx="2">
                  <c:v>0.19</c:v>
                </c:pt>
                <c:pt idx="3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4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40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2400"/>
            </a:pPr>
            <a:endParaRPr lang="en-US"/>
          </a:p>
        </c:txPr>
      </c:legendEntry>
      <c:layout>
        <c:manualLayout>
          <c:xMode val="edge"/>
          <c:yMode val="edge"/>
          <c:x val="0.66159972260734301"/>
          <c:y val="0.26897053857535691"/>
          <c:w val="0.33000925523137287"/>
          <c:h val="0.5047870897495528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B278A24-FD48-41DF-913E-EC30DA464F6A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8A917CC-E0CD-4961-B33C-A0175428C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83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A53E700-181D-4F15-96D1-788D19EFB5AF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9E40202-4DDB-4CB9-8BA5-78E898626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13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sus.gov/prod/2014pubs/p25-1140.pdf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factfinder.census.gov/faces/tableservices/jsf/pages/productview.xhtml?pid=ACS_13_1YR_B18101C&amp;prodType=table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40202-4DDB-4CB9-8BA5-78E8986269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91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40202-4DDB-4CB9-8BA5-78E89862696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40202-4DDB-4CB9-8BA5-78E89862696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8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greatest need that we have met was just the fact that they could see their family, that they could see the desert, that</a:t>
            </a:r>
            <a:r>
              <a:rPr lang="en-US" baseline="0" dirty="0" smtClean="0"/>
              <a:t> </a:t>
            </a:r>
            <a:r>
              <a:rPr lang="en-US" dirty="0" smtClean="0"/>
              <a:t>they could eat their own food, tribal food, that they could hear their own language—because that</a:t>
            </a:r>
            <a:r>
              <a:rPr lang="en-US" baseline="0" dirty="0" smtClean="0"/>
              <a:t> was what was not happening when they were off-reservation. —Frances Stout, Chairperson, Tohono O’odham Nursing Care Authority, Tohono O’odham 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40202-4DDB-4CB9-8BA5-78E89862696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89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U.S. Census Bureau. “An Aging Nation: The Older Population in the United States.” Page 12. </a:t>
            </a:r>
            <a:r>
              <a:rPr lang="en-US" i="1" dirty="0"/>
              <a:t>Current Population Reports</a:t>
            </a:r>
            <a:r>
              <a:rPr lang="en-US" dirty="0"/>
              <a:t>. 2014. Retrieved from </a:t>
            </a:r>
            <a:r>
              <a:rPr lang="en-US" u="sng" dirty="0">
                <a:hlinkClick r:id="rId3"/>
              </a:rPr>
              <a:t>http://www.census.gov/prod/2014pubs/p25-1140.pdf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U.S. Census Bureau, “Age by Disability Status (American Indian and Alaska Native Alone,” 2013 American Community Survey, retrieved from </a:t>
            </a:r>
            <a:r>
              <a:rPr lang="en-US" u="sng" dirty="0">
                <a:hlinkClick r:id="rId4"/>
              </a:rPr>
              <a:t>http://factfinder.census.gov/faces/tableservices/jsf/pages/productview.xhtml?pid=ACS_13_1YR_B18101C&amp;prodType=table</a:t>
            </a:r>
            <a:endParaRPr lang="en-US" dirty="0"/>
          </a:p>
          <a:p>
            <a:r>
              <a:rPr lang="en-US" dirty="0"/>
              <a:t>Kaiser Family Foundation Analysis of the American Community Survey. 2013. Retrieved from http://kff.org/report-section/the-role-of-medicare-and-the-indian-health-service-for-american-indians-and-alaska-natives-health-access-and-coverage-report/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40202-4DDB-4CB9-8BA5-78E8986269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76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40202-4DDB-4CB9-8BA5-78E8986269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55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40202-4DDB-4CB9-8BA5-78E8986269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47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Estimates by Kaiser Commission on Medicaid and the Uninsured. Accessed online here: http://kff.org/medicaid/report/medicaid-and-long-term-services-and-supports-a-primer/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40202-4DDB-4CB9-8BA5-78E89862696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7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40202-4DDB-4CB9-8BA5-78E89862696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20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40202-4DDB-4CB9-8BA5-78E89862696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37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40202-4DDB-4CB9-8BA5-78E89862696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14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40202-4DDB-4CB9-8BA5-78E89862696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8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720228"/>
          </a:xfrm>
        </p:spPr>
        <p:txBody>
          <a:bodyPr anchor="b"/>
          <a:lstStyle>
            <a:lvl1pPr algn="l">
              <a:defRPr sz="6000">
                <a:solidFill>
                  <a:srgbClr val="00529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39429"/>
            <a:ext cx="6858000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F7E0F67-D824-4910-BA1D-52D958659E87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C19023-2FED-4A06-A4A8-000C48B52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5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95" y="6179092"/>
            <a:ext cx="1246533" cy="433064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47530" y="106018"/>
            <a:ext cx="7567820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947530" y="1358348"/>
            <a:ext cx="7567820" cy="4818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29096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408" y="1709739"/>
            <a:ext cx="7543179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408" y="4589464"/>
            <a:ext cx="754318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F7E0F67-D824-4910-BA1D-52D958659E87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95" y="6179092"/>
            <a:ext cx="1246533" cy="43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72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529" y="1378226"/>
            <a:ext cx="3677479" cy="47987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0417" y="1378226"/>
            <a:ext cx="3684933" cy="47987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F7E0F67-D824-4910-BA1D-52D958659E87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95" y="6179092"/>
            <a:ext cx="1246533" cy="43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81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7530" y="1444487"/>
            <a:ext cx="3550652" cy="7421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7530" y="2186609"/>
            <a:ext cx="3550652" cy="400305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8403" y="1444487"/>
            <a:ext cx="3568138" cy="7421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8403" y="2186609"/>
            <a:ext cx="3568138" cy="400305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F7E0F67-D824-4910-BA1D-52D958659E87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47530" y="106018"/>
            <a:ext cx="7567820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95" y="6179092"/>
            <a:ext cx="1246533" cy="43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7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F7E0F67-D824-4910-BA1D-52D958659E87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95" y="6179092"/>
            <a:ext cx="1246533" cy="43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20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F7E0F67-D824-4910-BA1D-52D958659E87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95" y="6179092"/>
            <a:ext cx="1246533" cy="43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52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F7E0F67-D824-4910-BA1D-52D958659E87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95" y="6179092"/>
            <a:ext cx="1246533" cy="43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51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7530" y="106018"/>
            <a:ext cx="7567820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7530" y="1358348"/>
            <a:ext cx="7567820" cy="4818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452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529B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rgbClr val="003D74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800" kern="1200">
          <a:solidFill>
            <a:srgbClr val="00529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50000"/>
          </a:schemeClr>
        </a:buClr>
        <a:buSzPct val="86000"/>
        <a:buFont typeface="Symbol" panose="05050102010706020507" pitchFamily="18" charset="2"/>
        <a:buChar char=""/>
        <a:defRPr sz="24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29B"/>
        </a:buClr>
        <a:buFont typeface="Franklin Gothic Book" panose="020B0503020102020204" pitchFamily="34" charset="0"/>
        <a:buChar char="–"/>
        <a:defRPr sz="2000" i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i="1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aid.gov/Medicaid-CHIP-Program-Information/By-Topics/Long-Term-Services-and-Supports/Balancing/Money-Follows-the-Person.html" TargetMode="External"/><Relationship Id="rId2" Type="http://schemas.openxmlformats.org/officeDocument/2006/relationships/hyperlink" Target="http://www.cms.gov/Outreach-and-Education/American-Indian-Alaska-Native/AIAN/LTSS-Roadmap/Resources/Program-Profiles/Cherokee-Nation-PACE-Model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dicare.gov/sign-up-change-plans/medicare-health-plans/medicare-advantage-plans/special-needs-plans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5_kMdsi7Jg" TargetMode="External"/><Relationship Id="rId4" Type="http://schemas.openxmlformats.org/officeDocument/2006/relationships/image" Target="../media/image13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go.cms.gov/aian-ltss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iSyHm4-Uyw?list=PLaV7m2-zFKpiIz1uUDzNIIa4ZToVq1Sj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go.cms.gov/aian-lts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public-dc2.govdelivery.com/accounts/USCMS/subscriber/new?topic_id=USCMS_11962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twitter.com/CMSGov" TargetMode="External"/><Relationship Id="rId4" Type="http://schemas.openxmlformats.org/officeDocument/2006/relationships/hyperlink" Target="https://www.linkedin.com/groups/Tribal-Affairs-Group-8271926/about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go.cms.gove/aian-ltss" TargetMode="External"/><Relationship Id="rId2" Type="http://schemas.openxmlformats.org/officeDocument/2006/relationships/hyperlink" Target="mailto:TribalAffairs@cms.hhs.go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276" y="918173"/>
            <a:ext cx="8338625" cy="1290455"/>
          </a:xfrm>
        </p:spPr>
        <p:txBody>
          <a:bodyPr>
            <a:noAutofit/>
          </a:bodyPr>
          <a:lstStyle/>
          <a:p>
            <a:r>
              <a:rPr lang="en-US" sz="5400" dirty="0" smtClean="0"/>
              <a:t>LTSS in Indian Country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275" y="2383568"/>
            <a:ext cx="7695433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 smtClean="0"/>
              <a:t>How tribes can build </a:t>
            </a:r>
            <a:br>
              <a:rPr lang="en-US" sz="2800" b="1" dirty="0" smtClean="0"/>
            </a:br>
            <a:r>
              <a:rPr lang="en-US" sz="2800" b="1" dirty="0" smtClean="0"/>
              <a:t>Long-Term Services and </a:t>
            </a:r>
            <a:r>
              <a:rPr lang="en-US" sz="2800" dirty="0"/>
              <a:t>Supports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for </a:t>
            </a:r>
            <a:r>
              <a:rPr lang="en-US" sz="2800" dirty="0"/>
              <a:t>elders and people with disabilities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36" y="5300742"/>
            <a:ext cx="2621050" cy="91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7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LTSS Health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Caregiver and client training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Case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Dietary management by dieticians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Disease prevention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Durable medical equipment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promotion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Hospice </a:t>
            </a:r>
            <a:r>
              <a:rPr lang="en-US" dirty="0" smtClean="0"/>
              <a:t>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Medication </a:t>
            </a:r>
            <a:r>
              <a:rPr lang="en-US" dirty="0" smtClean="0"/>
              <a:t>management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Occupational therapy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Pharmacy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Personal emergency response systems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Physical therapy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Respite care for caregivers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Skilled nursing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Speech therapy</a:t>
            </a:r>
          </a:p>
        </p:txBody>
      </p:sp>
    </p:spTree>
    <p:extLst>
      <p:ext uri="{BB962C8B-B14F-4D97-AF65-F5344CB8AC3E}">
        <p14:creationId xmlns:p14="http://schemas.microsoft.com/office/powerpoint/2010/main" val="4052349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LTSS Human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529" y="1378226"/>
            <a:ext cx="3909284" cy="4798737"/>
          </a:xfrm>
        </p:spPr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Adult day care or senior centers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Financial management, help with bill-paying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Home-delivered meal programs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Home safety assessments, repairs, and modifications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Homemaker and chore services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397" y="1378226"/>
            <a:ext cx="3684933" cy="4798737"/>
          </a:xfrm>
        </p:spPr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Nutritional meals at congregate sites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Information and referral services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Legal services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Personal care (dressing, bathing, etc.)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Telephone reassurance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 smtClean="0"/>
              <a:t>Transportation and access</a:t>
            </a:r>
          </a:p>
        </p:txBody>
      </p:sp>
    </p:spTree>
    <p:extLst>
      <p:ext uri="{BB962C8B-B14F-4D97-AF65-F5344CB8AC3E}">
        <p14:creationId xmlns:p14="http://schemas.microsoft.com/office/powerpoint/2010/main" val="3795770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LTSS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</a:rPr>
              <a:t>90% </a:t>
            </a:r>
            <a:r>
              <a:rPr lang="en-US" dirty="0" smtClean="0"/>
              <a:t>of elder care in Indian Country is provided by family members.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Other providers include:  </a:t>
            </a:r>
          </a:p>
          <a:p>
            <a:pPr lvl="1"/>
            <a:r>
              <a:rPr lang="en-US" dirty="0" smtClean="0"/>
              <a:t>Physicians</a:t>
            </a:r>
          </a:p>
          <a:p>
            <a:pPr lvl="1"/>
            <a:r>
              <a:rPr lang="en-US" dirty="0" smtClean="0"/>
              <a:t>Nurses</a:t>
            </a:r>
          </a:p>
          <a:p>
            <a:pPr lvl="1"/>
            <a:r>
              <a:rPr lang="en-US" dirty="0" smtClean="0"/>
              <a:t>Nurse aides</a:t>
            </a:r>
          </a:p>
          <a:p>
            <a:pPr lvl="1"/>
            <a:r>
              <a:rPr lang="en-US" dirty="0" smtClean="0"/>
              <a:t>Personal attendants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813" y="3171012"/>
            <a:ext cx="3579962" cy="19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1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LTSS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4213" lvl="1" indent="-338138"/>
            <a:r>
              <a:rPr lang="en-US" sz="3200" dirty="0" smtClean="0"/>
              <a:t>Homes and community centers</a:t>
            </a:r>
          </a:p>
          <a:p>
            <a:pPr marL="1141413" lvl="2" indent="-338138"/>
            <a:r>
              <a:rPr lang="en-US" dirty="0"/>
              <a:t>Desired by </a:t>
            </a:r>
            <a:r>
              <a:rPr lang="en-US" dirty="0" smtClean="0"/>
              <a:t>most tribal members</a:t>
            </a:r>
          </a:p>
          <a:p>
            <a:pPr marL="1141413" lvl="2" indent="-338138"/>
            <a:r>
              <a:rPr lang="en-US" dirty="0" smtClean="0"/>
              <a:t>Supported by tribal values and history</a:t>
            </a:r>
          </a:p>
          <a:p>
            <a:pPr marL="1141413" lvl="2" indent="-338138"/>
            <a:r>
              <a:rPr lang="en-US" dirty="0" smtClean="0"/>
              <a:t>Medicaid </a:t>
            </a:r>
            <a:r>
              <a:rPr lang="en-US" dirty="0"/>
              <a:t>funding favors this option</a:t>
            </a:r>
          </a:p>
          <a:p>
            <a:pPr marL="1141413" lvl="2" indent="-338138"/>
            <a:endParaRPr lang="en-US" dirty="0" smtClean="0"/>
          </a:p>
          <a:p>
            <a:pPr marL="684213" lvl="1" indent="-338138"/>
            <a:r>
              <a:rPr lang="en-US" sz="3200" dirty="0" smtClean="0"/>
              <a:t>Facilities</a:t>
            </a:r>
          </a:p>
          <a:p>
            <a:pPr marL="1141413" lvl="2" indent="-338138"/>
            <a:r>
              <a:rPr lang="en-US" dirty="0" smtClean="0"/>
              <a:t>Skilled nursing facilities</a:t>
            </a:r>
            <a:r>
              <a:rPr lang="en-US" dirty="0"/>
              <a:t>, nursing </a:t>
            </a:r>
            <a:r>
              <a:rPr lang="en-US" dirty="0" smtClean="0"/>
              <a:t>homes, assisted living facilities, hospice facilities</a:t>
            </a:r>
          </a:p>
          <a:p>
            <a:pPr marL="803275" lvl="2" indent="0">
              <a:buNone/>
            </a:pPr>
            <a:endParaRPr lang="en-US" dirty="0" smtClean="0"/>
          </a:p>
          <a:p>
            <a:pPr marL="684213" lvl="1" indent="-338138"/>
            <a:r>
              <a:rPr lang="en-US" sz="3200" dirty="0" smtClean="0"/>
              <a:t>In Between</a:t>
            </a:r>
            <a:endParaRPr lang="en-US" sz="3200" dirty="0"/>
          </a:p>
          <a:p>
            <a:pPr marL="1141413" lvl="2" indent="-338138"/>
            <a:r>
              <a:rPr lang="en-US" dirty="0" smtClean="0"/>
              <a:t>Transitional programs to support people as they move from facilities back into their communities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0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LTSS 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Tribes with LTSS programs learn to understand, integrate, and coordinate many resources</a:t>
            </a:r>
          </a:p>
          <a:p>
            <a:pPr lvl="1">
              <a:spcBef>
                <a:spcPts val="1200"/>
              </a:spcBef>
            </a:pPr>
            <a:r>
              <a:rPr lang="en-US" sz="3200" dirty="0"/>
              <a:t>State</a:t>
            </a:r>
          </a:p>
          <a:p>
            <a:pPr lvl="1">
              <a:spcBef>
                <a:spcPts val="1200"/>
              </a:spcBef>
            </a:pPr>
            <a:r>
              <a:rPr lang="en-US" sz="3200" dirty="0"/>
              <a:t>Federal</a:t>
            </a:r>
          </a:p>
          <a:p>
            <a:pPr lvl="1">
              <a:spcBef>
                <a:spcPts val="1200"/>
              </a:spcBef>
            </a:pPr>
            <a:r>
              <a:rPr lang="en-US" sz="3200" dirty="0"/>
              <a:t>County</a:t>
            </a:r>
          </a:p>
          <a:p>
            <a:pPr lvl="1">
              <a:spcBef>
                <a:spcPts val="1200"/>
              </a:spcBef>
            </a:pPr>
            <a:r>
              <a:rPr lang="en-US" sz="3200" dirty="0"/>
              <a:t>Tribal</a:t>
            </a:r>
          </a:p>
          <a:p>
            <a:pPr lvl="1">
              <a:spcBef>
                <a:spcPts val="1200"/>
              </a:spcBef>
            </a:pPr>
            <a:r>
              <a:rPr lang="en-US" sz="3200" dirty="0" smtClean="0"/>
              <a:t>Local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1757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665" y="1332470"/>
            <a:ext cx="5979481" cy="4895803"/>
          </a:xfrm>
        </p:spPr>
        <p:txBody>
          <a:bodyPr>
            <a:normAutofit fontScale="92500" lnSpcReduction="20000"/>
          </a:bodyPr>
          <a:lstStyle/>
          <a:p>
            <a:endParaRPr lang="en-US" i="1" dirty="0" smtClean="0">
              <a:solidFill>
                <a:srgbClr val="00529B"/>
              </a:solidFill>
            </a:endParaRPr>
          </a:p>
          <a:p>
            <a:endParaRPr lang="en-US" i="1" dirty="0">
              <a:solidFill>
                <a:srgbClr val="00529B"/>
              </a:solidFill>
            </a:endParaRPr>
          </a:p>
          <a:p>
            <a:endParaRPr lang="en-US" sz="2000" i="1" dirty="0" smtClean="0">
              <a:solidFill>
                <a:srgbClr val="00529B"/>
              </a:solidFill>
            </a:endParaRPr>
          </a:p>
          <a:p>
            <a:endParaRPr lang="en-US" sz="2000" i="1" dirty="0">
              <a:solidFill>
                <a:srgbClr val="00529B"/>
              </a:solidFill>
            </a:endParaRPr>
          </a:p>
          <a:p>
            <a:endParaRPr lang="en-US" sz="2000" i="1" dirty="0" smtClean="0">
              <a:solidFill>
                <a:srgbClr val="00529B"/>
              </a:solidFill>
            </a:endParaRPr>
          </a:p>
          <a:p>
            <a:endParaRPr lang="en-US" sz="2000" i="1" dirty="0">
              <a:solidFill>
                <a:srgbClr val="00529B"/>
              </a:solidFill>
            </a:endParaRPr>
          </a:p>
          <a:p>
            <a:endParaRPr lang="en-US" sz="2000" i="1" dirty="0" smtClean="0">
              <a:solidFill>
                <a:srgbClr val="00529B"/>
              </a:solidFill>
            </a:endParaRPr>
          </a:p>
          <a:p>
            <a:endParaRPr lang="en-US" sz="2000" i="1" dirty="0">
              <a:solidFill>
                <a:srgbClr val="00529B"/>
              </a:solidFill>
            </a:endParaRPr>
          </a:p>
          <a:p>
            <a:endParaRPr lang="en-US" sz="2000" i="1" dirty="0" smtClean="0">
              <a:solidFill>
                <a:srgbClr val="00529B"/>
              </a:solidFill>
            </a:endParaRPr>
          </a:p>
          <a:p>
            <a:r>
              <a:rPr lang="en-US" sz="2600" dirty="0" smtClean="0">
                <a:solidFill>
                  <a:srgbClr val="00529B"/>
                </a:solidFill>
              </a:rPr>
              <a:t>“</a:t>
            </a:r>
            <a:r>
              <a:rPr lang="en-US" sz="2600" dirty="0">
                <a:solidFill>
                  <a:srgbClr val="00529B"/>
                </a:solidFill>
              </a:rPr>
              <a:t>What we have found </a:t>
            </a:r>
            <a:r>
              <a:rPr lang="en-US" sz="2600" dirty="0" smtClean="0">
                <a:solidFill>
                  <a:srgbClr val="00529B"/>
                </a:solidFill>
              </a:rPr>
              <a:t>is </a:t>
            </a:r>
            <a:r>
              <a:rPr lang="en-US" sz="2600" dirty="0">
                <a:solidFill>
                  <a:srgbClr val="00529B"/>
                </a:solidFill>
              </a:rPr>
              <a:t>the more we partner not only with the various tribes but with the state government and the federal </a:t>
            </a:r>
            <a:r>
              <a:rPr lang="en-US" sz="2600" dirty="0" smtClean="0">
                <a:solidFill>
                  <a:srgbClr val="00529B"/>
                </a:solidFill>
              </a:rPr>
              <a:t>government</a:t>
            </a:r>
            <a:r>
              <a:rPr lang="en-US" sz="2600" dirty="0">
                <a:solidFill>
                  <a:srgbClr val="00529B"/>
                </a:solidFill>
              </a:rPr>
              <a:t>, the better things are</a:t>
            </a:r>
            <a:r>
              <a:rPr lang="en-US" sz="2600" dirty="0" smtClean="0">
                <a:solidFill>
                  <a:srgbClr val="00529B"/>
                </a:solidFill>
              </a:rPr>
              <a:t>.”</a:t>
            </a:r>
          </a:p>
          <a:p>
            <a:pPr algn="r"/>
            <a:r>
              <a:rPr lang="en-US" sz="2200" i="1" dirty="0" smtClean="0">
                <a:solidFill>
                  <a:srgbClr val="00529B"/>
                </a:solidFill>
              </a:rPr>
              <a:t>—David </a:t>
            </a:r>
            <a:r>
              <a:rPr lang="en-US" sz="2200" i="1" dirty="0">
                <a:solidFill>
                  <a:srgbClr val="00529B"/>
                </a:solidFill>
              </a:rPr>
              <a:t>Larson, Oneida Tribe of Indians of </a:t>
            </a:r>
            <a:r>
              <a:rPr lang="en-US" sz="2200" i="1" dirty="0" smtClean="0">
                <a:solidFill>
                  <a:srgbClr val="00529B"/>
                </a:solidFill>
              </a:rPr>
              <a:t>Wisconsin</a:t>
            </a:r>
            <a:endParaRPr lang="en-US" sz="2200" i="1" dirty="0">
              <a:solidFill>
                <a:srgbClr val="00529B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65" y="504379"/>
            <a:ext cx="5884591" cy="378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4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3053" y="2091571"/>
            <a:ext cx="7772400" cy="1720228"/>
          </a:xfrm>
        </p:spPr>
        <p:txBody>
          <a:bodyPr/>
          <a:lstStyle/>
          <a:p>
            <a:pPr algn="ctr"/>
            <a:r>
              <a:rPr lang="en-US" dirty="0" smtClean="0"/>
              <a:t>LTSS Financing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216" y="5743891"/>
            <a:ext cx="1569546" cy="54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6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Medicaid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176255"/>
              </p:ext>
            </p:extLst>
          </p:nvPr>
        </p:nvGraphicFramePr>
        <p:xfrm>
          <a:off x="947738" y="1089077"/>
          <a:ext cx="7567612" cy="481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9095" y="5981075"/>
            <a:ext cx="5621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529B"/>
                </a:solidFill>
              </a:rPr>
              <a:t>Source: Estimates based on CMS National Health Expenditure Accounts data for 2013. </a:t>
            </a:r>
            <a:endParaRPr lang="en-US" dirty="0">
              <a:solidFill>
                <a:srgbClr val="0052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46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Federal Medical Assistance Percentage (FMAP)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530" y="1358348"/>
            <a:ext cx="7851696" cy="481861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FMAP is the percentage the federal government pays to states for Medicaid expenses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Each state’s FMAP is different </a:t>
            </a:r>
          </a:p>
          <a:p>
            <a:pPr marL="1143000" lvl="1" indent="-457200"/>
            <a:r>
              <a:rPr lang="en-US" dirty="0"/>
              <a:t>Average FMAP to </a:t>
            </a:r>
            <a:r>
              <a:rPr lang="en-US" dirty="0" smtClean="0"/>
              <a:t>states is </a:t>
            </a:r>
            <a:r>
              <a:rPr lang="en-US" dirty="0"/>
              <a:t>57%</a:t>
            </a:r>
          </a:p>
          <a:p>
            <a:r>
              <a:rPr lang="en-US" sz="3500" b="1" i="1" dirty="0" smtClean="0">
                <a:solidFill>
                  <a:schemeClr val="accent5">
                    <a:lumMod val="75000"/>
                  </a:schemeClr>
                </a:solidFill>
              </a:rPr>
              <a:t>		but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FMAP for services provided to Medicaid-eligible AI/AN patients in tribal or IHS facilities is </a:t>
            </a:r>
            <a:r>
              <a:rPr lang="en-US" b="1" dirty="0" smtClean="0"/>
              <a:t>100%</a:t>
            </a:r>
            <a:r>
              <a:rPr lang="en-US" dirty="0" smtClean="0"/>
              <a:t>. </a:t>
            </a:r>
          </a:p>
          <a:p>
            <a:pPr lvl="2"/>
            <a:r>
              <a:rPr lang="en-US" dirty="0" smtClean="0"/>
              <a:t>Tribes can increase capacity</a:t>
            </a:r>
          </a:p>
          <a:p>
            <a:pPr lvl="2"/>
            <a:r>
              <a:rPr lang="en-US" dirty="0" smtClean="0"/>
              <a:t>States can save money </a:t>
            </a:r>
          </a:p>
          <a:p>
            <a:pPr lvl="2"/>
            <a:r>
              <a:rPr lang="en-US" dirty="0" smtClean="0"/>
              <a:t>Tribes may need to educate states about 100% FMAP</a:t>
            </a:r>
          </a:p>
        </p:txBody>
      </p:sp>
    </p:spTree>
    <p:extLst>
      <p:ext uri="{BB962C8B-B14F-4D97-AF65-F5344CB8AC3E}">
        <p14:creationId xmlns:p14="http://schemas.microsoft.com/office/powerpoint/2010/main" val="395783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Medicaid Waivers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530" y="1358348"/>
            <a:ext cx="7567820" cy="5057442"/>
          </a:xfrm>
        </p:spPr>
        <p:txBody>
          <a:bodyPr>
            <a:normAutofit lnSpcReduction="10000"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Medicaid waivers let states design new programs tailored to particular needs and focusing on </a:t>
            </a:r>
          </a:p>
          <a:p>
            <a:pPr marL="1028700" lvl="1" indent="-342900">
              <a:spcAft>
                <a:spcPts val="1200"/>
              </a:spcAft>
            </a:pPr>
            <a:r>
              <a:rPr lang="en-US" sz="2600" dirty="0" smtClean="0"/>
              <a:t>Particular conditions (mental health, developmental disability) </a:t>
            </a:r>
          </a:p>
          <a:p>
            <a:pPr marL="1028700" lvl="1" indent="-342900">
              <a:spcAft>
                <a:spcPts val="1200"/>
              </a:spcAft>
            </a:pPr>
            <a:r>
              <a:rPr lang="en-US" sz="2600" dirty="0" smtClean="0"/>
              <a:t>Statewide or limited to a region or county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Waivers are the main way home- and community-based services are delivered and funded</a:t>
            </a:r>
          </a:p>
          <a:p>
            <a:pPr marL="1028700" lvl="1" indent="-342900">
              <a:spcBef>
                <a:spcPts val="800"/>
              </a:spcBef>
            </a:pPr>
            <a:r>
              <a:rPr lang="en-US" sz="2600" b="1" dirty="0" smtClean="0"/>
              <a:t>Section 1915 Waivers</a:t>
            </a:r>
            <a:r>
              <a:rPr lang="en-US" sz="2600" dirty="0" smtClean="0"/>
              <a:t>: Delivering long-term care in home and community settings</a:t>
            </a:r>
          </a:p>
        </p:txBody>
      </p:sp>
    </p:spTree>
    <p:extLst>
      <p:ext uri="{BB962C8B-B14F-4D97-AF65-F5344CB8AC3E}">
        <p14:creationId xmlns:p14="http://schemas.microsoft.com/office/powerpoint/2010/main" val="40354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4"/>
                </a:solidFill>
              </a:rPr>
              <a:t>The Situation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8038" y="1039167"/>
            <a:ext cx="5237312" cy="50241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American Indians and Alaska Natives are steadily growing older</a:t>
            </a:r>
            <a:r>
              <a:rPr lang="en-US" baseline="0" dirty="0" smtClean="0"/>
              <a:t>. Many </a:t>
            </a:r>
            <a:r>
              <a:rPr lang="en-US" dirty="0" smtClean="0"/>
              <a:t>AI/ANs with disabilities need care. </a:t>
            </a:r>
          </a:p>
          <a:p>
            <a:pPr marL="914400" lvl="2" indent="-457200">
              <a:spcBef>
                <a:spcPts val="800"/>
              </a:spcBef>
            </a:pPr>
            <a:r>
              <a:rPr lang="en-US" dirty="0" smtClean="0"/>
              <a:t>There will be 2.5x as many AI/AN elders by the year 2030 as there were in 2012</a:t>
            </a:r>
          </a:p>
          <a:p>
            <a:pPr marL="914400" lvl="2" indent="-457200">
              <a:spcBef>
                <a:spcPts val="800"/>
              </a:spcBef>
            </a:pPr>
            <a:r>
              <a:rPr lang="en-US" dirty="0" smtClean="0"/>
              <a:t>More than 50% of AI/AN people aged 65+ have a disability</a:t>
            </a:r>
          </a:p>
          <a:p>
            <a:pPr marL="914400" lvl="2" indent="-457200">
              <a:spcBef>
                <a:spcPts val="800"/>
              </a:spcBef>
            </a:pPr>
            <a:r>
              <a:rPr lang="en-US" dirty="0" smtClean="0"/>
              <a:t>1 out of 3 of the AI/AN adults with disabilities in need of care are younger than age 65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52" y="2303253"/>
            <a:ext cx="2770143" cy="389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8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Funding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Medicare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IHS</a:t>
            </a:r>
          </a:p>
          <a:p>
            <a:pPr lvl="1"/>
            <a:r>
              <a:rPr lang="en-US" dirty="0" smtClean="0"/>
              <a:t>IHS can fund LTSS under the Indian Health Care Improvement Act, but LTSS must be explicitly added to your tribal contract or compact.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Older Americans Act (Title VI) – Nutrition programs, senior centers, homemaker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Veterans Administration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State and local programs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Tribal funds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Long-term care insurance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Private pay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655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</a:rPr>
              <a:t>Yes</a:t>
            </a:r>
            <a:endParaRPr lang="en-US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For one-time or short-term needs involving planning, new programs, and </a:t>
            </a:r>
            <a:r>
              <a:rPr lang="en-US" sz="2800" dirty="0" smtClean="0"/>
              <a:t>activities</a:t>
            </a:r>
            <a:r>
              <a:rPr lang="en-US" sz="2800" dirty="0"/>
              <a:t>	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To </a:t>
            </a:r>
            <a:r>
              <a:rPr lang="en-US" sz="2800" dirty="0"/>
              <a:t>bridge the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start-up </a:t>
            </a:r>
            <a:r>
              <a:rPr lang="en-US" sz="2800" dirty="0"/>
              <a:t>and implementation phases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</a:rPr>
              <a:t>No</a:t>
            </a:r>
            <a:endParaRPr lang="en-US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For operating </a:t>
            </a:r>
            <a:r>
              <a:rPr lang="en-US" sz="2800" dirty="0" smtClean="0"/>
              <a:t>costs like </a:t>
            </a:r>
            <a:r>
              <a:rPr lang="en-US" sz="2800" dirty="0"/>
              <a:t>staffing </a:t>
            </a:r>
            <a:r>
              <a:rPr lang="en-US" sz="2800" dirty="0" smtClean="0"/>
              <a:t>or overhead </a:t>
            </a:r>
          </a:p>
          <a:p>
            <a:pPr marL="796925" lvl="1" indent="-457200"/>
            <a:r>
              <a:rPr lang="en-US" sz="2600" dirty="0" smtClean="0"/>
              <a:t>For these, tribes </a:t>
            </a:r>
            <a:r>
              <a:rPr lang="en-US" sz="2600" dirty="0"/>
              <a:t>need sustainable funding</a:t>
            </a:r>
          </a:p>
          <a:p>
            <a:r>
              <a:rPr lang="en-US" sz="2800" dirty="0"/>
              <a:t> </a:t>
            </a:r>
          </a:p>
          <a:p>
            <a:pPr marL="741363" indent="-741363"/>
            <a:endParaRPr lang="en-US" sz="2800" dirty="0"/>
          </a:p>
          <a:p>
            <a:pPr marL="741363" indent="-741363"/>
            <a:endParaRPr lang="en-US" sz="2800" dirty="0" smtClean="0"/>
          </a:p>
          <a:p>
            <a:pPr marL="741363" indent="-741363"/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Should </a:t>
            </a:r>
            <a:r>
              <a:rPr lang="en-US" sz="4000" dirty="0"/>
              <a:t>T</a:t>
            </a:r>
            <a:r>
              <a:rPr lang="en-US" sz="4000" dirty="0" smtClean="0"/>
              <a:t>ribes Use Grants for LTSS?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9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7327" y="2092181"/>
            <a:ext cx="7772400" cy="1720228"/>
          </a:xfrm>
        </p:spPr>
        <p:txBody>
          <a:bodyPr/>
          <a:lstStyle/>
          <a:p>
            <a:pPr algn="ctr"/>
            <a:r>
              <a:rPr lang="en-US" dirty="0" smtClean="0"/>
              <a:t>LTSS Program </a:t>
            </a:r>
            <a:r>
              <a:rPr lang="en-US" dirty="0"/>
              <a:t>M</a:t>
            </a:r>
            <a:r>
              <a:rPr lang="en-US" dirty="0" smtClean="0"/>
              <a:t>odels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216" y="5743891"/>
            <a:ext cx="1569546" cy="54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Main Models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947529" y="1378226"/>
            <a:ext cx="3984235" cy="479873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Home- and Community-Based Services (HCBS)</a:t>
            </a:r>
          </a:p>
          <a:p>
            <a:pPr marL="633413" lvl="1" indent="-457200"/>
            <a:r>
              <a:rPr lang="en-US" dirty="0" smtClean="0"/>
              <a:t>A person lives in their own (or a family member’s) home</a:t>
            </a:r>
          </a:p>
          <a:p>
            <a:pPr marL="633413" lvl="1" indent="-457200"/>
            <a:r>
              <a:rPr lang="en-US" dirty="0" smtClean="0"/>
              <a:t>Caregivers may come to or live in the house</a:t>
            </a:r>
          </a:p>
          <a:p>
            <a:pPr marL="633413" lvl="1" indent="-457200"/>
            <a:r>
              <a:rPr lang="en-US" dirty="0" smtClean="0"/>
              <a:t>The person may travel to access other services (e.g., going out to a senior center)</a:t>
            </a:r>
          </a:p>
          <a:p>
            <a:pPr marL="633413" lvl="1" indent="-457200"/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081665" y="1378226"/>
            <a:ext cx="3792511" cy="479873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Facility-Based Care</a:t>
            </a:r>
          </a:p>
          <a:p>
            <a:pPr marL="633413" lvl="1" indent="-457200"/>
            <a:r>
              <a:rPr lang="en-US" dirty="0" smtClean="0"/>
              <a:t>A person lives in a facility and receives all care there</a:t>
            </a:r>
          </a:p>
          <a:p>
            <a:pPr marL="633413" lvl="1" indent="-457200"/>
            <a:r>
              <a:rPr lang="en-US" dirty="0" smtClean="0"/>
              <a:t>Many specialized services may be available onsite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95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Models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47529" y="1169233"/>
            <a:ext cx="7791737" cy="5261547"/>
          </a:xfrm>
        </p:spPr>
        <p:txBody>
          <a:bodyPr>
            <a:normAutofit/>
          </a:bodyPr>
          <a:lstStyle/>
          <a:p>
            <a:r>
              <a:rPr lang="en-US" dirty="0" smtClean="0"/>
              <a:t>Specialized LTSS models can be funded through federal or state programs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Program of All-Inclusive Care for the Elderly (PACE)</a:t>
            </a:r>
          </a:p>
          <a:p>
            <a:pPr marL="1135063" lvl="2" indent="-457200" defTabSz="1198563">
              <a:spcBef>
                <a:spcPts val="1000"/>
              </a:spcBef>
              <a:buClrTx/>
            </a:pPr>
            <a:r>
              <a:rPr lang="en-US" sz="2000" dirty="0"/>
              <a:t>Tribal example: </a:t>
            </a:r>
            <a:r>
              <a:rPr lang="en-US" sz="2100" dirty="0">
                <a:hlinkClick r:id="rId2"/>
              </a:rPr>
              <a:t>Cherokee Elder Care,</a:t>
            </a:r>
            <a:r>
              <a:rPr lang="en-US" sz="2100" dirty="0"/>
              <a:t> </a:t>
            </a:r>
            <a:r>
              <a:rPr lang="en-US" sz="2000" dirty="0"/>
              <a:t>Tahlequah, OK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Money Follows the Person–Tribal Initiative</a:t>
            </a:r>
          </a:p>
          <a:p>
            <a:pPr marL="1135063" indent="-457200" defTabSz="1198563">
              <a:buFont typeface="Franklin Gothic Book" panose="020B0503020102020204" pitchFamily="34" charset="0"/>
              <a:buChar char="♦"/>
            </a:pPr>
            <a:r>
              <a:rPr lang="en-US" sz="2000" spc="-40" dirty="0" smtClean="0">
                <a:solidFill>
                  <a:schemeClr val="accent3">
                    <a:lumMod val="75000"/>
                  </a:schemeClr>
                </a:solidFill>
                <a:latin typeface="+mn-lt"/>
                <a:hlinkClick r:id="rId3"/>
              </a:rPr>
              <a:t>Tribal </a:t>
            </a:r>
            <a:r>
              <a:rPr lang="en-US" sz="2000" spc="-40" dirty="0">
                <a:solidFill>
                  <a:schemeClr val="accent3">
                    <a:lumMod val="75000"/>
                  </a:schemeClr>
                </a:solidFill>
                <a:latin typeface="+mn-lt"/>
                <a:hlinkClick r:id="rId3"/>
              </a:rPr>
              <a:t>initiative </a:t>
            </a:r>
            <a:r>
              <a:rPr lang="en-US" sz="2000" spc="-4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has 5 state grantees (MN, OK, ND, WA, and WI)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Medicare Special Needs Plan</a:t>
            </a:r>
          </a:p>
          <a:p>
            <a:pPr marL="1135063" lvl="2" indent="-457200" defTabSz="1198563">
              <a:buClr>
                <a:schemeClr val="accent3">
                  <a:lumMod val="75000"/>
                </a:schemeClr>
              </a:buClr>
            </a:pPr>
            <a:r>
              <a:rPr lang="en-US" sz="2000" dirty="0" smtClean="0">
                <a:hlinkClick r:id="rId4"/>
              </a:rPr>
              <a:t>A type of Medicare Advantage plan</a:t>
            </a:r>
            <a:r>
              <a:rPr lang="en-US" sz="2000" dirty="0" smtClean="0"/>
              <a:t>, including a specialized physician and hospital network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3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3053" y="2097148"/>
            <a:ext cx="7772400" cy="1720228"/>
          </a:xfrm>
        </p:spPr>
        <p:txBody>
          <a:bodyPr/>
          <a:lstStyle/>
          <a:p>
            <a:pPr algn="ctr"/>
            <a:r>
              <a:rPr lang="en-US" dirty="0" smtClean="0"/>
              <a:t>Getting Started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216" y="5743891"/>
            <a:ext cx="1569546" cy="54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7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dirty="0" smtClean="0"/>
              <a:t>Early and </a:t>
            </a:r>
            <a:r>
              <a:rPr lang="en-US" sz="4900" dirty="0"/>
              <a:t>I</a:t>
            </a:r>
            <a:r>
              <a:rPr lang="en-US" sz="4900" dirty="0" smtClean="0"/>
              <a:t>nterim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738" y="1202534"/>
            <a:ext cx="7567612" cy="492416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Involve tribal stakeholders in decisions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Become familiar with current state, local, and federal programs supporting LTSS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Look </a:t>
            </a:r>
            <a:r>
              <a:rPr lang="en-US" sz="2800" dirty="0"/>
              <a:t>for partner programs to share </a:t>
            </a:r>
            <a:r>
              <a:rPr lang="en-US" sz="2800" dirty="0" smtClean="0"/>
              <a:t>resources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28021" y="3265788"/>
            <a:ext cx="3154018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529B"/>
                </a:solidFill>
              </a:rPr>
              <a:t>“One of the things we’ve all learned to do is to listen to the elders and then work with each other.”</a:t>
            </a:r>
          </a:p>
          <a:p>
            <a:pPr algn="r">
              <a:spcBef>
                <a:spcPts val="600"/>
              </a:spcBef>
            </a:pPr>
            <a:r>
              <a:rPr lang="en-US" sz="2000" i="1" dirty="0" smtClean="0">
                <a:solidFill>
                  <a:srgbClr val="00529B"/>
                </a:solidFill>
              </a:rPr>
              <a:t>—Jane Smith, Anna Johnson Nursing Home, Oneida Nation of Wisconsin</a:t>
            </a:r>
            <a:endParaRPr lang="en-US" sz="2000" i="1" dirty="0">
              <a:solidFill>
                <a:srgbClr val="00529B"/>
              </a:solidFill>
            </a:endParaRPr>
          </a:p>
        </p:txBody>
      </p:sp>
      <p:pic>
        <p:nvPicPr>
          <p:cNvPr id="6" name="K5_kMdsi7Jg"/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080" y="3152115"/>
            <a:ext cx="4294621" cy="2571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33390" y="5711443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529B"/>
                </a:solidFill>
              </a:rPr>
              <a:t>What Works for Us: </a:t>
            </a:r>
            <a:r>
              <a:rPr lang="en-US" b="1" dirty="0" smtClean="0">
                <a:solidFill>
                  <a:srgbClr val="00529B"/>
                </a:solidFill>
              </a:rPr>
              <a:t>Coordinating Services</a:t>
            </a:r>
            <a:endParaRPr lang="en-US" b="1" dirty="0" smtClean="0">
              <a:solidFill>
                <a:srgbClr val="00529B"/>
              </a:solidFill>
            </a:endParaRPr>
          </a:p>
          <a:p>
            <a:pPr algn="ctr"/>
            <a:r>
              <a:rPr lang="en-US" dirty="0" smtClean="0">
                <a:solidFill>
                  <a:srgbClr val="00529B"/>
                </a:solidFill>
              </a:rPr>
              <a:t>Video </a:t>
            </a:r>
            <a:r>
              <a:rPr lang="en-US" dirty="0" smtClean="0">
                <a:solidFill>
                  <a:srgbClr val="00529B"/>
                </a:solidFill>
              </a:rPr>
              <a:t>4:12</a:t>
            </a:r>
            <a:endParaRPr lang="en-US" dirty="0">
              <a:solidFill>
                <a:srgbClr val="0052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96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dirty="0" smtClean="0"/>
              <a:t>Early and </a:t>
            </a:r>
            <a:r>
              <a:rPr lang="en-US" sz="4900" dirty="0"/>
              <a:t>I</a:t>
            </a:r>
            <a:r>
              <a:rPr lang="en-US" sz="4900" dirty="0" smtClean="0"/>
              <a:t>nterim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738" y="1349184"/>
            <a:ext cx="7567612" cy="492416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Make </a:t>
            </a:r>
            <a:r>
              <a:rPr lang="en-US" sz="2800" dirty="0"/>
              <a:t>the most of Medicaid</a:t>
            </a:r>
          </a:p>
          <a:p>
            <a:pPr marL="1028700" lvl="1" indent="-342900"/>
            <a:r>
              <a:rPr lang="en-US" sz="2400" dirty="0"/>
              <a:t>Build relationships with state Medicaid officials </a:t>
            </a:r>
          </a:p>
          <a:p>
            <a:pPr marL="1028700" lvl="1" indent="-342900"/>
            <a:r>
              <a:rPr lang="en-US" sz="2400" dirty="0"/>
              <a:t>Sign up more tribal members </a:t>
            </a:r>
          </a:p>
          <a:p>
            <a:pPr marL="1028700" lvl="1" indent="-342900"/>
            <a:r>
              <a:rPr lang="en-US" sz="2400" dirty="0"/>
              <a:t>Review services you already provide; some may be eligible for reimbursement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Recruit caregivers in advance</a:t>
            </a:r>
          </a:p>
          <a:p>
            <a:pPr marL="1028700" lvl="1" indent="-342900"/>
            <a:r>
              <a:rPr lang="en-US" sz="2400" dirty="0"/>
              <a:t>Hiring caregivers in rural areas can be </a:t>
            </a:r>
            <a:r>
              <a:rPr lang="en-US" sz="2400" dirty="0" smtClean="0"/>
              <a:t>challenging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Prepare to follow the LTSS Roadmap for Planning on cms.gov</a:t>
            </a:r>
          </a:p>
          <a:p>
            <a:pPr marL="1028700" lvl="1" indent="-342900"/>
            <a:r>
              <a:rPr lang="en-US" sz="2400" dirty="0" smtClean="0"/>
              <a:t>7 planning steps for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60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04273" y="2138363"/>
            <a:ext cx="7772400" cy="1720228"/>
          </a:xfrm>
        </p:spPr>
        <p:txBody>
          <a:bodyPr/>
          <a:lstStyle/>
          <a:p>
            <a:pPr algn="ctr"/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216" y="5743891"/>
            <a:ext cx="1569546" cy="54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4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Visit the LTSS Technical Assistance Center</a:t>
            </a:r>
            <a:br>
              <a:rPr lang="en-US" sz="3600" dirty="0" smtClean="0"/>
            </a:br>
            <a:r>
              <a:rPr lang="en-US" sz="2700" dirty="0" smtClean="0">
                <a:hlinkClick r:id="rId2"/>
              </a:rPr>
              <a:t>http://go.cms.gov/aian-ltss</a:t>
            </a:r>
            <a:r>
              <a:rPr lang="en-US" sz="2700" dirty="0" smtClean="0"/>
              <a:t> </a:t>
            </a:r>
            <a:endParaRPr lang="en-US" sz="11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180" y="1224219"/>
            <a:ext cx="2963937" cy="523755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30417" y="1514007"/>
            <a:ext cx="3684933" cy="4662956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Best practices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Studies and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Examples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Videos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Webinar archives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Newsletter archives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Medicaid plans and waivers by state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LTSS Roadmap for Planning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74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47530" y="419725"/>
            <a:ext cx="7567820" cy="575723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Tribal programs of </a:t>
            </a:r>
            <a:r>
              <a:rPr lang="en-US" b="1" dirty="0"/>
              <a:t>Long Term Services and Supports (LTSS) </a:t>
            </a:r>
            <a:r>
              <a:rPr lang="en-US" dirty="0"/>
              <a:t>can speak to tribal needs and deliver culturally competent care.</a:t>
            </a:r>
          </a:p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68857" y="2618518"/>
            <a:ext cx="328721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529B"/>
                </a:solidFill>
              </a:rPr>
              <a:t>“We’re </a:t>
            </a:r>
            <a:r>
              <a:rPr lang="en-US" sz="2400" dirty="0">
                <a:solidFill>
                  <a:srgbClr val="00529B"/>
                </a:solidFill>
              </a:rPr>
              <a:t>all </a:t>
            </a:r>
            <a:r>
              <a:rPr lang="en-US" sz="2400" dirty="0" smtClean="0">
                <a:solidFill>
                  <a:srgbClr val="00529B"/>
                </a:solidFill>
              </a:rPr>
              <a:t>connected, </a:t>
            </a:r>
            <a:br>
              <a:rPr lang="en-US" sz="2400" dirty="0" smtClean="0">
                <a:solidFill>
                  <a:srgbClr val="00529B"/>
                </a:solidFill>
              </a:rPr>
            </a:br>
            <a:r>
              <a:rPr lang="en-US" sz="2400" dirty="0" smtClean="0">
                <a:solidFill>
                  <a:srgbClr val="00529B"/>
                </a:solidFill>
              </a:rPr>
              <a:t>and </a:t>
            </a:r>
            <a:r>
              <a:rPr lang="en-US" sz="2400" dirty="0">
                <a:solidFill>
                  <a:srgbClr val="00529B"/>
                </a:solidFill>
              </a:rPr>
              <a:t>being relatives </a:t>
            </a:r>
            <a:r>
              <a:rPr lang="en-US" sz="2400" dirty="0" smtClean="0">
                <a:solidFill>
                  <a:srgbClr val="00529B"/>
                </a:solidFill>
              </a:rPr>
              <a:t>in the </a:t>
            </a:r>
            <a:r>
              <a:rPr lang="en-US" sz="2400" dirty="0">
                <a:solidFill>
                  <a:srgbClr val="00529B"/>
                </a:solidFill>
              </a:rPr>
              <a:t>Native American tradition, we adhere to certain ways of living and looking at the world</a:t>
            </a:r>
            <a:r>
              <a:rPr lang="en-US" sz="2400" dirty="0" smtClean="0">
                <a:solidFill>
                  <a:srgbClr val="00529B"/>
                </a:solidFill>
              </a:rPr>
              <a:t>.”</a:t>
            </a:r>
          </a:p>
          <a:p>
            <a:endParaRPr lang="en-US" sz="2000" i="1" dirty="0" smtClean="0">
              <a:solidFill>
                <a:srgbClr val="00529B"/>
              </a:solidFill>
            </a:endParaRPr>
          </a:p>
          <a:p>
            <a:pPr algn="r"/>
            <a:r>
              <a:rPr lang="en-US" sz="2000" i="1" dirty="0" smtClean="0">
                <a:solidFill>
                  <a:srgbClr val="00529B"/>
                </a:solidFill>
              </a:rPr>
              <a:t>—John Molina, Phoenix Indian Medical Center </a:t>
            </a:r>
            <a:endParaRPr lang="en-US" sz="2000" i="1" dirty="0">
              <a:solidFill>
                <a:srgbClr val="00529B"/>
              </a:solidFill>
            </a:endParaRPr>
          </a:p>
        </p:txBody>
      </p:sp>
      <p:pic>
        <p:nvPicPr>
          <p:cNvPr id="9" name="miSyHm4-Uyw?list=PLaV7m2-zFKpiIz1uUDzNIIa4ZToVq1Sjl"/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02" y="2766348"/>
            <a:ext cx="4289598" cy="2571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64701" y="5339678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529B"/>
                </a:solidFill>
              </a:rPr>
              <a:t>What Works for Us: Culture and Community</a:t>
            </a:r>
          </a:p>
          <a:p>
            <a:pPr algn="ctr"/>
            <a:r>
              <a:rPr lang="en-US" dirty="0" smtClean="0">
                <a:solidFill>
                  <a:srgbClr val="00529B"/>
                </a:solidFill>
              </a:rPr>
              <a:t>Video 4:19</a:t>
            </a:r>
            <a:endParaRPr lang="en-US" dirty="0">
              <a:solidFill>
                <a:srgbClr val="0052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90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LTSS Roadmap for Planning</a:t>
            </a:r>
            <a:endParaRPr lang="en-US" sz="4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1" y="1576749"/>
            <a:ext cx="3924642" cy="3924642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30417" y="1378226"/>
            <a:ext cx="3848888" cy="479873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 step-by-step guide for tribal health program planners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Located on the LTSS Technical Assistance Center website on cms.gov</a:t>
            </a:r>
          </a:p>
          <a:p>
            <a:pPr marL="0" lvl="1" indent="0" algn="ctr">
              <a:spcBef>
                <a:spcPts val="1200"/>
              </a:spcBef>
              <a:buNone/>
            </a:pPr>
            <a:r>
              <a:rPr lang="en-US" sz="2400" b="1" dirty="0" smtClean="0">
                <a:hlinkClick r:id="rId3"/>
              </a:rPr>
              <a:t>http://go.cms.gov/aian-ltss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7055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Connected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1049" y="1358348"/>
            <a:ext cx="7677509" cy="4818615"/>
          </a:xfrm>
        </p:spPr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en-US" dirty="0" smtClean="0"/>
              <a:t>Join the </a:t>
            </a:r>
            <a:r>
              <a:rPr lang="en-US" dirty="0" smtClean="0">
                <a:hlinkClick r:id="rId3"/>
              </a:rPr>
              <a:t>LTSS email list</a:t>
            </a:r>
            <a:endParaRPr lang="en-US" dirty="0"/>
          </a:p>
          <a:p>
            <a:pPr marL="1143000" lvl="1" indent="-457200">
              <a:lnSpc>
                <a:spcPct val="100000"/>
              </a:lnSpc>
            </a:pPr>
            <a:r>
              <a:rPr lang="en-US" dirty="0" smtClean="0"/>
              <a:t>Announcements </a:t>
            </a:r>
            <a:r>
              <a:rPr lang="en-US" dirty="0"/>
              <a:t>for </a:t>
            </a:r>
            <a:r>
              <a:rPr lang="en-US" dirty="0" smtClean="0"/>
              <a:t>regular LTSS </a:t>
            </a:r>
            <a:r>
              <a:rPr lang="en-US" dirty="0"/>
              <a:t>webinars</a:t>
            </a:r>
          </a:p>
          <a:p>
            <a:pPr marL="1143000" lvl="1" indent="-457200">
              <a:lnSpc>
                <a:spcPct val="100000"/>
              </a:lnSpc>
            </a:pPr>
            <a:r>
              <a:rPr lang="en-US" dirty="0" smtClean="0"/>
              <a:t>Monthly newsletter</a:t>
            </a:r>
          </a:p>
          <a:p>
            <a:pPr marL="1143000" lvl="1" indent="-457200">
              <a:lnSpc>
                <a:spcPct val="100000"/>
              </a:lnSpc>
            </a:pPr>
            <a:r>
              <a:rPr lang="en-US" dirty="0" smtClean="0"/>
              <a:t>Funding opportunity announcements</a:t>
            </a:r>
            <a:endParaRPr lang="en-US" dirty="0"/>
          </a:p>
          <a:p>
            <a:pPr marL="457200" indent="-457200">
              <a:lnSpc>
                <a:spcPct val="200000"/>
              </a:lnSpc>
            </a:pPr>
            <a:r>
              <a:rPr lang="en-US" dirty="0" smtClean="0"/>
              <a:t>Social Media</a:t>
            </a:r>
          </a:p>
          <a:p>
            <a:pPr marL="1143000" lvl="1" indent="-457200"/>
            <a:r>
              <a:rPr lang="en-US" dirty="0" smtClean="0"/>
              <a:t>LinkedIn: </a:t>
            </a:r>
            <a:r>
              <a:rPr lang="en-US" dirty="0" smtClean="0">
                <a:hlinkClick r:id="rId4"/>
              </a:rPr>
              <a:t>CMS Tribal Affairs Group</a:t>
            </a:r>
            <a:endParaRPr lang="en-US" dirty="0" smtClean="0"/>
          </a:p>
          <a:p>
            <a:pPr marL="1143000" lvl="1" indent="-457200"/>
            <a:r>
              <a:rPr lang="en-US" dirty="0" smtClean="0"/>
              <a:t>Twitter: </a:t>
            </a:r>
            <a:r>
              <a:rPr lang="en-US" dirty="0" smtClean="0">
                <a:hlinkClick r:id="rId5"/>
              </a:rPr>
              <a:t>@CMSGov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182" y="1474283"/>
            <a:ext cx="708202" cy="708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102" y="3950064"/>
            <a:ext cx="708202" cy="708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643" y="3950064"/>
            <a:ext cx="708202" cy="70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Monthly </a:t>
            </a:r>
            <a:r>
              <a:rPr lang="en-US" dirty="0"/>
              <a:t>W</a:t>
            </a:r>
            <a:r>
              <a:rPr lang="en-US" dirty="0" smtClean="0"/>
              <a:t>ebinars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530" y="1065052"/>
            <a:ext cx="7567820" cy="481861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Subject matter experts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Experiences from other tribes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Beginning to advanced topics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Ask </a:t>
            </a:r>
            <a:r>
              <a:rPr lang="en-US" sz="2800" dirty="0"/>
              <a:t>questions, talk </a:t>
            </a:r>
            <a:r>
              <a:rPr lang="en-US" sz="2800" dirty="0" smtClean="0"/>
              <a:t>with </a:t>
            </a:r>
            <a:r>
              <a:rPr lang="en-US" sz="2800" dirty="0"/>
              <a:t>your </a:t>
            </a:r>
            <a:r>
              <a:rPr lang="en-US" sz="2800" dirty="0" smtClean="0"/>
              <a:t>peers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Join live online or watch recordings later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15" y="3930254"/>
            <a:ext cx="5126635" cy="256787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2182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998" y="540861"/>
            <a:ext cx="5888413" cy="32652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2998" y="3959522"/>
            <a:ext cx="5888413" cy="2269198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smtClean="0"/>
              <a:t>“The </a:t>
            </a:r>
            <a:r>
              <a:rPr lang="en-US" sz="2600" dirty="0"/>
              <a:t>greatest need that we have met was </a:t>
            </a:r>
            <a:r>
              <a:rPr lang="en-US" sz="2600" dirty="0" smtClean="0"/>
              <a:t>the </a:t>
            </a:r>
            <a:r>
              <a:rPr lang="en-US" sz="2600" dirty="0"/>
              <a:t>fact that </a:t>
            </a:r>
            <a:r>
              <a:rPr lang="en-US" sz="2600" dirty="0" smtClean="0"/>
              <a:t>[our elders] could </a:t>
            </a:r>
            <a:r>
              <a:rPr lang="en-US" sz="2600" dirty="0"/>
              <a:t>see their family, </a:t>
            </a:r>
            <a:r>
              <a:rPr lang="en-US" sz="2600" dirty="0" smtClean="0"/>
              <a:t>they </a:t>
            </a:r>
            <a:r>
              <a:rPr lang="en-US" sz="2600" dirty="0"/>
              <a:t>could see the desert, </a:t>
            </a:r>
            <a:r>
              <a:rPr lang="en-US" sz="2600" dirty="0" smtClean="0"/>
              <a:t>they </a:t>
            </a:r>
            <a:r>
              <a:rPr lang="en-US" sz="2600" dirty="0"/>
              <a:t>could eat their own food, tribal food, </a:t>
            </a:r>
            <a:r>
              <a:rPr lang="en-US" sz="2600" dirty="0" smtClean="0"/>
              <a:t>and they </a:t>
            </a:r>
            <a:r>
              <a:rPr lang="en-US" sz="2600" dirty="0"/>
              <a:t>could hear their own language—because that was </a:t>
            </a:r>
            <a:r>
              <a:rPr lang="en-US" sz="2600" dirty="0" smtClean="0"/>
              <a:t>not </a:t>
            </a:r>
            <a:r>
              <a:rPr lang="en-US" sz="2600" dirty="0"/>
              <a:t>happening when they were off-reservation</a:t>
            </a:r>
            <a:r>
              <a:rPr lang="en-US" sz="2600" dirty="0" smtClean="0"/>
              <a:t>.” </a:t>
            </a:r>
            <a:endParaRPr lang="en-US" sz="2600" dirty="0" smtClean="0"/>
          </a:p>
          <a:p>
            <a:pPr algn="r"/>
            <a:r>
              <a:rPr lang="en-US" sz="2200" i="1" dirty="0" smtClean="0"/>
              <a:t>—</a:t>
            </a:r>
            <a:r>
              <a:rPr lang="en-US" sz="2200" i="1" dirty="0"/>
              <a:t>Frances Stout, Chairperson, </a:t>
            </a:r>
            <a:r>
              <a:rPr lang="en-US" sz="2200" i="1" dirty="0" smtClean="0"/>
              <a:t>Tohono </a:t>
            </a:r>
            <a:r>
              <a:rPr lang="en-US" sz="2200" i="1" dirty="0"/>
              <a:t>O’odham </a:t>
            </a:r>
            <a:r>
              <a:rPr lang="en-US" sz="2200" i="1" dirty="0" smtClean="0"/>
              <a:t/>
            </a:r>
            <a:br>
              <a:rPr lang="en-US" sz="2200" i="1" dirty="0" smtClean="0"/>
            </a:br>
            <a:r>
              <a:rPr lang="en-US" sz="2200" i="1" dirty="0" smtClean="0"/>
              <a:t>Nursing </a:t>
            </a:r>
            <a:r>
              <a:rPr lang="en-US" sz="2200" i="1" dirty="0"/>
              <a:t>Care Authority, Tohono </a:t>
            </a:r>
            <a:r>
              <a:rPr lang="en-US" sz="2200" i="1" dirty="0" smtClean="0"/>
              <a:t>O’odham </a:t>
            </a:r>
            <a:r>
              <a:rPr lang="en-US" sz="2200" i="1" dirty="0"/>
              <a:t>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47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CMS Tribal Affairs Group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TribalAffairs@cms.hhs.gov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LTSS Technical Assistance Center </a:t>
            </a:r>
          </a:p>
          <a:p>
            <a:r>
              <a:rPr lang="en-US" dirty="0" smtClean="0"/>
              <a:t>Website: </a:t>
            </a:r>
            <a:r>
              <a:rPr lang="en-US" dirty="0" smtClean="0">
                <a:hlinkClick r:id="rId3"/>
              </a:rPr>
              <a:t>http://go.cms.gov/aian-ltss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097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59457"/>
            <a:ext cx="9144000" cy="1732981"/>
          </a:xfrm>
        </p:spPr>
        <p:txBody>
          <a:bodyPr>
            <a:normAutofit fontScale="90000"/>
          </a:bodyPr>
          <a:lstStyle/>
          <a:p>
            <a:pPr algn="ctr">
              <a:lnSpc>
                <a:spcPct val="110000"/>
              </a:lnSpc>
            </a:pPr>
            <a:r>
              <a:rPr lang="en-US" dirty="0" smtClean="0"/>
              <a:t>Tribal LTSS Programs </a:t>
            </a:r>
            <a:br>
              <a:rPr lang="en-US" dirty="0" smtClean="0"/>
            </a:b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</a:rPr>
              <a:t>Three Examples</a:t>
            </a:r>
            <a:endParaRPr lang="en-US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216" y="5743891"/>
            <a:ext cx="1569546" cy="54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Pueblo of Zuni LTSS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Senior center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Senior companion program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Adult day center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Home health services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IHS hospital elder services program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Palliative 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Elderly Services Coordinating Committee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23241" y="3851344"/>
            <a:ext cx="3937682" cy="2178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529B"/>
                </a:solidFill>
              </a:rPr>
              <a:t>“The advice I would give is that [tribes] need to know their </a:t>
            </a:r>
            <a:r>
              <a:rPr lang="en-US" sz="2000" dirty="0" smtClean="0">
                <a:solidFill>
                  <a:srgbClr val="00529B"/>
                </a:solidFill>
              </a:rPr>
              <a:t>elders’ </a:t>
            </a:r>
            <a:r>
              <a:rPr lang="en-US" sz="2000" dirty="0">
                <a:solidFill>
                  <a:srgbClr val="00529B"/>
                </a:solidFill>
              </a:rPr>
              <a:t>needs in their community, what will work for them, what is doable, because each tribe is different.”</a:t>
            </a:r>
            <a:endParaRPr lang="en-US" sz="2000" dirty="0" smtClean="0">
              <a:solidFill>
                <a:srgbClr val="00529B"/>
              </a:solidFill>
            </a:endParaRPr>
          </a:p>
          <a:p>
            <a:pPr algn="r"/>
            <a:r>
              <a:rPr lang="en-US" i="1" dirty="0" smtClean="0">
                <a:solidFill>
                  <a:srgbClr val="00529B"/>
                </a:solidFill>
              </a:rPr>
              <a:t>—Karen </a:t>
            </a:r>
            <a:r>
              <a:rPr lang="en-US" i="1" dirty="0" err="1" smtClean="0">
                <a:solidFill>
                  <a:srgbClr val="00529B"/>
                </a:solidFill>
              </a:rPr>
              <a:t>Leekity</a:t>
            </a:r>
            <a:r>
              <a:rPr lang="en-US" i="1" dirty="0" smtClean="0">
                <a:solidFill>
                  <a:srgbClr val="00529B"/>
                </a:solidFill>
              </a:rPr>
              <a:t>, </a:t>
            </a:r>
            <a:br>
              <a:rPr lang="en-US" i="1" dirty="0" smtClean="0">
                <a:solidFill>
                  <a:srgbClr val="00529B"/>
                </a:solidFill>
              </a:rPr>
            </a:br>
            <a:r>
              <a:rPr lang="en-US" i="1" dirty="0" smtClean="0">
                <a:solidFill>
                  <a:srgbClr val="00529B"/>
                </a:solidFill>
              </a:rPr>
              <a:t>Zuni Elder Services Director</a:t>
            </a:r>
            <a:endParaRPr lang="en-US" i="1" dirty="0">
              <a:solidFill>
                <a:srgbClr val="00529B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240" y="1457863"/>
            <a:ext cx="3937682" cy="21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3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530" y="106018"/>
            <a:ext cx="7821716" cy="1033669"/>
          </a:xfrm>
        </p:spPr>
        <p:txBody>
          <a:bodyPr>
            <a:noAutofit/>
          </a:bodyPr>
          <a:lstStyle/>
          <a:p>
            <a:r>
              <a:rPr lang="en-US" sz="3200" dirty="0" smtClean="0"/>
              <a:t>White Earth Long Term Care Consultation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 division of the tribal health service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Contracts with state of Minnesota to administer 5 Medicaid waiver programs for elders and disabled individuals who live on its reservation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Tribal staff offers</a:t>
            </a:r>
          </a:p>
          <a:p>
            <a:pPr marL="1143000" lvl="1" indent="-457200"/>
            <a:r>
              <a:rPr lang="en-US" dirty="0" smtClean="0"/>
              <a:t>Medicaid applications</a:t>
            </a:r>
          </a:p>
          <a:p>
            <a:pPr marL="1143000" lvl="1" indent="-457200"/>
            <a:r>
              <a:rPr lang="en-US" dirty="0" smtClean="0"/>
              <a:t>Case management</a:t>
            </a:r>
          </a:p>
          <a:p>
            <a:pPr marL="1143000" lvl="1" indent="-457200"/>
            <a:r>
              <a:rPr lang="en-US" dirty="0" smtClean="0"/>
              <a:t>Eligibility assessments</a:t>
            </a:r>
          </a:p>
          <a:p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9554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529" y="106018"/>
            <a:ext cx="8091539" cy="103366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Eastern Band of Cherokee LTSS Network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62519" y="1360118"/>
            <a:ext cx="3879304" cy="5021706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 err="1" smtClean="0"/>
              <a:t>Tsali</a:t>
            </a:r>
            <a:r>
              <a:rPr lang="en-US" sz="3400" dirty="0" smtClean="0"/>
              <a:t> Care, a 60-bed nursing facility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 smtClean="0"/>
              <a:t>Home health program, including </a:t>
            </a:r>
          </a:p>
          <a:p>
            <a:pPr marL="692150" lvl="1" indent="-227013"/>
            <a:r>
              <a:rPr lang="en-US" sz="3100" dirty="0" smtClean="0"/>
              <a:t>Skilled nursing </a:t>
            </a:r>
          </a:p>
          <a:p>
            <a:pPr marL="692150" lvl="1" indent="-227013"/>
            <a:r>
              <a:rPr lang="en-US" sz="3100" dirty="0"/>
              <a:t>Disability services</a:t>
            </a:r>
          </a:p>
          <a:p>
            <a:pPr marL="692150" lvl="1" indent="-227013"/>
            <a:r>
              <a:rPr lang="en-US" sz="3100" dirty="0" smtClean="0"/>
              <a:t>Aide services</a:t>
            </a:r>
          </a:p>
          <a:p>
            <a:pPr marL="692150" lvl="1" indent="-227013"/>
            <a:r>
              <a:rPr lang="en-US" sz="3100" dirty="0" smtClean="0"/>
              <a:t>Therapist services </a:t>
            </a:r>
            <a:r>
              <a:rPr lang="en-US" sz="2600" dirty="0" smtClean="0"/>
              <a:t>(physical, occupational, and speech)</a:t>
            </a:r>
          </a:p>
          <a:p>
            <a:pPr marL="692150" lvl="1" indent="-227013"/>
            <a:r>
              <a:rPr lang="en-US" sz="3100" dirty="0" smtClean="0"/>
              <a:t>Respite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 smtClean="0"/>
              <a:t>Tribally operated hospital and ambulatory clinics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 smtClean="0"/>
              <a:t>Strong referral network among all services</a:t>
            </a:r>
            <a:endParaRPr lang="en-US" sz="3400" dirty="0"/>
          </a:p>
        </p:txBody>
      </p:sp>
      <p:sp>
        <p:nvSpPr>
          <p:cNvPr id="7" name="Rectangle 6"/>
          <p:cNvSpPr/>
          <p:nvPr/>
        </p:nvSpPr>
        <p:spPr>
          <a:xfrm>
            <a:off x="5216577" y="3870971"/>
            <a:ext cx="365010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529B"/>
                </a:solidFill>
              </a:rPr>
              <a:t>“… it’s </a:t>
            </a:r>
            <a:r>
              <a:rPr lang="en-US" sz="2000" dirty="0">
                <a:solidFill>
                  <a:srgbClr val="00529B"/>
                </a:solidFill>
              </a:rPr>
              <a:t>hard to address every single issue within a community. But if we’re addressing the most relevant and the most important, I think we’ve done our job right.”</a:t>
            </a:r>
          </a:p>
          <a:p>
            <a:pPr algn="r">
              <a:spcBef>
                <a:spcPts val="600"/>
              </a:spcBef>
            </a:pPr>
            <a:r>
              <a:rPr lang="en-US" i="1" dirty="0" smtClean="0">
                <a:solidFill>
                  <a:srgbClr val="00529B"/>
                </a:solidFill>
              </a:rPr>
              <a:t>—Former </a:t>
            </a:r>
            <a:r>
              <a:rPr lang="en-US" i="1" dirty="0">
                <a:solidFill>
                  <a:srgbClr val="00529B"/>
                </a:solidFill>
              </a:rPr>
              <a:t>Chief </a:t>
            </a:r>
            <a:r>
              <a:rPr lang="en-US" i="1" dirty="0" err="1">
                <a:solidFill>
                  <a:srgbClr val="00529B"/>
                </a:solidFill>
              </a:rPr>
              <a:t>Michell</a:t>
            </a:r>
            <a:r>
              <a:rPr lang="en-US" i="1" dirty="0">
                <a:solidFill>
                  <a:srgbClr val="00529B"/>
                </a:solidFill>
              </a:rPr>
              <a:t> Hicks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298" y="1427446"/>
            <a:ext cx="3581463" cy="21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8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76564" y="2045999"/>
            <a:ext cx="7772400" cy="1720228"/>
          </a:xfrm>
        </p:spPr>
        <p:txBody>
          <a:bodyPr/>
          <a:lstStyle/>
          <a:p>
            <a:pPr algn="ctr"/>
            <a:r>
              <a:rPr lang="en-US" dirty="0" smtClean="0"/>
              <a:t>What is LTSS?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216" y="5743891"/>
            <a:ext cx="1569546" cy="54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41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LTSS?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Care and support of an elder or person with a disability who requires ongoing assistance with daily living tasks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Medical</a:t>
            </a:r>
            <a:r>
              <a:rPr lang="en-US" dirty="0"/>
              <a:t>, </a:t>
            </a:r>
            <a:r>
              <a:rPr lang="en-US" dirty="0" smtClean="0"/>
              <a:t>personal, </a:t>
            </a:r>
            <a:r>
              <a:rPr lang="en-US" dirty="0"/>
              <a:t>and social services delivered in a variety of </a:t>
            </a:r>
            <a:r>
              <a:rPr lang="en-US" dirty="0" smtClean="0"/>
              <a:t>settings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Support for caregivers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79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LTSS in Indian Country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The Situation&amp;quot;&quot;/&gt;&lt;property id=&quot;20307&quot; value=&quot;310&quot;/&gt;&lt;/object&gt;&lt;object type=&quot;3&quot; unique_id=&quot;10005&quot;&gt;&lt;property id=&quot;20148&quot; value=&quot;5&quot;/&gt;&lt;property id=&quot;20300&quot; value=&quot;Slide 3&quot;/&gt;&lt;property id=&quot;20307&quot; value=&quot;313&quot;/&gt;&lt;/object&gt;&lt;object type=&quot;3&quot; unique_id=&quot;10006&quot;&gt;&lt;property id=&quot;20148&quot; value=&quot;5&quot;/&gt;&lt;property id=&quot;20300&quot; value=&quot;Slide 4 - &amp;quot;Tribal LTSS Programs  Three Examples&amp;quot;&quot;/&gt;&lt;property id=&quot;20307&quot; value=&quot;347&quot;/&gt;&lt;/object&gt;&lt;object type=&quot;3&quot; unique_id=&quot;10007&quot;&gt;&lt;property id=&quot;20148&quot; value=&quot;5&quot;/&gt;&lt;property id=&quot;20300&quot; value=&quot;Slide 5 - &amp;quot;Pueblo of Zuni LTSS Network&amp;quot;&quot;/&gt;&lt;property id=&quot;20307&quot; value=&quot;343&quot;/&gt;&lt;/object&gt;&lt;object type=&quot;3&quot; unique_id=&quot;10008&quot;&gt;&lt;property id=&quot;20148&quot; value=&quot;5&quot;/&gt;&lt;property id=&quot;20300&quot; value=&quot;Slide 6 - &amp;quot;White Earth Long Term Care Consultation&amp;quot;&quot;/&gt;&lt;property id=&quot;20307&quot; value=&quot;344&quot;/&gt;&lt;/object&gt;&lt;object type=&quot;3&quot; unique_id=&quot;10010&quot;&gt;&lt;property id=&quot;20148&quot; value=&quot;5&quot;/&gt;&lt;property id=&quot;20300&quot; value=&quot;Slide 9 - &amp;quot;What is LTSS?&amp;quot;&quot;/&gt;&lt;property id=&quot;20307&quot; value=&quot;311&quot;/&gt;&lt;/object&gt;&lt;object type=&quot;3&quot; unique_id=&quot;10011&quot;&gt;&lt;property id=&quot;20148&quot; value=&quot;5&quot;/&gt;&lt;property id=&quot;20300&quot; value=&quot;Slide 10 - &amp;quot;LTSS Health Services&amp;quot;&quot;/&gt;&lt;property id=&quot;20307&quot; value=&quot;334&quot;/&gt;&lt;/object&gt;&lt;object type=&quot;3&quot; unique_id=&quot;10012&quot;&gt;&lt;property id=&quot;20148&quot; value=&quot;5&quot;/&gt;&lt;property id=&quot;20300&quot; value=&quot;Slide 11 - &amp;quot;LTSS Human Services&amp;quot;&quot;/&gt;&lt;property id=&quot;20307&quot; value=&quot;335&quot;/&gt;&lt;/object&gt;&lt;object type=&quot;3&quot; unique_id=&quot;10013&quot;&gt;&lt;property id=&quot;20148&quot; value=&quot;5&quot;/&gt;&lt;property id=&quot;20300&quot; value=&quot;Slide 12 - &amp;quot;LTSS Providers&amp;quot;&quot;/&gt;&lt;property id=&quot;20307&quot; value=&quot;317&quot;/&gt;&lt;/object&gt;&lt;object type=&quot;3&quot; unique_id=&quot;10014&quot;&gt;&lt;property id=&quot;20148&quot; value=&quot;5&quot;/&gt;&lt;property id=&quot;20300&quot; value=&quot;Slide 13 - &amp;quot;LTSS Locations&amp;quot;&quot;/&gt;&lt;property id=&quot;20307&quot; value=&quot;303&quot;/&gt;&lt;/object&gt;&lt;object type=&quot;3&quot; unique_id=&quot;10016&quot;&gt;&lt;property id=&quot;20148&quot; value=&quot;5&quot;/&gt;&lt;property id=&quot;20300&quot; value=&quot;Slide 15&quot;/&gt;&lt;property id=&quot;20307&quot; value=&quot;340&quot;/&gt;&lt;/object&gt;&lt;object type=&quot;3&quot; unique_id=&quot;10017&quot;&gt;&lt;property id=&quot;20148&quot; value=&quot;5&quot;/&gt;&lt;property id=&quot;20300&quot; value=&quot;Slide 16 - &amp;quot;LTSS Financing&amp;quot;&quot;/&gt;&lt;property id=&quot;20307&quot; value=&quot;338&quot;/&gt;&lt;/object&gt;&lt;object type=&quot;3&quot; unique_id=&quot;10019&quot;&gt;&lt;property id=&quot;20148&quot; value=&quot;5&quot;/&gt;&lt;property id=&quot;20300&quot; value=&quot;Slide 18 - &amp;quot;Federal Medical Assistance Percentage (FMAP)&amp;quot;&quot;/&gt;&lt;property id=&quot;20307&quot; value=&quot;267&quot;/&gt;&lt;/object&gt;&lt;object type=&quot;3&quot; unique_id=&quot;10020&quot;&gt;&lt;property id=&quot;20148&quot; value=&quot;5&quot;/&gt;&lt;property id=&quot;20300&quot; value=&quot;Slide 20 - &amp;quot;Other Funding Sources&amp;quot;&quot;/&gt;&lt;property id=&quot;20307&quot; value=&quot;315&quot;/&gt;&lt;/object&gt;&lt;object type=&quot;3&quot; unique_id=&quot;10021&quot;&gt;&lt;property id=&quot;20148&quot; value=&quot;5&quot;/&gt;&lt;property id=&quot;20300&quot; value=&quot;Slide 21 - &amp;quot;Should Tribes Use Grants for LTSS?&amp;quot;&quot;/&gt;&lt;property id=&quot;20307&quot; value=&quot;293&quot;/&gt;&lt;/object&gt;&lt;object type=&quot;3&quot; unique_id=&quot;10022&quot;&gt;&lt;property id=&quot;20148&quot; value=&quot;5&quot;/&gt;&lt;property id=&quot;20300&quot; value=&quot;Slide 22 - &amp;quot;LTSS Program Models&amp;quot;&quot;/&gt;&lt;property id=&quot;20307&quot; value=&quot;337&quot;/&gt;&lt;/object&gt;&lt;object type=&quot;3&quot; unique_id=&quot;10023&quot;&gt;&lt;property id=&quot;20148&quot; value=&quot;5&quot;/&gt;&lt;property id=&quot;20300&quot; value=&quot;Slide 19 - &amp;quot;Medicaid Waivers&amp;quot;&quot;/&gt;&lt;property id=&quot;20307&quot; value=&quot;305&quot;/&gt;&lt;/object&gt;&lt;object type=&quot;3&quot; unique_id=&quot;10029&quot;&gt;&lt;property id=&quot;20148&quot; value=&quot;5&quot;/&gt;&lt;property id=&quot;20300&quot; value=&quot;Slide 25 - &amp;quot;Getting Started&amp;quot;&quot;/&gt;&lt;property id=&quot;20307&quot; value=&quot;348&quot;/&gt;&lt;/object&gt;&lt;object type=&quot;3&quot; unique_id=&quot;10030&quot;&gt;&lt;property id=&quot;20148&quot; value=&quot;5&quot;/&gt;&lt;property id=&quot;20300&quot; value=&quot;Slide 26 - &amp;quot;Early and Interim Steps&amp;quot;&quot;/&gt;&lt;property id=&quot;20307&quot; value=&quot;263&quot;/&gt;&lt;/object&gt;&lt;object type=&quot;3&quot; unique_id=&quot;10031&quot;&gt;&lt;property id=&quot;20148&quot; value=&quot;5&quot;/&gt;&lt;property id=&quot;20300&quot; value=&quot;Slide 27 - &amp;quot;Early and Interim Steps&amp;quot;&quot;/&gt;&lt;property id=&quot;20307&quot; value=&quot;330&quot;/&gt;&lt;/object&gt;&lt;object type=&quot;3&quot; unique_id=&quot;10032&quot;&gt;&lt;property id=&quot;20148&quot; value=&quot;5&quot;/&gt;&lt;property id=&quot;20300&quot; value=&quot;Slide 30 - &amp;quot;LTSS Roadmap for Planning&amp;quot;&quot;/&gt;&lt;property id=&quot;20307&quot; value=&quot;299&quot;/&gt;&lt;/object&gt;&lt;object type=&quot;3&quot; unique_id=&quot;10033&quot;&gt;&lt;property id=&quot;20148&quot; value=&quot;5&quot;/&gt;&lt;property id=&quot;20300&quot; value=&quot;Slide 29 - &amp;quot;Visit the LTSS Technical Assistance Center http://go.cms.gov/aian-ltss &amp;quot;&quot;/&gt;&lt;property id=&quot;20307&quot; value=&quot;325&quot;/&gt;&lt;/object&gt;&lt;object type=&quot;3&quot; unique_id=&quot;10034&quot;&gt;&lt;property id=&quot;20148&quot; value=&quot;5&quot;/&gt;&lt;property id=&quot;20300&quot; value=&quot;Slide 31 - &amp;quot;Stay Connected&amp;quot;&quot;/&gt;&lt;property id=&quot;20307&quot; value=&quot;342&quot;/&gt;&lt;/object&gt;&lt;object type=&quot;3&quot; unique_id=&quot;10035&quot;&gt;&lt;property id=&quot;20148&quot; value=&quot;5&quot;/&gt;&lt;property id=&quot;20300&quot; value=&quot;Slide 32 - &amp;quot;Join Monthly Webinars&amp;quot;&quot;/&gt;&lt;property id=&quot;20307&quot; value=&quot;326&quot;/&gt;&lt;/object&gt;&lt;object type=&quot;3&quot; unique_id=&quot;10037&quot;&gt;&lt;property id=&quot;20148&quot; value=&quot;5&quot;/&gt;&lt;property id=&quot;20300&quot; value=&quot;Slide 33&quot;/&gt;&lt;property id=&quot;20307&quot; value=&quot;346&quot;/&gt;&lt;/object&gt;&lt;object type=&quot;3&quot; unique_id=&quot;10039&quot;&gt;&lt;property id=&quot;20148&quot; value=&quot;5&quot;/&gt;&lt;property id=&quot;20300&quot; value=&quot;Slide 34 - &amp;quot;Contact&amp;quot;&quot;/&gt;&lt;property id=&quot;20307&quot; value=&quot;276&quot;/&gt;&lt;/object&gt;&lt;object type=&quot;3&quot; unique_id=&quot;10079&quot;&gt;&lt;property id=&quot;20148&quot; value=&quot;5&quot;/&gt;&lt;property id=&quot;20300&quot; value=&quot;Slide 7 - &amp;quot;Eastern Band of Cherokee LTSS Network&amp;quot;&quot;/&gt;&lt;property id=&quot;20307&quot; value=&quot;349&quot;/&gt;&lt;/object&gt;&lt;object type=&quot;3&quot; unique_id=&quot;10080&quot;&gt;&lt;property id=&quot;20148&quot; value=&quot;5&quot;/&gt;&lt;property id=&quot;20300&quot; value=&quot;Slide 8 - &amp;quot;What is LTSS?&amp;quot;&quot;/&gt;&lt;property id=&quot;20307&quot; value=&quot;352&quot;/&gt;&lt;/object&gt;&lt;object type=&quot;3&quot; unique_id=&quot;10081&quot;&gt;&lt;property id=&quot;20148&quot; value=&quot;5&quot;/&gt;&lt;property id=&quot;20300&quot; value=&quot;Slide 14 - &amp;quot;LTSS Partnerships&amp;quot;&quot;/&gt;&lt;property id=&quot;20307&quot; value=&quot;354&quot;/&gt;&lt;/object&gt;&lt;object type=&quot;3&quot; unique_id=&quot;10082&quot;&gt;&lt;property id=&quot;20148&quot; value=&quot;5&quot;/&gt;&lt;property id=&quot;20300&quot; value=&quot;Slide 17 - &amp;quot;Medicaid&amp;quot;&quot;/&gt;&lt;property id=&quot;20307&quot; value=&quot;350&quot;/&gt;&lt;/object&gt;&lt;object type=&quot;3&quot; unique_id=&quot;10083&quot;&gt;&lt;property id=&quot;20148&quot; value=&quot;5&quot;/&gt;&lt;property id=&quot;20300&quot; value=&quot;Slide 23 - &amp;quot;Two Main Models&amp;quot;&quot;/&gt;&lt;property id=&quot;20307&quot; value=&quot;355&quot;/&gt;&lt;/object&gt;&lt;object type=&quot;3&quot; unique_id=&quot;10084&quot;&gt;&lt;property id=&quot;20148&quot; value=&quot;5&quot;/&gt;&lt;property id=&quot;20300&quot; value=&quot;Slide 24 - &amp;quot;Other Models&amp;quot;&quot;/&gt;&lt;property id=&quot;20307&quot; value=&quot;356&quot;/&gt;&lt;/object&gt;&lt;object type=&quot;3&quot; unique_id=&quot;10085&quot;&gt;&lt;property id=&quot;20148&quot; value=&quot;5&quot;/&gt;&lt;property id=&quot;20300&quot; value=&quot;Slide 28 - &amp;quot;Resources&amp;quot;&quot;/&gt;&lt;property id=&quot;20307&quot; value=&quot;353&quot;/&gt;&lt;/object&gt;&lt;/object&gt;&lt;object type=&quot;8&quot; unique_id=&quot;1007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ANA_CMS">
      <a:dk1>
        <a:sysClr val="windowText" lastClr="000000"/>
      </a:dk1>
      <a:lt1>
        <a:sysClr val="window" lastClr="FFFFFF"/>
      </a:lt1>
      <a:dk2>
        <a:srgbClr val="D9E2F3"/>
      </a:dk2>
      <a:lt2>
        <a:srgbClr val="FFF8E5"/>
      </a:lt2>
      <a:accent1>
        <a:srgbClr val="002060"/>
      </a:accent1>
      <a:accent2>
        <a:srgbClr val="4178AA"/>
      </a:accent2>
      <a:accent3>
        <a:srgbClr val="9CC3E5"/>
      </a:accent3>
      <a:accent4>
        <a:srgbClr val="AF8649"/>
      </a:accent4>
      <a:accent5>
        <a:srgbClr val="FFC000"/>
      </a:accent5>
      <a:accent6>
        <a:srgbClr val="FEE599"/>
      </a:accent6>
      <a:hlink>
        <a:srgbClr val="000000"/>
      </a:hlink>
      <a:folHlink>
        <a:srgbClr val="00000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6914</TotalTime>
  <Words>1409</Words>
  <Application>Microsoft Office PowerPoint</Application>
  <PresentationFormat>On-screen Show (4:3)</PresentationFormat>
  <Paragraphs>245</Paragraphs>
  <Slides>34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Franklin Gothic Book</vt:lpstr>
      <vt:lpstr>Franklin Gothic Medium</vt:lpstr>
      <vt:lpstr>Symbol</vt:lpstr>
      <vt:lpstr>Office Theme</vt:lpstr>
      <vt:lpstr>LTSS in Indian Country</vt:lpstr>
      <vt:lpstr>The Situation</vt:lpstr>
      <vt:lpstr>PowerPoint Presentation</vt:lpstr>
      <vt:lpstr>Tribal LTSS Programs  Three Examples</vt:lpstr>
      <vt:lpstr>Pueblo of Zuni LTSS Network</vt:lpstr>
      <vt:lpstr>White Earth Long Term Care Consultation</vt:lpstr>
      <vt:lpstr>Eastern Band of Cherokee LTSS Network</vt:lpstr>
      <vt:lpstr>What is LTSS?</vt:lpstr>
      <vt:lpstr>What is LTSS?</vt:lpstr>
      <vt:lpstr>LTSS Health Services</vt:lpstr>
      <vt:lpstr>LTSS Human Services</vt:lpstr>
      <vt:lpstr>LTSS Providers</vt:lpstr>
      <vt:lpstr>LTSS Locations</vt:lpstr>
      <vt:lpstr>LTSS Partnerships</vt:lpstr>
      <vt:lpstr>PowerPoint Presentation</vt:lpstr>
      <vt:lpstr>LTSS Financing</vt:lpstr>
      <vt:lpstr>Medicaid</vt:lpstr>
      <vt:lpstr>Federal Medical Assistance Percentage (FMAP)</vt:lpstr>
      <vt:lpstr>Medicaid Waivers</vt:lpstr>
      <vt:lpstr>Other Funding Sources</vt:lpstr>
      <vt:lpstr>Should Tribes Use Grants for LTSS?</vt:lpstr>
      <vt:lpstr>LTSS Program Models</vt:lpstr>
      <vt:lpstr>Two Main Models</vt:lpstr>
      <vt:lpstr>Other Models</vt:lpstr>
      <vt:lpstr>Getting Started</vt:lpstr>
      <vt:lpstr>Early and Interim Steps</vt:lpstr>
      <vt:lpstr>Early and Interim Steps</vt:lpstr>
      <vt:lpstr>Resources</vt:lpstr>
      <vt:lpstr>Visit the LTSS Technical Assistance Center http://go.cms.gov/aian-ltss </vt:lpstr>
      <vt:lpstr>LTSS Roadmap for Planning</vt:lpstr>
      <vt:lpstr>Stay Connected</vt:lpstr>
      <vt:lpstr>Join Monthly Webinars</vt:lpstr>
      <vt:lpstr>PowerPoint Presentation</vt:lpstr>
      <vt:lpstr>Contact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Doering</dc:creator>
  <cp:lastModifiedBy>Sarah Peterson</cp:lastModifiedBy>
  <cp:revision>473</cp:revision>
  <cp:lastPrinted>2015-07-20T22:09:48Z</cp:lastPrinted>
  <dcterms:created xsi:type="dcterms:W3CDTF">2015-04-08T21:23:57Z</dcterms:created>
  <dcterms:modified xsi:type="dcterms:W3CDTF">2015-07-20T22:15:19Z</dcterms:modified>
</cp:coreProperties>
</file>